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3" r:id="rId2"/>
  </p:sldMasterIdLst>
  <p:notesMasterIdLst>
    <p:notesMasterId r:id="rId162"/>
  </p:notesMasterIdLst>
  <p:handoutMasterIdLst>
    <p:handoutMasterId r:id="rId163"/>
  </p:handoutMasterIdLst>
  <p:sldIdLst>
    <p:sldId id="472" r:id="rId3"/>
    <p:sldId id="766" r:id="rId4"/>
    <p:sldId id="474" r:id="rId5"/>
    <p:sldId id="708" r:id="rId6"/>
    <p:sldId id="714" r:id="rId7"/>
    <p:sldId id="715" r:id="rId8"/>
    <p:sldId id="716" r:id="rId9"/>
    <p:sldId id="530" r:id="rId10"/>
    <p:sldId id="717" r:id="rId11"/>
    <p:sldId id="718" r:id="rId12"/>
    <p:sldId id="723" r:id="rId13"/>
    <p:sldId id="724" r:id="rId14"/>
    <p:sldId id="533" r:id="rId15"/>
    <p:sldId id="713" r:id="rId16"/>
    <p:sldId id="721" r:id="rId17"/>
    <p:sldId id="722" r:id="rId18"/>
    <p:sldId id="489" r:id="rId19"/>
    <p:sldId id="490" r:id="rId20"/>
    <p:sldId id="725" r:id="rId21"/>
    <p:sldId id="726" r:id="rId22"/>
    <p:sldId id="727" r:id="rId23"/>
    <p:sldId id="728" r:id="rId24"/>
    <p:sldId id="535" r:id="rId25"/>
    <p:sldId id="729" r:id="rId26"/>
    <p:sldId id="730" r:id="rId27"/>
    <p:sldId id="731" r:id="rId28"/>
    <p:sldId id="536" r:id="rId29"/>
    <p:sldId id="537" r:id="rId30"/>
    <p:sldId id="732" r:id="rId31"/>
    <p:sldId id="733" r:id="rId32"/>
    <p:sldId id="734" r:id="rId33"/>
    <p:sldId id="735" r:id="rId34"/>
    <p:sldId id="765" r:id="rId35"/>
    <p:sldId id="737" r:id="rId36"/>
    <p:sldId id="738" r:id="rId37"/>
    <p:sldId id="739" r:id="rId38"/>
    <p:sldId id="740" r:id="rId39"/>
    <p:sldId id="678" r:id="rId40"/>
    <p:sldId id="538" r:id="rId41"/>
    <p:sldId id="539" r:id="rId42"/>
    <p:sldId id="680" r:id="rId43"/>
    <p:sldId id="540" r:id="rId44"/>
    <p:sldId id="679" r:id="rId45"/>
    <p:sldId id="681" r:id="rId46"/>
    <p:sldId id="541" r:id="rId47"/>
    <p:sldId id="542" r:id="rId48"/>
    <p:sldId id="543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53" r:id="rId57"/>
    <p:sldId id="554" r:id="rId58"/>
    <p:sldId id="557" r:id="rId59"/>
    <p:sldId id="683" r:id="rId60"/>
    <p:sldId id="757" r:id="rId61"/>
    <p:sldId id="758" r:id="rId62"/>
    <p:sldId id="674" r:id="rId63"/>
    <p:sldId id="675" r:id="rId64"/>
    <p:sldId id="677" r:id="rId65"/>
    <p:sldId id="682" r:id="rId66"/>
    <p:sldId id="511" r:id="rId67"/>
    <p:sldId id="607" r:id="rId68"/>
    <p:sldId id="514" r:id="rId69"/>
    <p:sldId id="508" r:id="rId70"/>
    <p:sldId id="560" r:id="rId71"/>
    <p:sldId id="516" r:id="rId72"/>
    <p:sldId id="709" r:id="rId73"/>
    <p:sldId id="517" r:id="rId74"/>
    <p:sldId id="518" r:id="rId75"/>
    <p:sldId id="519" r:id="rId76"/>
    <p:sldId id="520" r:id="rId77"/>
    <p:sldId id="521" r:id="rId78"/>
    <p:sldId id="756" r:id="rId79"/>
    <p:sldId id="523" r:id="rId80"/>
    <p:sldId id="524" r:id="rId81"/>
    <p:sldId id="525" r:id="rId82"/>
    <p:sldId id="608" r:id="rId83"/>
    <p:sldId id="609" r:id="rId84"/>
    <p:sldId id="561" r:id="rId85"/>
    <p:sldId id="562" r:id="rId86"/>
    <p:sldId id="529" r:id="rId87"/>
    <p:sldId id="610" r:id="rId88"/>
    <p:sldId id="755" r:id="rId89"/>
    <p:sldId id="611" r:id="rId90"/>
    <p:sldId id="612" r:id="rId91"/>
    <p:sldId id="614" r:id="rId92"/>
    <p:sldId id="615" r:id="rId93"/>
    <p:sldId id="616" r:id="rId94"/>
    <p:sldId id="617" r:id="rId95"/>
    <p:sldId id="741" r:id="rId96"/>
    <p:sldId id="742" r:id="rId97"/>
    <p:sldId id="743" r:id="rId98"/>
    <p:sldId id="744" r:id="rId99"/>
    <p:sldId id="745" r:id="rId100"/>
    <p:sldId id="618" r:id="rId101"/>
    <p:sldId id="619" r:id="rId102"/>
    <p:sldId id="620" r:id="rId103"/>
    <p:sldId id="621" r:id="rId104"/>
    <p:sldId id="627" r:id="rId105"/>
    <p:sldId id="703" r:id="rId106"/>
    <p:sldId id="746" r:id="rId107"/>
    <p:sldId id="747" r:id="rId108"/>
    <p:sldId id="748" r:id="rId109"/>
    <p:sldId id="752" r:id="rId110"/>
    <p:sldId id="749" r:id="rId111"/>
    <p:sldId id="751" r:id="rId112"/>
    <p:sldId id="753" r:id="rId113"/>
    <p:sldId id="634" r:id="rId114"/>
    <p:sldId id="636" r:id="rId115"/>
    <p:sldId id="637" r:id="rId116"/>
    <p:sldId id="638" r:id="rId117"/>
    <p:sldId id="639" r:id="rId118"/>
    <p:sldId id="640" r:id="rId119"/>
    <p:sldId id="641" r:id="rId120"/>
    <p:sldId id="685" r:id="rId121"/>
    <p:sldId id="686" r:id="rId122"/>
    <p:sldId id="687" r:id="rId123"/>
    <p:sldId id="700" r:id="rId124"/>
    <p:sldId id="701" r:id="rId125"/>
    <p:sldId id="688" r:id="rId126"/>
    <p:sldId id="696" r:id="rId127"/>
    <p:sldId id="697" r:id="rId128"/>
    <p:sldId id="698" r:id="rId129"/>
    <p:sldId id="689" r:id="rId130"/>
    <p:sldId id="690" r:id="rId131"/>
    <p:sldId id="702" r:id="rId132"/>
    <p:sldId id="642" r:id="rId133"/>
    <p:sldId id="643" r:id="rId134"/>
    <p:sldId id="656" r:id="rId135"/>
    <p:sldId id="657" r:id="rId136"/>
    <p:sldId id="659" r:id="rId137"/>
    <p:sldId id="660" r:id="rId138"/>
    <p:sldId id="661" r:id="rId139"/>
    <p:sldId id="662" r:id="rId140"/>
    <p:sldId id="663" r:id="rId141"/>
    <p:sldId id="664" r:id="rId142"/>
    <p:sldId id="667" r:id="rId143"/>
    <p:sldId id="754" r:id="rId144"/>
    <p:sldId id="668" r:id="rId145"/>
    <p:sldId id="669" r:id="rId146"/>
    <p:sldId id="644" r:id="rId147"/>
    <p:sldId id="645" r:id="rId148"/>
    <p:sldId id="646" r:id="rId149"/>
    <p:sldId id="649" r:id="rId150"/>
    <p:sldId id="650" r:id="rId151"/>
    <p:sldId id="651" r:id="rId152"/>
    <p:sldId id="652" r:id="rId153"/>
    <p:sldId id="653" r:id="rId154"/>
    <p:sldId id="654" r:id="rId155"/>
    <p:sldId id="655" r:id="rId156"/>
    <p:sldId id="704" r:id="rId157"/>
    <p:sldId id="705" r:id="rId158"/>
    <p:sldId id="706" r:id="rId159"/>
    <p:sldId id="707" r:id="rId160"/>
    <p:sldId id="712" r:id="rId161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33CC"/>
    <a:srgbClr val="FF0000"/>
    <a:srgbClr val="FF3300"/>
    <a:srgbClr val="009592"/>
    <a:srgbClr val="68F608"/>
    <a:srgbClr val="52D529"/>
    <a:srgbClr val="A3FD01"/>
    <a:srgbClr val="FFCC00"/>
    <a:srgbClr val="B15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02" y="15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192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076713" y="864794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73532752-89A5-4DE3-9BA5-B44245EB5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6475" y="696913"/>
            <a:ext cx="504190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3" y="4423670"/>
            <a:ext cx="5641998" cy="41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3482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AA1BD22C-CD88-40B1-A989-4913CE546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6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7" Type="http://schemas.openxmlformats.org/officeDocument/2006/relationships/image" Target="../media/image101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13.bin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7" Type="http://schemas.openxmlformats.org/officeDocument/2006/relationships/image" Target="../media/image11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17.bin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7" Type="http://schemas.openxmlformats.org/officeDocument/2006/relationships/image" Target="../media/image12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19.bin"/></Relationships>
</file>

<file path=ppt/notesSlides/_rels/notesSlide1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7" Type="http://schemas.openxmlformats.org/officeDocument/2006/relationships/image" Target="../media/image125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21.bin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8.xml"/><Relationship Id="rId7" Type="http://schemas.openxmlformats.org/officeDocument/2006/relationships/image" Target="../media/image132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31.emf"/><Relationship Id="rId4" Type="http://schemas.openxmlformats.org/officeDocument/2006/relationships/oleObject" Target="../embeddings/oleObject23.bin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9.bin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1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6A5CD-E4F5-4D05-8A07-BBF5FE1E73D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21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67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73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baseline="0" dirty="0"/>
              <a:t> yang </a:t>
            </a:r>
            <a:r>
              <a:rPr lang="en-US" baseline="0" dirty="0" err="1"/>
              <a:t>dimaksud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DFSS, FTA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25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74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01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07581282-C1B8-458E-B1B6-B4497F2E570E}" type="slidenum">
              <a:rPr lang="en-US" smtClean="0">
                <a:latin typeface="Arial" charset="0"/>
              </a:rPr>
              <a:pPr defTabSz="957263"/>
              <a:t>105</a:t>
            </a:fld>
            <a:endParaRPr lang="en-US">
              <a:latin typeface="Arial" charset="0"/>
            </a:endParaRPr>
          </a:p>
        </p:txBody>
      </p:sp>
      <p:sp>
        <p:nvSpPr>
          <p:cNvPr id="51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708025" y="4721225"/>
          <a:ext cx="54721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0" name="Worksheet" r:id="rId4" imgW="5397634" imgH="703541" progId="Excel.Sheet.8">
                  <p:embed/>
                </p:oleObj>
              </mc:Choice>
              <mc:Fallback>
                <p:oleObj name="Worksheet" r:id="rId4" imgW="5397634" imgH="703541" progId="Excel.Sheet.8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1225"/>
                        <a:ext cx="547211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708025" y="5586413"/>
          <a:ext cx="547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1" name="Worksheet" r:id="rId6" imgW="5397634" imgH="711102" progId="Excel.Sheet.8">
                  <p:embed/>
                </p:oleObj>
              </mc:Choice>
              <mc:Fallback>
                <p:oleObj name="Worksheet" r:id="rId6" imgW="5397634" imgH="711102" progId="Excel.Sheet.8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586413"/>
                        <a:ext cx="54721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7553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39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03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350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54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880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09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893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93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1751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2333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849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55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5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4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482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012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384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43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82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788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459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02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037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55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4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666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5865"/>
            <a:fld id="{C638523D-97AB-4822-97FB-6B740F213C16}" type="slidenum">
              <a:rPr lang="en-US" smtClean="0">
                <a:latin typeface="Arial" charset="0"/>
              </a:rPr>
              <a:pPr defTabSz="925865"/>
              <a:t>130</a:t>
            </a:fld>
            <a:endParaRPr lang="en-US">
              <a:latin typeface="Arial" charset="0"/>
            </a:endParaRPr>
          </a:p>
        </p:txBody>
      </p:sp>
      <p:sp>
        <p:nvSpPr>
          <p:cNvPr id="81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682673" y="4506787"/>
          <a:ext cx="5276172" cy="1154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4" name="Worksheet" r:id="rId4" imgW="5397634" imgH="1188890" progId="">
                  <p:embed/>
                </p:oleObj>
              </mc:Choice>
              <mc:Fallback>
                <p:oleObj name="Worksheet" r:id="rId4" imgW="5397634" imgH="118889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73" y="4506787"/>
                        <a:ext cx="5276172" cy="11544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682673" y="5767394"/>
          <a:ext cx="5276172" cy="16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5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4401"/>
                      <a:stretch>
                        <a:fillRect/>
                      </a:stretch>
                    </p:blipFill>
                    <p:spPr bwMode="auto">
                      <a:xfrm>
                        <a:off x="682673" y="5767394"/>
                        <a:ext cx="5276172" cy="1673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89988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5865"/>
            <a:fld id="{EA6A267C-C7D7-45B1-8275-DF9F585C4F08}" type="slidenum">
              <a:rPr lang="en-US" smtClean="0"/>
              <a:pPr defTabSz="925865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4331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04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8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7172" name="Slide Number Placeholder 3"/>
          <p:cNvSpPr txBox="1">
            <a:spLocks noGrp="1"/>
          </p:cNvSpPr>
          <p:nvPr/>
        </p:nvSpPr>
        <p:spPr bwMode="auto">
          <a:xfrm>
            <a:off x="3993482" y="8841183"/>
            <a:ext cx="3058251" cy="4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tIns="46282" rIns="92563" bIns="46282" anchor="b"/>
          <a:lstStyle>
            <a:lvl1pPr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B76BDC4-ECE2-458E-848D-955EDFF16EA2}" type="slidenum">
              <a:rPr lang="en-US" altLang="en-US"/>
              <a:pPr algn="r" eaLnBrk="1" hangingPunct="1">
                <a:spcBef>
                  <a:spcPct val="0"/>
                </a:spcBef>
              </a:pPr>
              <a:t>134</a:t>
            </a:fld>
            <a:endParaRPr lang="en-US" altLang="en-US"/>
          </a:p>
        </p:txBody>
      </p:sp>
      <p:graphicFrame>
        <p:nvGraphicFramePr>
          <p:cNvPr id="7173" name="Object 6"/>
          <p:cNvGraphicFramePr>
            <a:graphicFrameLocks noChangeAspect="1"/>
          </p:cNvGraphicFramePr>
          <p:nvPr/>
        </p:nvGraphicFramePr>
        <p:xfrm>
          <a:off x="648999" y="4302073"/>
          <a:ext cx="5678734" cy="88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4" name="Worksheet" r:id="rId4" imgW="5397634" imgH="955217" progId="Excel.Sheet.8">
                  <p:embed/>
                </p:oleObj>
              </mc:Choice>
              <mc:Fallback>
                <p:oleObj name="Worksheet" r:id="rId4" imgW="5397634" imgH="955217" progId="Excel.Sheet.8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99" y="4302073"/>
                        <a:ext cx="5678734" cy="888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3"/>
          <p:cNvGraphicFramePr>
            <a:graphicFrameLocks noChangeAspect="1"/>
          </p:cNvGraphicFramePr>
          <p:nvPr/>
        </p:nvGraphicFramePr>
        <p:xfrm>
          <a:off x="648999" y="5302555"/>
          <a:ext cx="5678734" cy="209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5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1273"/>
                      <a:stretch>
                        <a:fillRect/>
                      </a:stretch>
                    </p:blipFill>
                    <p:spPr bwMode="auto">
                      <a:xfrm>
                        <a:off x="648999" y="5302555"/>
                        <a:ext cx="5678734" cy="209485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24654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725531" y="4454454"/>
          <a:ext cx="5602201" cy="546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8" name="Worksheet" r:id="rId4" imgW="5397634" imgH="589404" progId="Excel.Sheet.8">
                  <p:embed/>
                </p:oleObj>
              </mc:Choice>
              <mc:Fallback>
                <p:oleObj name="Worksheet" r:id="rId4" imgW="5397634" imgH="589404" progId="Excel.Sheet.8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31" y="4454454"/>
                        <a:ext cx="5602201" cy="546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725531" y="5190193"/>
          <a:ext cx="5602201" cy="77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9" name="Worksheet" r:id="rId6" imgW="5397634" imgH="833159" progId="Excel.Sheet.8">
                  <p:embed/>
                </p:oleObj>
              </mc:Choice>
              <mc:Fallback>
                <p:oleObj name="Worksheet" r:id="rId6" imgW="5397634" imgH="833159" progId="Excel.Sheet.8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31" y="5190193"/>
                        <a:ext cx="5602201" cy="774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7113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1077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9441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725531" y="4319004"/>
          <a:ext cx="5602201" cy="76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2" name="Worksheet" r:id="rId4" imgW="5397634" imgH="825598" progId="Excel.Sheet.8">
                  <p:embed/>
                </p:oleObj>
              </mc:Choice>
              <mc:Fallback>
                <p:oleObj name="Worksheet" r:id="rId4" imgW="5397634" imgH="825598" progId="Excel.Sheet.8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31" y="4319004"/>
                        <a:ext cx="5602201" cy="76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725531" y="5525739"/>
          <a:ext cx="5602201" cy="1471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3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8173"/>
                      <a:stretch>
                        <a:fillRect/>
                      </a:stretch>
                    </p:blipFill>
                    <p:spPr bwMode="auto">
                      <a:xfrm>
                        <a:off x="725531" y="5525739"/>
                        <a:ext cx="5602201" cy="147147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24137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96913"/>
            <a:ext cx="5041900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97C0-BBDD-41BB-93B9-CC7945645E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75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81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7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4822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B16CB0-E612-4332-99CC-5DF1141D19C1}" type="slidenum">
              <a:rPr lang="en-US" altLang="en-US" smtClean="0"/>
              <a:pPr>
                <a:spcBef>
                  <a:spcPct val="0"/>
                </a:spcBef>
              </a:pPr>
              <a:t>143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223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295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4655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29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942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123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6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8212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779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2895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715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9741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919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6543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4742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095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63" rIns="92563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16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9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4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8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F691A1DA-E00F-4D81-A326-FA98B09E68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45BF1966-8912-4B27-9EA2-A05758AC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36E8A980-35A4-4A39-A7E1-349085E86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9134B2-404B-4A29-8E2E-209550F05988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541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09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66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18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47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0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2997095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33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8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27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9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377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377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D8E925B-9025-44B2-8F73-E4AA4763CF86}" type="slidenum">
              <a:rPr lang="en-US" altLang="en-US" sz="1300"/>
              <a:pPr eaLnBrk="1" hangingPunct="1"/>
              <a:t>31</a:t>
            </a:fld>
            <a:endParaRPr lang="en-US" altLang="en-US" sz="13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719138"/>
            <a:ext cx="5202238" cy="360203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2475"/>
            <a:ext cx="5851525" cy="4319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438" tIns="49719" rIns="99438" bIns="49719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7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94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8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2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36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96913"/>
            <a:ext cx="5041900" cy="34925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437724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673DB95-4A47-404E-BBD8-FDEC7E08BC3B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9650" y="696913"/>
            <a:ext cx="5041900" cy="3492500"/>
          </a:xfrm>
          <a:ln w="12700" cap="flat"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54" y="4426748"/>
            <a:ext cx="5170556" cy="41850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1" tIns="44997" rIns="89991" bIns="44997"/>
          <a:lstStyle/>
          <a:p>
            <a:pPr eaLnBrk="1" hangingPunct="1"/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14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98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7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3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55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18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22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76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2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7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715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76275"/>
            <a:ext cx="4891088" cy="3386138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821291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85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079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4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747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5675" y="676275"/>
            <a:ext cx="4891088" cy="3386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19BB9-B1CD-4532-89AF-17F55C5E4AA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465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58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75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92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30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3AF8166-9092-4819-8F84-A24A1F5A66DB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Customer representative terlibat dalam aktifitas APQP, Product Change</a:t>
            </a:r>
          </a:p>
        </p:txBody>
      </p:sp>
    </p:spTree>
    <p:extLst>
      <p:ext uri="{BB962C8B-B14F-4D97-AF65-F5344CB8AC3E}">
        <p14:creationId xmlns:p14="http://schemas.microsoft.com/office/powerpoint/2010/main" val="26711770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63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6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9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815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7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139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8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5865"/>
            <a:fld id="{1DBB1F30-E6C3-4F56-8D65-08E51D334272}" type="slidenum">
              <a:rPr lang="en-US" smtClean="0">
                <a:latin typeface="Arial" charset="0"/>
              </a:rPr>
              <a:pPr defTabSz="925865"/>
              <a:t>69</a:t>
            </a:fld>
            <a:endParaRPr lang="en-US">
              <a:latin typeface="Arial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9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73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81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5675" y="676275"/>
            <a:ext cx="4891088" cy="3386138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Semua peserta harus menuliskan permasalahan yang ada. Tapi jangan sampai kepada asumsi, cukup paduga saja.</a:t>
            </a:r>
          </a:p>
        </p:txBody>
      </p:sp>
    </p:spTree>
    <p:extLst>
      <p:ext uri="{BB962C8B-B14F-4D97-AF65-F5344CB8AC3E}">
        <p14:creationId xmlns:p14="http://schemas.microsoft.com/office/powerpoint/2010/main" val="5227226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251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182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30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3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091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09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907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16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72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319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19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83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0283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0283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0283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0283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0283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0283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0283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0283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BB7E1D-9F32-4DF3-8610-2F8FA15AB838}" type="slidenum">
              <a:rPr lang="en-US" altLang="en-US" sz="1200"/>
              <a:pPr eaLnBrk="1" hangingPunct="1"/>
              <a:t>83</a:t>
            </a:fld>
            <a:endParaRPr lang="en-US" altLang="en-US" sz="1200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51202" name="Object 7"/>
          <p:cNvGraphicFramePr>
            <a:graphicFrameLocks noChangeAspect="1"/>
          </p:cNvGraphicFramePr>
          <p:nvPr/>
        </p:nvGraphicFramePr>
        <p:xfrm>
          <a:off x="682673" y="4536033"/>
          <a:ext cx="5276172" cy="367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2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73" y="4536033"/>
                        <a:ext cx="5276172" cy="3672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8237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5865"/>
            <a:fld id="{72B753EE-ADED-45EE-B76E-FBE5AF58C7B7}" type="slidenum">
              <a:rPr lang="en-US" smtClean="0">
                <a:latin typeface="Arial" charset="0"/>
              </a:rPr>
              <a:pPr defTabSz="925865"/>
              <a:t>84</a:t>
            </a:fld>
            <a:endParaRPr lang="en-US">
              <a:latin typeface="Arial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307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830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20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5D9E4-AE81-41A3-8D68-A159CECB902D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1179513"/>
            <a:ext cx="4597400" cy="3182937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895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2586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2586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D061768-64B1-45B5-B0A3-7F0E3253EF29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Risk analysis bertujuan untuk memastikan potensi dan efek kegagalan dalam proses realisasi ternasuk proses di supplier yang memepngaruhi mutu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Risk analysis meliputi: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Arial" panose="020B0604020202020204" pitchFamily="34" charset="0"/>
              </a:rPr>
              <a:t>Pemastian kapasitas dan kemampuan fasilitas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Arial" panose="020B0604020202020204" pitchFamily="34" charset="0"/>
              </a:rPr>
              <a:t>Waktu 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Arial" panose="020B0604020202020204" pitchFamily="34" charset="0"/>
              </a:rPr>
              <a:t>Sumberdaya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Arial" panose="020B0604020202020204" pitchFamily="34" charset="0"/>
              </a:rPr>
              <a:t>Biaya development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Arial" panose="020B0604020202020204" pitchFamily="34" charset="0"/>
              </a:rPr>
              <a:t>Investasi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000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62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094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744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726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025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1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06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76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12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19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4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6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9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23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2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49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4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24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2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2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381476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11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2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15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.png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16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7" Type="http://schemas.microsoft.com/office/2007/relationships/hdphoto" Target="../media/hdphoto9.wdp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microsoft.com/office/2007/relationships/hdphoto" Target="../media/hdphoto8.wdp"/><Relationship Id="rId4" Type="http://schemas.openxmlformats.org/officeDocument/2006/relationships/image" Target="../media/image11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7.emf"/><Relationship Id="rId4" Type="http://schemas.openxmlformats.org/officeDocument/2006/relationships/image" Target="../media/image126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jpeg"/><Relationship Id="rId4" Type="http://schemas.openxmlformats.org/officeDocument/2006/relationships/image" Target="../media/image123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3.em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0.wdp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gif"/><Relationship Id="rId5" Type="http://schemas.openxmlformats.org/officeDocument/2006/relationships/image" Target="../media/image123.emf"/><Relationship Id="rId4" Type="http://schemas.openxmlformats.org/officeDocument/2006/relationships/image" Target="../media/image14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8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7.wdp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WordArt 4"/>
          <p:cNvSpPr>
            <a:spLocks noChangeArrowheads="1" noChangeShapeType="1" noTextEdit="1"/>
          </p:cNvSpPr>
          <p:nvPr/>
        </p:nvSpPr>
        <p:spPr bwMode="auto">
          <a:xfrm>
            <a:off x="559594" y="5605462"/>
            <a:ext cx="8786812" cy="7191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988"/>
              </a:avLst>
            </a:prstTxWarp>
          </a:bodyPr>
          <a:lstStyle/>
          <a:p>
            <a:pPr algn="ctr"/>
            <a:r>
              <a:rPr lang="fi-FI" sz="3600" b="1" kern="10" dirty="0">
                <a:ln w="12700">
                  <a:solidFill>
                    <a:srgbClr val="054697"/>
                  </a:solidFill>
                  <a:round/>
                  <a:headEnd/>
                  <a:tailEnd/>
                </a:ln>
                <a:solidFill>
                  <a:srgbClr val="F4F1E3"/>
                </a:solidFill>
                <a:effectLst>
                  <a:outerShdw dist="20320" dir="1799969" algn="tl" rotWithShape="0">
                    <a:srgbClr val="000000">
                      <a:alpha val="39998"/>
                    </a:srgbClr>
                  </a:outerShdw>
                </a:effectLst>
                <a:latin typeface="Arial Black" panose="020B0A04020102020204" pitchFamily="34" charset="0"/>
              </a:rPr>
              <a:t>PEMAHAMAN PERSYARATAN IATF 16949</a:t>
            </a:r>
            <a:endParaRPr lang="en-US" sz="3600" b="1" kern="10" dirty="0">
              <a:ln w="12700">
                <a:solidFill>
                  <a:srgbClr val="054697"/>
                </a:solidFill>
                <a:round/>
                <a:headEnd/>
                <a:tailEnd/>
              </a:ln>
              <a:solidFill>
                <a:srgbClr val="F4F1E3"/>
              </a:solidFill>
              <a:effectLst>
                <a:outerShdw dist="20320" dir="1799969" algn="tl" rotWithShape="0">
                  <a:srgbClr val="000000">
                    <a:alpha val="39998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/>
          <a:stretch/>
        </p:blipFill>
        <p:spPr>
          <a:xfrm>
            <a:off x="0" y="527690"/>
            <a:ext cx="9906001" cy="454437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381000" y="0"/>
            <a:ext cx="9144000" cy="156790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415"/>
            <a:ext cx="8229600" cy="1055077"/>
          </a:xfrm>
        </p:spPr>
        <p:txBody>
          <a:bodyPr/>
          <a:lstStyle/>
          <a:p>
            <a:r>
              <a:rPr lang="en-US" sz="3323" b="1" dirty="0">
                <a:solidFill>
                  <a:schemeClr val="bg1"/>
                </a:solidFill>
              </a:rPr>
              <a:t>Global 3</a:t>
            </a:r>
            <a:r>
              <a:rPr lang="en-US" sz="3323" b="1" baseline="30000" dirty="0">
                <a:solidFill>
                  <a:schemeClr val="bg1"/>
                </a:solidFill>
              </a:rPr>
              <a:t>rd</a:t>
            </a:r>
            <a:r>
              <a:rPr lang="en-US" sz="3323" b="1" dirty="0">
                <a:solidFill>
                  <a:schemeClr val="bg1"/>
                </a:solidFill>
              </a:rPr>
              <a:t> Party Nonconformity Trends</a:t>
            </a:r>
            <a:br>
              <a:rPr lang="en-US" sz="3323" b="1" dirty="0">
                <a:solidFill>
                  <a:schemeClr val="bg1"/>
                </a:solidFill>
              </a:rPr>
            </a:br>
            <a:r>
              <a:rPr lang="en-US" sz="2215" b="1" dirty="0">
                <a:solidFill>
                  <a:schemeClr val="bg1"/>
                </a:solidFill>
              </a:rPr>
              <a:t>(data </a:t>
            </a:r>
            <a:r>
              <a:rPr lang="en-US" sz="2215" b="1" dirty="0" err="1">
                <a:solidFill>
                  <a:schemeClr val="bg1"/>
                </a:solidFill>
              </a:rPr>
              <a:t>temuan</a:t>
            </a:r>
            <a:r>
              <a:rPr lang="en-US" sz="2215" b="1" dirty="0">
                <a:solidFill>
                  <a:schemeClr val="bg1"/>
                </a:solidFill>
              </a:rPr>
              <a:t> audit </a:t>
            </a:r>
            <a:r>
              <a:rPr lang="en-US" sz="2215" b="1" dirty="0" err="1">
                <a:solidFill>
                  <a:schemeClr val="bg1"/>
                </a:solidFill>
              </a:rPr>
              <a:t>jan-juni</a:t>
            </a:r>
            <a:r>
              <a:rPr lang="en-US" sz="2215" b="1" dirty="0">
                <a:solidFill>
                  <a:schemeClr val="bg1"/>
                </a:solidFill>
              </a:rPr>
              <a:t> 2016)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51"/>
          <a:stretch/>
        </p:blipFill>
        <p:spPr>
          <a:xfrm>
            <a:off x="968032" y="1946388"/>
            <a:ext cx="7969937" cy="426708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70455" y="6352144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Sumber</a:t>
            </a:r>
            <a:r>
              <a:rPr lang="en-US" dirty="0"/>
              <a:t> : IATF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4818" y="1567905"/>
            <a:ext cx="6650182" cy="1220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6112C-9847-4ECD-906E-0FF4BFD9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255899" y="304800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800" dirty="0">
                <a:solidFill>
                  <a:schemeClr val="tx2"/>
                </a:solidFill>
              </a:rPr>
              <a:t>8</a:t>
            </a:r>
            <a:r>
              <a:rPr lang="en-US" altLang="en-US" sz="2800" dirty="0">
                <a:solidFill>
                  <a:schemeClr val="tx2"/>
                </a:solidFill>
              </a:rPr>
              <a:t>.3. Design </a:t>
            </a:r>
            <a:r>
              <a:rPr lang="en-US" altLang="en-US" sz="2800" dirty="0" err="1">
                <a:solidFill>
                  <a:schemeClr val="tx2"/>
                </a:solidFill>
              </a:rPr>
              <a:t>Produk</a:t>
            </a:r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229462" y="1014947"/>
            <a:ext cx="9050290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 err="1"/>
              <a:t>Menetapkan</a:t>
            </a:r>
            <a:r>
              <a:rPr lang="en-US" altLang="en-US" i="1" dirty="0"/>
              <a:t> Design Input (IATF </a:t>
            </a:r>
            <a:r>
              <a:rPr lang="id-ID" altLang="en-US" i="1" dirty="0"/>
              <a:t>8</a:t>
            </a:r>
            <a:r>
              <a:rPr lang="en-US" altLang="en-US" i="1" dirty="0"/>
              <a:t>.3.</a:t>
            </a:r>
            <a:r>
              <a:rPr lang="id-ID" altLang="en-US" i="1" dirty="0"/>
              <a:t>3.1</a:t>
            </a:r>
            <a:r>
              <a:rPr lang="en-US" altLang="en-US" i="1" dirty="0"/>
              <a:t>)</a:t>
            </a:r>
            <a:r>
              <a:rPr lang="id-ID" altLang="en-US" i="1" dirty="0"/>
              <a:t> </a:t>
            </a:r>
            <a:r>
              <a:rPr lang="id-ID" altLang="en-US" i="1" dirty="0">
                <a:sym typeface="Wingdings" pitchFamily="2" charset="2"/>
              </a:rPr>
              <a:t> </a:t>
            </a:r>
            <a:r>
              <a:rPr lang="id-ID" altLang="en-US" sz="2400" i="1" dirty="0">
                <a:sym typeface="Wingdings" pitchFamily="2" charset="2"/>
              </a:rPr>
              <a:t>Lanjutan</a:t>
            </a:r>
            <a:endParaRPr lang="en-US" altLang="en-US" sz="2400" i="1" dirty="0">
              <a:sym typeface="Wingdings" pitchFamily="2" charset="2"/>
            </a:endParaRPr>
          </a:p>
          <a:p>
            <a:pPr eaLnBrk="1" hangingPunct="1"/>
            <a:endParaRPr lang="en-US" altLang="en-US" sz="2400" i="1" dirty="0">
              <a:sym typeface="Wingdings" pitchFamily="2" charset="2"/>
            </a:endParaRPr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Peraturan</a:t>
            </a:r>
            <a:r>
              <a:rPr lang="en-US" altLang="en-US" i="1" dirty="0"/>
              <a:t> </a:t>
            </a:r>
            <a:r>
              <a:rPr lang="en-US" altLang="en-US" i="1" dirty="0" err="1"/>
              <a:t>terkait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 </a:t>
            </a:r>
            <a:r>
              <a:rPr lang="en-US" altLang="en-US" i="1" dirty="0" err="1"/>
              <a:t>produk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Persyaratan</a:t>
            </a:r>
            <a:r>
              <a:rPr lang="en-US" altLang="en-US" i="1" dirty="0"/>
              <a:t> </a:t>
            </a:r>
            <a:r>
              <a:rPr lang="en-US" altLang="en-US" i="1" dirty="0" err="1"/>
              <a:t>pada</a:t>
            </a:r>
            <a:r>
              <a:rPr lang="en-US" altLang="en-US" i="1" dirty="0"/>
              <a:t> contract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persyaratan</a:t>
            </a:r>
            <a:r>
              <a:rPr lang="en-US" altLang="en-US" i="1" dirty="0"/>
              <a:t> special characteristic, </a:t>
            </a:r>
            <a:r>
              <a:rPr lang="en-US" altLang="en-US" i="1" dirty="0" err="1"/>
              <a:t>identifikasi</a:t>
            </a:r>
            <a:r>
              <a:rPr lang="en-US" altLang="en-US" i="1" dirty="0"/>
              <a:t>, packaging, </a:t>
            </a:r>
            <a:r>
              <a:rPr lang="en-US" altLang="en-US" i="1" dirty="0" err="1"/>
              <a:t>mampu</a:t>
            </a:r>
            <a:r>
              <a:rPr lang="en-US" altLang="en-US" i="1" dirty="0"/>
              <a:t> </a:t>
            </a:r>
            <a:r>
              <a:rPr lang="en-US" altLang="en-US" i="1" dirty="0" err="1"/>
              <a:t>telusur</a:t>
            </a:r>
            <a:r>
              <a:rPr lang="en-US" altLang="en-US" i="1" dirty="0"/>
              <a:t> (</a:t>
            </a:r>
            <a:r>
              <a:rPr lang="id-ID" altLang="en-US" i="1" dirty="0"/>
              <a:t>IATF 8.3.3.3</a:t>
            </a:r>
            <a:r>
              <a:rPr lang="en-US" altLang="en-US" i="1" dirty="0"/>
              <a:t>) 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Identifikasi</a:t>
            </a:r>
            <a:r>
              <a:rPr lang="en-US" altLang="en-US" i="1" dirty="0"/>
              <a:t> Special characteristic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memasukkannya</a:t>
            </a:r>
            <a:r>
              <a:rPr lang="en-US" altLang="en-US" i="1" dirty="0"/>
              <a:t> </a:t>
            </a:r>
            <a:r>
              <a:rPr lang="en-US" altLang="en-US" i="1" dirty="0" err="1"/>
              <a:t>dalam</a:t>
            </a:r>
            <a:r>
              <a:rPr lang="en-US" altLang="en-US" i="1" dirty="0"/>
              <a:t> drawing, FMEA, </a:t>
            </a:r>
            <a:r>
              <a:rPr lang="en-US" altLang="en-US" i="1" dirty="0" err="1"/>
              <a:t>instruksi</a:t>
            </a:r>
            <a:r>
              <a:rPr lang="en-US" altLang="en-US" i="1" dirty="0"/>
              <a:t> </a:t>
            </a:r>
            <a:r>
              <a:rPr lang="en-US" altLang="en-US" i="1" dirty="0" err="1"/>
              <a:t>kerja</a:t>
            </a:r>
            <a:r>
              <a:rPr lang="en-US" altLang="en-US" i="1" dirty="0"/>
              <a:t>, control plan,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semua</a:t>
            </a:r>
            <a:r>
              <a:rPr lang="en-US" altLang="en-US" i="1" dirty="0"/>
              <a:t> </a:t>
            </a:r>
            <a:r>
              <a:rPr lang="en-US" altLang="en-US" i="1" dirty="0" err="1"/>
              <a:t>dokumen</a:t>
            </a:r>
            <a:r>
              <a:rPr lang="en-US" altLang="en-US" i="1" dirty="0"/>
              <a:t> </a:t>
            </a:r>
            <a:r>
              <a:rPr lang="en-US" altLang="en-US" i="1" dirty="0" err="1"/>
              <a:t>terkait</a:t>
            </a:r>
            <a:r>
              <a:rPr lang="en-US" altLang="en-US" i="1" dirty="0"/>
              <a:t>.</a:t>
            </a:r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 err="1"/>
              <a:t>Sesuai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</a:t>
            </a:r>
            <a:r>
              <a:rPr lang="en-US" altLang="en-US" i="1" dirty="0" err="1"/>
              <a:t>simbol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definisi</a:t>
            </a:r>
            <a:r>
              <a:rPr lang="en-US" altLang="en-US" i="1" dirty="0"/>
              <a:t> </a:t>
            </a:r>
            <a:r>
              <a:rPr lang="en-US" altLang="en-US" i="1" dirty="0" err="1"/>
              <a:t>khusus</a:t>
            </a:r>
            <a:r>
              <a:rPr lang="en-US" altLang="en-US" i="1" dirty="0"/>
              <a:t> customer 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/>
              <a:t>Input </a:t>
            </a:r>
            <a:r>
              <a:rPr lang="en-US" altLang="en-US" i="1" dirty="0" err="1"/>
              <a:t>dari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r>
              <a:rPr lang="en-US" altLang="en-US" i="1" dirty="0"/>
              <a:t> yang similar </a:t>
            </a:r>
            <a:r>
              <a:rPr lang="en-US" altLang="en-US" i="1" dirty="0" err="1"/>
              <a:t>sebelumnya</a:t>
            </a:r>
            <a:r>
              <a:rPr lang="en-US" altLang="en-US" i="1" dirty="0"/>
              <a:t>, </a:t>
            </a:r>
            <a:r>
              <a:rPr lang="en-US" altLang="en-US" i="1" dirty="0" err="1"/>
              <a:t>analisa</a:t>
            </a:r>
            <a:r>
              <a:rPr lang="en-US" altLang="en-US" i="1" dirty="0"/>
              <a:t> competitor, </a:t>
            </a:r>
            <a:r>
              <a:rPr lang="en-US" altLang="en-US" i="1" dirty="0" err="1"/>
              <a:t>umpan</a:t>
            </a:r>
            <a:r>
              <a:rPr lang="en-US" altLang="en-US" i="1" dirty="0"/>
              <a:t> </a:t>
            </a:r>
            <a:r>
              <a:rPr lang="en-US" altLang="en-US" i="1" dirty="0" err="1"/>
              <a:t>balik</a:t>
            </a:r>
            <a:r>
              <a:rPr lang="en-US" altLang="en-US" i="1" dirty="0"/>
              <a:t> </a:t>
            </a:r>
            <a:r>
              <a:rPr lang="en-US" altLang="en-US" i="1" dirty="0" err="1"/>
              <a:t>dari</a:t>
            </a:r>
            <a:r>
              <a:rPr lang="en-US" altLang="en-US" i="1" dirty="0"/>
              <a:t> supplier, input </a:t>
            </a:r>
            <a:r>
              <a:rPr lang="en-US" altLang="en-US" i="1" dirty="0" err="1"/>
              <a:t>dari</a:t>
            </a:r>
            <a:r>
              <a:rPr lang="en-US" altLang="en-US" i="1" dirty="0"/>
              <a:t> internal, field data,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sumber</a:t>
            </a:r>
            <a:r>
              <a:rPr lang="en-US" altLang="en-US" i="1" dirty="0"/>
              <a:t> </a:t>
            </a:r>
            <a:r>
              <a:rPr lang="en-US" altLang="en-US" i="1" dirty="0" err="1"/>
              <a:t>lainnya</a:t>
            </a:r>
            <a:endParaRPr lang="id-ID" altLang="en-US" i="1" dirty="0"/>
          </a:p>
          <a:p>
            <a:pPr lvl="1" eaLnBrk="1" hangingPunct="1">
              <a:buFontTx/>
              <a:buChar char="•"/>
            </a:pPr>
            <a:endParaRPr lang="en-US" altLang="en-US" i="1" dirty="0"/>
          </a:p>
          <a:p>
            <a:pPr lvl="1" eaLnBrk="1" hangingPunct="1">
              <a:buFontTx/>
              <a:buChar char="•"/>
            </a:pPr>
            <a:r>
              <a:rPr lang="en-US" altLang="en-US" i="1" dirty="0"/>
              <a:t>Target </a:t>
            </a:r>
            <a:r>
              <a:rPr lang="en-US" altLang="en-US" i="1" dirty="0" err="1"/>
              <a:t>pemenuhan</a:t>
            </a:r>
            <a:r>
              <a:rPr lang="en-US" altLang="en-US" i="1" dirty="0"/>
              <a:t> </a:t>
            </a:r>
            <a:r>
              <a:rPr lang="en-US" altLang="en-US" i="1" dirty="0" err="1"/>
              <a:t>persyaratan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r>
              <a:rPr lang="en-US" altLang="en-US" i="1" dirty="0"/>
              <a:t>, </a:t>
            </a:r>
            <a:r>
              <a:rPr lang="en-US" altLang="en-US" i="1" dirty="0" err="1"/>
              <a:t>umur</a:t>
            </a:r>
            <a:r>
              <a:rPr lang="en-US" altLang="en-US" i="1" dirty="0"/>
              <a:t> </a:t>
            </a:r>
            <a:r>
              <a:rPr lang="en-US" altLang="en-US" i="1" dirty="0" err="1"/>
              <a:t>pakai</a:t>
            </a:r>
            <a:r>
              <a:rPr lang="en-US" altLang="en-US" i="1" dirty="0"/>
              <a:t>, </a:t>
            </a:r>
            <a:r>
              <a:rPr lang="en-US" altLang="en-US" i="1" dirty="0" err="1"/>
              <a:t>kehandalan</a:t>
            </a:r>
            <a:r>
              <a:rPr lang="en-US" altLang="en-US" i="1" dirty="0"/>
              <a:t> (reliability), </a:t>
            </a:r>
            <a:r>
              <a:rPr lang="en-US" altLang="en-US" i="1" dirty="0" err="1"/>
              <a:t>ketahanan</a:t>
            </a:r>
            <a:r>
              <a:rPr lang="en-US" altLang="en-US" i="1" dirty="0"/>
              <a:t> (durability), </a:t>
            </a:r>
            <a:r>
              <a:rPr lang="en-US" altLang="en-US" i="1" dirty="0" err="1"/>
              <a:t>kemudahan</a:t>
            </a:r>
            <a:r>
              <a:rPr lang="en-US" altLang="en-US" i="1" dirty="0"/>
              <a:t> </a:t>
            </a:r>
            <a:r>
              <a:rPr lang="en-US" altLang="en-US" i="1" dirty="0" err="1"/>
              <a:t>dirawat</a:t>
            </a:r>
            <a:r>
              <a:rPr lang="en-US" altLang="en-US" i="1" dirty="0"/>
              <a:t> (maintainability), target </a:t>
            </a:r>
            <a:r>
              <a:rPr lang="en-US" altLang="en-US" i="1" dirty="0" err="1"/>
              <a:t>waktu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harga</a:t>
            </a:r>
            <a:endParaRPr lang="en-US" altLang="en-US" i="1" dirty="0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01521" y="5949697"/>
            <a:ext cx="8706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/>
              <a:t>Input </a:t>
            </a:r>
            <a:r>
              <a:rPr lang="en-US" altLang="en-US" i="1" dirty="0" err="1"/>
              <a:t>harus</a:t>
            </a:r>
            <a:r>
              <a:rPr lang="en-US" altLang="en-US" i="1" dirty="0"/>
              <a:t> </a:t>
            </a:r>
            <a:r>
              <a:rPr lang="en-US" altLang="en-US" i="1" dirty="0" err="1"/>
              <a:t>direview</a:t>
            </a:r>
            <a:r>
              <a:rPr lang="en-US" altLang="en-US" i="1" dirty="0"/>
              <a:t> </a:t>
            </a:r>
            <a:r>
              <a:rPr lang="en-US" altLang="en-US" i="1" dirty="0" err="1"/>
              <a:t>kesesuaiannya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</a:t>
            </a:r>
            <a:r>
              <a:rPr lang="en-US" altLang="en-US" i="1" dirty="0" err="1"/>
              <a:t>tidak</a:t>
            </a:r>
            <a:r>
              <a:rPr lang="en-US" altLang="en-US" i="1" dirty="0"/>
              <a:t> </a:t>
            </a:r>
            <a:r>
              <a:rPr lang="en-US" altLang="en-US" i="1" dirty="0" err="1"/>
              <a:t>bertentangan</a:t>
            </a:r>
            <a:r>
              <a:rPr lang="en-US" altLang="en-US" i="1" dirty="0"/>
              <a:t> </a:t>
            </a:r>
            <a:r>
              <a:rPr lang="en-US" altLang="en-US" i="1" dirty="0" err="1"/>
              <a:t>satu</a:t>
            </a:r>
            <a:r>
              <a:rPr lang="en-US" altLang="en-US" i="1" dirty="0"/>
              <a:t> </a:t>
            </a:r>
            <a:r>
              <a:rPr lang="en-US" altLang="en-US" i="1" dirty="0" err="1"/>
              <a:t>dengan</a:t>
            </a:r>
            <a:r>
              <a:rPr lang="en-US" altLang="en-US" i="1" dirty="0"/>
              <a:t> yang lain</a:t>
            </a:r>
          </a:p>
        </p:txBody>
      </p:sp>
      <p:pic>
        <p:nvPicPr>
          <p:cNvPr id="52232" name="Picture 8" descr="Image result for design 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8748"/>
            <a:ext cx="2888408" cy="216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8053009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2" name="Object 13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660784554"/>
              </p:ext>
            </p:extLst>
          </p:nvPr>
        </p:nvGraphicFramePr>
        <p:xfrm>
          <a:off x="200025" y="1221127"/>
          <a:ext cx="3732213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2" name="Visio" r:id="rId4" imgW="3732276" imgH="3226308" progId="Visio.Drawing.11">
                  <p:embed/>
                </p:oleObj>
              </mc:Choice>
              <mc:Fallback>
                <p:oleObj name="Visio" r:id="rId4" imgW="3732276" imgH="3226308" progId="Visio.Drawing.11">
                  <p:embed/>
                  <p:pic>
                    <p:nvPicPr>
                      <p:cNvPr id="0" name="Picture 4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1221127"/>
                        <a:ext cx="3732213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-159543" y="152400"/>
            <a:ext cx="46085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3200" dirty="0">
                <a:solidFill>
                  <a:schemeClr val="tx2"/>
                </a:solidFill>
              </a:rPr>
              <a:t>8</a:t>
            </a:r>
            <a:r>
              <a:rPr lang="en-US" altLang="en-US" sz="3200" dirty="0">
                <a:solidFill>
                  <a:schemeClr val="tx2"/>
                </a:solidFill>
              </a:rPr>
              <a:t>.3. Design </a:t>
            </a:r>
            <a:r>
              <a:rPr lang="en-US" altLang="en-US" sz="3200" dirty="0" err="1">
                <a:solidFill>
                  <a:schemeClr val="tx2"/>
                </a:solidFill>
              </a:rPr>
              <a:t>Produk</a:t>
            </a:r>
            <a:endParaRPr lang="en-US" altLang="en-US" sz="3200" dirty="0">
              <a:solidFill>
                <a:schemeClr val="tx2"/>
              </a:solidFill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144713" y="4662827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289175" y="4446927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4160838" y="538958"/>
            <a:ext cx="5472112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Melakukan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ditetapkan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.3.4)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Mengevaluasi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kemampuan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memenuhi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Mengidentifikasi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masalah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timbul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perbaikannya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Peserta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berasal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fungsi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program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Record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simpan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endParaRPr lang="en-US" altLang="en-US" sz="1400" i="1" dirty="0"/>
          </a:p>
          <a:p>
            <a:pPr eaLnBrk="1" hangingPunct="1"/>
            <a:r>
              <a:rPr lang="en-US" altLang="en-US" sz="1400" i="1" dirty="0"/>
              <a:t>Design Review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potensi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kegagalan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design (DFMEA)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kemudahan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dibuat</a:t>
            </a:r>
            <a:r>
              <a:rPr lang="en-US" altLang="en-US" sz="1400" i="1" dirty="0"/>
              <a:t> (DFM)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Review </a:t>
            </a:r>
            <a:r>
              <a:rPr lang="en-US" altLang="en-US" sz="1400" i="1" dirty="0" err="1"/>
              <a:t>kemudahan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assy</a:t>
            </a:r>
            <a:r>
              <a:rPr lang="en-US" altLang="en-US" sz="1400" i="1" dirty="0"/>
              <a:t> (DFA)</a:t>
            </a:r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415925" y="5351802"/>
            <a:ext cx="9361488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i="1" dirty="0" err="1"/>
              <a:t>Perubahan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direview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6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Pelaksanaan</a:t>
            </a:r>
            <a:r>
              <a:rPr lang="en-US" altLang="en-US" sz="1400" i="1" dirty="0"/>
              <a:t> review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evaluasi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dampaknya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terhadap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terkirim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6</a:t>
            </a:r>
            <a:r>
              <a:rPr lang="en-US" altLang="en-US" sz="1400" i="1" dirty="0"/>
              <a:t>)</a:t>
            </a:r>
            <a:endParaRPr lang="id-ID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b="1" i="1" u="sng" dirty="0" err="1">
                <a:solidFill>
                  <a:srgbClr val="FF0000"/>
                </a:solidFill>
              </a:rPr>
              <a:t>Perubahan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design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me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ndapat persetujuan dari pelanggan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sebelum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produksi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jika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dipersyaratkan</a:t>
            </a:r>
            <a:endParaRPr lang="en-US" altLang="en-US" sz="1400" b="1" i="1" u="sng" dirty="0">
              <a:solidFill>
                <a:srgbClr val="FF0000"/>
              </a:solidFill>
            </a:endParaRPr>
          </a:p>
          <a:p>
            <a:pPr eaLnBrk="1" hangingPunct="1">
              <a:buFontTx/>
              <a:buChar char="•"/>
            </a:pPr>
            <a:r>
              <a:rPr lang="id-ID" altLang="en-US" sz="1400" b="1" i="1" u="sng" dirty="0">
                <a:solidFill>
                  <a:srgbClr val="FF0000"/>
                </a:solidFill>
              </a:rPr>
              <a:t>Untuk produk dengan software tertanam, riwayat revisi software harus disimpan sebag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a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i catatan perubahan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(IATF 8.3.6.1)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marL="0" indent="0" eaLnBrk="1" hangingPunct="1"/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</a:p>
          <a:p>
            <a:pPr eaLnBrk="1" hangingPunct="1"/>
            <a:endParaRPr lang="en-US" altLang="en-US" sz="1400" u="sng" dirty="0"/>
          </a:p>
        </p:txBody>
      </p:sp>
      <p:sp>
        <p:nvSpPr>
          <p:cNvPr id="11273" name="Line 16"/>
          <p:cNvSpPr>
            <a:spLocks noChangeShapeType="1"/>
          </p:cNvSpPr>
          <p:nvPr/>
        </p:nvSpPr>
        <p:spPr bwMode="auto">
          <a:xfrm>
            <a:off x="920750" y="3654764"/>
            <a:ext cx="0" cy="15843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7"/>
          <p:cNvSpPr>
            <a:spLocks noChangeShapeType="1"/>
          </p:cNvSpPr>
          <p:nvPr/>
        </p:nvSpPr>
        <p:spPr bwMode="auto">
          <a:xfrm>
            <a:off x="3800475" y="2286339"/>
            <a:ext cx="5048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Line 18"/>
          <p:cNvSpPr>
            <a:spLocks noChangeShapeType="1"/>
          </p:cNvSpPr>
          <p:nvPr/>
        </p:nvSpPr>
        <p:spPr bwMode="auto">
          <a:xfrm>
            <a:off x="1857375" y="4446927"/>
            <a:ext cx="0" cy="792162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Text Box 19"/>
          <p:cNvSpPr txBox="1">
            <a:spLocks noChangeArrowheads="1"/>
          </p:cNvSpPr>
          <p:nvPr/>
        </p:nvSpPr>
        <p:spPr bwMode="auto">
          <a:xfrm>
            <a:off x="4213225" y="4107202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1277" name="Rectangle 20"/>
          <p:cNvSpPr>
            <a:spLocks noChangeArrowheads="1"/>
          </p:cNvSpPr>
          <p:nvPr/>
        </p:nvSpPr>
        <p:spPr bwMode="auto">
          <a:xfrm>
            <a:off x="4160838" y="3518239"/>
            <a:ext cx="5616575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400" i="1" dirty="0"/>
              <a:t>Monitoring Program design (</a:t>
            </a:r>
            <a:r>
              <a:rPr lang="id-ID" altLang="en-US" sz="1400" i="1" dirty="0"/>
              <a:t>IATF 8</a:t>
            </a:r>
            <a:r>
              <a:rPr lang="en-US" altLang="en-US" sz="1400" i="1" dirty="0"/>
              <a:t>.3.4.1) 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400" i="1" dirty="0" err="1"/>
              <a:t>Pengukuran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tertentu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ditetapkan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dianalisa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dilaporkan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kesimpulan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hasilnya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sebagai</a:t>
            </a:r>
            <a:r>
              <a:rPr lang="en-US" altLang="en-US" sz="1400" i="1" dirty="0"/>
              <a:t> input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management review. 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400" i="1" dirty="0" err="1"/>
              <a:t>Pengukuran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dimaksud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pengukuran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resiko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kualitas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lingkungan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harga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waktu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hambatan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kritis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lainnya</a:t>
            </a:r>
            <a:endParaRPr lang="en-US" altLang="en-US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7377519" y="6484385"/>
            <a:ext cx="2228850" cy="365125"/>
          </a:xfrm>
        </p:spPr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D1BB5-D40F-4A78-9D38-171B955A78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52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8" name="Object 12"/>
          <p:cNvGraphicFramePr>
            <a:graphicFrameLocks noGrp="1" noChangeAspect="1"/>
          </p:cNvGraphicFramePr>
          <p:nvPr>
            <p:ph/>
          </p:nvPr>
        </p:nvGraphicFramePr>
        <p:xfrm>
          <a:off x="344488" y="1484313"/>
          <a:ext cx="3224212" cy="354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Visio" r:id="rId4" imgW="3224784" imgH="3546348" progId="Visio.Drawing.11">
                  <p:embed/>
                </p:oleObj>
              </mc:Choice>
              <mc:Fallback>
                <p:oleObj name="Visio" r:id="rId4" imgW="3224784" imgH="3546348" progId="Visio.Drawing.11">
                  <p:embed/>
                  <p:pic>
                    <p:nvPicPr>
                      <p:cNvPr id="0" name="Picture 4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1484313"/>
                        <a:ext cx="3224212" cy="354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-160338" y="188913"/>
            <a:ext cx="53292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2800">
                <a:solidFill>
                  <a:schemeClr val="tx2"/>
                </a:solidFill>
              </a:rPr>
              <a:t>8</a:t>
            </a:r>
            <a:r>
              <a:rPr lang="en-US" altLang="en-US" sz="2800">
                <a:solidFill>
                  <a:schemeClr val="tx2"/>
                </a:solidFill>
              </a:rPr>
              <a:t>.3. Design Produk 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2360613" y="908050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</a:t>
            </a:r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2544763" y="12684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4119563" y="3048000"/>
            <a:ext cx="571023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/>
              <a:t>Output design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diperiksa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kesesuaiannya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sebelum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diterbitkan</a:t>
            </a:r>
            <a:r>
              <a:rPr lang="en-US" altLang="en-US" sz="1400" i="1" dirty="0"/>
              <a:t> (IATF </a:t>
            </a:r>
            <a:r>
              <a:rPr lang="id-ID" altLang="en-US" sz="1400" i="1" dirty="0"/>
              <a:t>8.3.5.1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Output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design input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Berisi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informasi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jelas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proses </a:t>
            </a:r>
            <a:r>
              <a:rPr lang="en-US" altLang="en-US" sz="1400" i="1" dirty="0" err="1"/>
              <a:t>pembelian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kebutuhan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servis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Berisi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kriteria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keberterimaan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toleransi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Penetapan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karakteristik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penting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berhubungan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keselamatan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penggunaan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tepat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Design FMEA,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realibility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Penetapan</a:t>
            </a:r>
            <a:r>
              <a:rPr lang="en-US" altLang="en-US" sz="1400" i="1" dirty="0"/>
              <a:t> special characteristic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Sistem anti </a:t>
            </a:r>
            <a:r>
              <a:rPr lang="en-US" altLang="en-US" sz="1400" i="1" dirty="0" err="1"/>
              <a:t>salah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pokayoke</a:t>
            </a:r>
            <a:r>
              <a:rPr lang="en-US" altLang="en-US" sz="1400" i="1" dirty="0"/>
              <a:t>) yang </a:t>
            </a:r>
            <a:r>
              <a:rPr lang="en-US" altLang="en-US" sz="1400" i="1" dirty="0" err="1"/>
              <a:t>diterapkan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, 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seperti DFSS, DFMA dan FTA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math data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Panduan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diagnostic (</a:t>
            </a:r>
            <a:r>
              <a:rPr lang="en-US" altLang="en-US" sz="1400" i="1" dirty="0" err="1"/>
              <a:t>bila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ada</a:t>
            </a:r>
            <a:r>
              <a:rPr lang="id-ID" altLang="en-US" sz="1400" i="1" dirty="0"/>
              <a:t>)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servis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part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fi-FI" altLang="en-US" sz="1400" b="1" i="1" u="sng" dirty="0">
                <a:solidFill>
                  <a:srgbClr val="FF0000"/>
                </a:solidFill>
              </a:rPr>
              <a:t>Persyaratan packaging dan labeling untuk pengiriman</a:t>
            </a:r>
            <a:endParaRPr lang="en-US" altLang="en-US" sz="1400" b="1" i="1" u="sng" dirty="0">
              <a:solidFill>
                <a:srgbClr val="FF0000"/>
              </a:solidFill>
            </a:endParaRP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H="1">
            <a:off x="3368675" y="3857625"/>
            <a:ext cx="792163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4303713" y="304800"/>
            <a:ext cx="52578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i="1" dirty="0" err="1"/>
              <a:t>Verifikasi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memastikan</a:t>
            </a:r>
            <a:r>
              <a:rPr lang="en-US" altLang="en-US" sz="1400" i="1" dirty="0"/>
              <a:t>  output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input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Validasi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rencana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memastikan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dapat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memenuhi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aplikasi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penggunaannya</a:t>
            </a:r>
            <a:r>
              <a:rPr lang="en-US" altLang="en-US" sz="1400" i="1" dirty="0"/>
              <a:t> (</a:t>
            </a:r>
            <a:r>
              <a:rPr lang="en-US" altLang="en-US" sz="1400" i="1" dirty="0" err="1"/>
              <a:t>bila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diketahui</a:t>
            </a:r>
            <a:r>
              <a:rPr lang="en-US" altLang="en-US" sz="1400" i="1" dirty="0"/>
              <a:t>) (IATF </a:t>
            </a:r>
            <a:r>
              <a:rPr lang="id-ID" altLang="en-US" sz="1400" i="1" dirty="0"/>
              <a:t>8.3.4.2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Jika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memungkinkan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sudah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diselesaikan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sebelum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dikirim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digunakan</a:t>
            </a:r>
            <a:r>
              <a:rPr lang="en-US" altLang="en-US" sz="1400" i="1" dirty="0"/>
              <a:t> (IATF </a:t>
            </a:r>
            <a:r>
              <a:rPr lang="id-ID" altLang="en-US" sz="1400" i="1" dirty="0"/>
              <a:t>8.3.4.2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Proses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terhadap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masalah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similar yang </a:t>
            </a:r>
            <a:r>
              <a:rPr lang="en-US" altLang="en-US" sz="1400" i="1" dirty="0" err="1"/>
              <a:t>pernah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terjadi</a:t>
            </a:r>
            <a:r>
              <a:rPr lang="en-US" altLang="en-US" sz="1400" i="1" dirty="0"/>
              <a:t> di </a:t>
            </a:r>
            <a:r>
              <a:rPr lang="en-US" altLang="en-US" sz="1400" i="1" dirty="0" err="1"/>
              <a:t>luar</a:t>
            </a:r>
            <a:r>
              <a:rPr lang="en-US" altLang="en-US" sz="1400" i="1" dirty="0"/>
              <a:t> (field failure)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dilaksanakan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sesuai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customer,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waktu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pelaksanaan</a:t>
            </a:r>
            <a:endParaRPr lang="en-US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Record </a:t>
            </a:r>
            <a:r>
              <a:rPr lang="en-US" altLang="en-US" sz="1400" i="1" dirty="0" err="1"/>
              <a:t>hasil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disimpan</a:t>
            </a:r>
            <a:endParaRPr lang="en-US" altLang="en-US" sz="1400" i="1" dirty="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3657600" y="2200275"/>
            <a:ext cx="576263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00473" y="6165304"/>
            <a:ext cx="432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400" i="1" dirty="0"/>
              <a:t>	Note: </a:t>
            </a:r>
            <a:r>
              <a:rPr lang="en-US" altLang="en-US" sz="1400" i="1" dirty="0" err="1"/>
              <a:t>Informasi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jasa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termasuk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penyimpanan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endParaRPr lang="en-US" altLang="en-US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76AAA-66D0-4C85-A0F6-C1AAA3B24B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39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3265488" y="1042988"/>
            <a:ext cx="1244600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 supplier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4622800" y="1028700"/>
            <a:ext cx="1525588" cy="10937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Correction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438525" y="2271713"/>
            <a:ext cx="2814638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harus minta persetujuan customer)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477838" y="900113"/>
            <a:ext cx="1797050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Perubahan pada proses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yang tidak merubah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spesifikasi engineering/ </a:t>
            </a:r>
          </a:p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Produk tidak berubah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334963" y="2232025"/>
            <a:ext cx="1906587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Penanggung jawab proses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460375" y="3375025"/>
            <a:ext cx="1541463" cy="498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Catat tanggal efektif</a:t>
            </a:r>
          </a:p>
          <a:p>
            <a:pPr algn="ctr" eaLnBrk="1" hangingPunct="1"/>
            <a:r>
              <a:rPr lang="en-US" altLang="en-US" sz="1300">
                <a:latin typeface="Times New Roman" panose="02020603050405020304" pitchFamily="18" charset="0"/>
              </a:rPr>
              <a:t>Perubahan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1" name="Line 8"/>
          <p:cNvSpPr>
            <a:spLocks noChangeShapeType="1"/>
          </p:cNvSpPr>
          <p:nvPr/>
        </p:nvSpPr>
        <p:spPr bwMode="auto">
          <a:xfrm>
            <a:off x="3937000" y="1524000"/>
            <a:ext cx="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 flipH="1">
            <a:off x="5232400" y="2122488"/>
            <a:ext cx="0" cy="14605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Text Box 10"/>
          <p:cNvSpPr txBox="1">
            <a:spLocks noChangeArrowheads="1"/>
          </p:cNvSpPr>
          <p:nvPr/>
        </p:nvSpPr>
        <p:spPr bwMode="auto">
          <a:xfrm>
            <a:off x="6451600" y="1052513"/>
            <a:ext cx="1592263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Permintaan customer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6327775" y="2698750"/>
            <a:ext cx="3006725" cy="6924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direview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secepatnya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boleh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300" b="1" i="1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melebihi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id-ID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10 hari</a:t>
            </a:r>
            <a:r>
              <a:rPr lang="en-US" altLang="en-US" sz="1300" b="1" i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300" b="1" i="1" u="sng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kerja</a:t>
            </a:r>
            <a:r>
              <a:rPr lang="en-US" altLang="en-US" sz="1300" dirty="0">
                <a:latin typeface="Times New Roman" panose="02020603050405020304" pitchFamily="18" charset="0"/>
              </a:rPr>
              <a:t> (IATF </a:t>
            </a:r>
            <a:r>
              <a:rPr lang="id-ID" altLang="en-US" sz="1300" dirty="0">
                <a:latin typeface="Times New Roman" panose="02020603050405020304" pitchFamily="18" charset="0"/>
              </a:rPr>
              <a:t>7.5.3.2.2</a:t>
            </a:r>
            <a:r>
              <a:rPr lang="en-US" altLang="en-US" sz="1300" dirty="0">
                <a:latin typeface="Times New Roman" panose="02020603050405020304" pitchFamily="18" charset="0"/>
              </a:rPr>
              <a:t>)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8445" name="Line 12"/>
          <p:cNvSpPr>
            <a:spLocks noChangeShapeType="1"/>
          </p:cNvSpPr>
          <p:nvPr/>
        </p:nvSpPr>
        <p:spPr bwMode="auto">
          <a:xfrm flipH="1">
            <a:off x="6970712" y="3375024"/>
            <a:ext cx="14287" cy="1501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>
            <a:off x="1193800" y="18288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4"/>
          <p:cNvSpPr>
            <a:spLocks noChangeShapeType="1"/>
          </p:cNvSpPr>
          <p:nvPr/>
        </p:nvSpPr>
        <p:spPr bwMode="auto">
          <a:xfrm>
            <a:off x="1193800" y="2743200"/>
            <a:ext cx="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Text Box 15"/>
          <p:cNvSpPr txBox="1">
            <a:spLocks noChangeArrowheads="1"/>
          </p:cNvSpPr>
          <p:nvPr/>
        </p:nvSpPr>
        <p:spPr bwMode="auto">
          <a:xfrm>
            <a:off x="4749800" y="6097588"/>
            <a:ext cx="2514600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Aproval dan revisi dokumen PPAP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49" name="Line 16"/>
          <p:cNvSpPr>
            <a:spLocks noChangeShapeType="1"/>
          </p:cNvSpPr>
          <p:nvPr/>
        </p:nvSpPr>
        <p:spPr bwMode="auto">
          <a:xfrm>
            <a:off x="1193800" y="3886200"/>
            <a:ext cx="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>
            <a:off x="1193800" y="5105400"/>
            <a:ext cx="1295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Text Box 18"/>
          <p:cNvSpPr txBox="1">
            <a:spLocks noChangeArrowheads="1"/>
          </p:cNvSpPr>
          <p:nvPr/>
        </p:nvSpPr>
        <p:spPr bwMode="auto">
          <a:xfrm>
            <a:off x="2946400" y="3516313"/>
            <a:ext cx="3582988" cy="895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Standard PPAP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perlu approval customer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cukup pemberitahuan </a:t>
            </a:r>
          </a:p>
          <a:p>
            <a:pPr lvl="1" eaLnBrk="1" hangingPunct="1">
              <a:buFontTx/>
              <a:buChar char="•"/>
            </a:pPr>
            <a:r>
              <a:rPr lang="en-US" altLang="en-US" sz="1300">
                <a:latin typeface="Times New Roman" panose="02020603050405020304" pitchFamily="18" charset="0"/>
              </a:rPr>
              <a:t> Perubahan yang tidak perlu pemberitahuan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2" name="Text Box 19"/>
          <p:cNvSpPr txBox="1">
            <a:spLocks noChangeArrowheads="1"/>
          </p:cNvSpPr>
          <p:nvPr/>
        </p:nvSpPr>
        <p:spPr bwMode="auto">
          <a:xfrm>
            <a:off x="4022725" y="4897438"/>
            <a:ext cx="3825875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Pelaksanaan dan monitor perubahan (APQP jika perlu)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3" name="Text Box 20"/>
          <p:cNvSpPr txBox="1">
            <a:spLocks noChangeArrowheads="1"/>
          </p:cNvSpPr>
          <p:nvPr/>
        </p:nvSpPr>
        <p:spPr bwMode="auto">
          <a:xfrm>
            <a:off x="5367338" y="5487988"/>
            <a:ext cx="1512887" cy="3000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>
                <a:latin typeface="Times New Roman" panose="02020603050405020304" pitchFamily="18" charset="0"/>
              </a:rPr>
              <a:t>Validasi perubahan </a:t>
            </a:r>
            <a:endParaRPr lang="en-GB" altLang="en-US" sz="1300">
              <a:latin typeface="Times New Roman" panose="02020603050405020304" pitchFamily="18" charset="0"/>
            </a:endParaRPr>
          </a:p>
        </p:txBody>
      </p:sp>
      <p:sp>
        <p:nvSpPr>
          <p:cNvPr id="18454" name="Line 21"/>
          <p:cNvSpPr>
            <a:spLocks noChangeShapeType="1"/>
          </p:cNvSpPr>
          <p:nvPr/>
        </p:nvSpPr>
        <p:spPr bwMode="auto">
          <a:xfrm>
            <a:off x="5232400" y="451485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22"/>
          <p:cNvSpPr>
            <a:spLocks noChangeShapeType="1"/>
          </p:cNvSpPr>
          <p:nvPr/>
        </p:nvSpPr>
        <p:spPr bwMode="auto">
          <a:xfrm>
            <a:off x="5994400" y="5200649"/>
            <a:ext cx="0" cy="26669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Text Box 23"/>
          <p:cNvSpPr txBox="1">
            <a:spLocks noChangeArrowheads="1"/>
          </p:cNvSpPr>
          <p:nvPr/>
        </p:nvSpPr>
        <p:spPr bwMode="auto">
          <a:xfrm>
            <a:off x="127000" y="304800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u="sng">
                <a:latin typeface="Times New Roman" panose="02020603050405020304" pitchFamily="18" charset="0"/>
              </a:rPr>
              <a:t>Perubahan Produk/ Proses</a:t>
            </a:r>
            <a:endParaRPr lang="en-GB" altLang="en-US" sz="2400" u="sng">
              <a:latin typeface="Times New Roman" panose="02020603050405020304" pitchFamily="18" charset="0"/>
            </a:endParaRPr>
          </a:p>
        </p:txBody>
      </p:sp>
      <p:sp>
        <p:nvSpPr>
          <p:cNvPr id="18457" name="Line 24"/>
          <p:cNvSpPr>
            <a:spLocks noChangeShapeType="1"/>
          </p:cNvSpPr>
          <p:nvPr/>
        </p:nvSpPr>
        <p:spPr bwMode="auto">
          <a:xfrm flipV="1">
            <a:off x="2489200" y="3276600"/>
            <a:ext cx="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26"/>
          <p:cNvSpPr>
            <a:spLocks noChangeShapeType="1"/>
          </p:cNvSpPr>
          <p:nvPr/>
        </p:nvSpPr>
        <p:spPr bwMode="auto">
          <a:xfrm>
            <a:off x="2489200" y="3276600"/>
            <a:ext cx="914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27"/>
          <p:cNvSpPr>
            <a:spLocks noChangeShapeType="1"/>
          </p:cNvSpPr>
          <p:nvPr/>
        </p:nvSpPr>
        <p:spPr bwMode="auto">
          <a:xfrm>
            <a:off x="3403600" y="32766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8"/>
          <p:cNvSpPr>
            <a:spLocks noChangeShapeType="1"/>
          </p:cNvSpPr>
          <p:nvPr/>
        </p:nvSpPr>
        <p:spPr bwMode="auto">
          <a:xfrm>
            <a:off x="5994400" y="5791200"/>
            <a:ext cx="0" cy="3063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29"/>
          <p:cNvSpPr>
            <a:spLocks noChangeShapeType="1"/>
          </p:cNvSpPr>
          <p:nvPr/>
        </p:nvSpPr>
        <p:spPr bwMode="auto">
          <a:xfrm>
            <a:off x="4089400" y="32004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30"/>
          <p:cNvSpPr>
            <a:spLocks noChangeShapeType="1"/>
          </p:cNvSpPr>
          <p:nvPr/>
        </p:nvSpPr>
        <p:spPr bwMode="auto">
          <a:xfrm>
            <a:off x="5308600" y="32004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Text Box 31"/>
          <p:cNvSpPr txBox="1">
            <a:spLocks noChangeArrowheads="1"/>
          </p:cNvSpPr>
          <p:nvPr/>
        </p:nvSpPr>
        <p:spPr bwMode="auto">
          <a:xfrm>
            <a:off x="7119938" y="3414713"/>
            <a:ext cx="2720617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300" dirty="0">
                <a:latin typeface="Times New Roman" panose="02020603050405020304" pitchFamily="18" charset="0"/>
              </a:rPr>
              <a:t> :</a:t>
            </a: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300" dirty="0">
                <a:latin typeface="Times New Roman" panose="02020603050405020304" pitchFamily="18" charset="0"/>
              </a:rPr>
              <a:t> yang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sementara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berlakunya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300" dirty="0">
                <a:latin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300" dirty="0">
                <a:latin typeface="Times New Roman" panose="02020603050405020304" pitchFamily="18" charset="0"/>
              </a:rPr>
              <a:t>/ proses </a:t>
            </a:r>
            <a:r>
              <a:rPr lang="en-US" altLang="en-US" sz="1300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kembali</a:t>
            </a:r>
            <a:endParaRPr lang="en-US" altLang="en-US" sz="13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300" dirty="0" err="1">
                <a:latin typeface="Times New Roman" panose="02020603050405020304" pitchFamily="18" charset="0"/>
              </a:rPr>
              <a:t>Ke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300" dirty="0" err="1">
                <a:latin typeface="Times New Roman" panose="02020603050405020304" pitchFamily="18" charset="0"/>
              </a:rPr>
              <a:t>semula</a:t>
            </a:r>
            <a:r>
              <a:rPr lang="en-US" altLang="en-US" sz="1300" dirty="0">
                <a:latin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Times New Roman" panose="02020603050405020304" pitchFamily="18" charset="0"/>
              </a:rPr>
              <a:t>(</a:t>
            </a:r>
            <a:r>
              <a:rPr lang="it-IT" sz="1100" b="1" i="1" u="sng" dirty="0">
                <a:solidFill>
                  <a:srgbClr val="FF0000"/>
                </a:solidFill>
              </a:rPr>
              <a:t>IATF 8.5.6.1.1 </a:t>
            </a:r>
            <a:r>
              <a:rPr lang="it-IT" sz="1400" b="1" i="1" u="sng" dirty="0">
                <a:solidFill>
                  <a:srgbClr val="FF0000"/>
                </a:solidFill>
              </a:rPr>
              <a:t>)</a:t>
            </a:r>
            <a:endParaRPr lang="en-GB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8463" name="Line 32"/>
          <p:cNvSpPr>
            <a:spLocks noChangeShapeType="1"/>
          </p:cNvSpPr>
          <p:nvPr/>
        </p:nvSpPr>
        <p:spPr bwMode="auto">
          <a:xfrm>
            <a:off x="6542087" y="3962400"/>
            <a:ext cx="62071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34"/>
          <p:cNvSpPr txBox="1">
            <a:spLocks noChangeArrowheads="1"/>
          </p:cNvSpPr>
          <p:nvPr/>
        </p:nvSpPr>
        <p:spPr bwMode="auto">
          <a:xfrm>
            <a:off x="4394200" y="381000"/>
            <a:ext cx="2509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Perubahan design produk (</a:t>
            </a:r>
            <a:r>
              <a:rPr lang="id-ID" altLang="en-US" sz="1400">
                <a:latin typeface="Times New Roman" panose="02020603050405020304" pitchFamily="18" charset="0"/>
              </a:rPr>
              <a:t>8</a:t>
            </a:r>
            <a:r>
              <a:rPr lang="en-US" altLang="en-US" sz="1400">
                <a:latin typeface="Times New Roman" panose="02020603050405020304" pitchFamily="18" charset="0"/>
              </a:rPr>
              <a:t>.3.</a:t>
            </a:r>
            <a:r>
              <a:rPr lang="id-ID" altLang="en-US" sz="1400">
                <a:latin typeface="Times New Roman" panose="02020603050405020304" pitchFamily="18" charset="0"/>
              </a:rPr>
              <a:t>6</a:t>
            </a:r>
            <a:r>
              <a:rPr lang="en-US" altLang="en-US" sz="1400">
                <a:latin typeface="Times New Roman" panose="02020603050405020304" pitchFamily="18" charset="0"/>
              </a:rPr>
              <a:t>)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8466" name="Line 35"/>
          <p:cNvSpPr>
            <a:spLocks noChangeShapeType="1"/>
          </p:cNvSpPr>
          <p:nvPr/>
        </p:nvSpPr>
        <p:spPr bwMode="auto">
          <a:xfrm>
            <a:off x="7137400" y="1371600"/>
            <a:ext cx="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AutoShape 36"/>
          <p:cNvSpPr>
            <a:spLocks/>
          </p:cNvSpPr>
          <p:nvPr/>
        </p:nvSpPr>
        <p:spPr bwMode="auto">
          <a:xfrm rot="-5400000">
            <a:off x="5308600" y="-838200"/>
            <a:ext cx="228600" cy="327660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18468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90" y="122085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0044" y="653891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87111-488F-4BCF-87AF-4B3DF9FC41A1}"/>
              </a:ext>
            </a:extLst>
          </p:cNvPr>
          <p:cNvSpPr/>
          <p:nvPr/>
        </p:nvSpPr>
        <p:spPr>
          <a:xfrm>
            <a:off x="209550" y="5703011"/>
            <a:ext cx="4064000" cy="523220"/>
          </a:xfrm>
          <a:prstGeom prst="rect">
            <a:avLst/>
          </a:prstGeom>
          <a:ln w="28575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en-US" sz="1400" i="1" dirty="0"/>
              <a:t>Perusahaan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melakukan</a:t>
            </a:r>
            <a:r>
              <a:rPr lang="en-US" altLang="en-US" sz="1400" i="1" dirty="0"/>
              <a:t> on the job training </a:t>
            </a:r>
            <a:r>
              <a:rPr lang="en-US" altLang="en-US" sz="1400" i="1" dirty="0" err="1"/>
              <a:t>untuk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pekerjaan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dimodifikasi</a:t>
            </a:r>
            <a:r>
              <a:rPr lang="en-US" altLang="en-US" sz="1400" i="1" dirty="0"/>
              <a:t> (</a:t>
            </a:r>
            <a:r>
              <a:rPr lang="id-ID" altLang="en-US" sz="1400" i="1" dirty="0"/>
              <a:t>IATF 7.2.2</a:t>
            </a:r>
            <a:r>
              <a:rPr lang="en-US" altLang="en-US" sz="1400" i="1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87881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828800"/>
            <a:ext cx="83624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solidFill>
                  <a:srgbClr val="FF0000"/>
                </a:solidFill>
              </a:rPr>
              <a:t>Produk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harus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diperiksa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sebelum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pengiriman</a:t>
            </a:r>
            <a:r>
              <a:rPr lang="en-US" sz="2400" b="1" u="sng" dirty="0">
                <a:solidFill>
                  <a:srgbClr val="FF0000"/>
                </a:solidFill>
              </a:rPr>
              <a:t>, </a:t>
            </a:r>
            <a:r>
              <a:rPr lang="en-US" sz="2400" b="1" u="sng" dirty="0" err="1">
                <a:solidFill>
                  <a:srgbClr val="FF0000"/>
                </a:solidFill>
              </a:rPr>
              <a:t>jika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diperlukan</a:t>
            </a:r>
            <a:r>
              <a:rPr lang="en-US" sz="2400" b="1" u="sng" dirty="0">
                <a:solidFill>
                  <a:srgbClr val="FF0000"/>
                </a:solidFill>
              </a:rPr>
              <a:t>, </a:t>
            </a:r>
            <a:r>
              <a:rPr lang="en-US" sz="2400" b="1" u="sng" dirty="0" err="1">
                <a:solidFill>
                  <a:srgbClr val="FF0000"/>
                </a:solidFill>
              </a:rPr>
              <a:t>harus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mendapatkan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persetujuan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dari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pelanggan</a:t>
            </a:r>
            <a:r>
              <a:rPr lang="en-US" sz="2400" b="1" u="sng" dirty="0">
                <a:solidFill>
                  <a:srgbClr val="FF0000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solidFill>
                  <a:srgbClr val="FF0000"/>
                </a:solidFill>
              </a:rPr>
              <a:t>Tersedianya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Instruksi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Kerja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untuk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metode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pengendalian</a:t>
            </a:r>
            <a:r>
              <a:rPr lang="en-US" sz="2400" b="1" u="sng" dirty="0">
                <a:solidFill>
                  <a:srgbClr val="FF0000"/>
                </a:solidFill>
              </a:rPr>
              <a:t> alternative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Mampu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telusurnya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harus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jelas</a:t>
            </a:r>
            <a:endParaRPr lang="en-US" sz="2400" b="1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Memvalidasi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ulang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ketika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kembali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ke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dasar</a:t>
            </a:r>
            <a:r>
              <a:rPr lang="en-US" sz="2400" b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proses </a:t>
            </a:r>
            <a:r>
              <a:rPr lang="en-US" sz="2400" b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pengendalian</a:t>
            </a:r>
            <a:endParaRPr lang="en-US" sz="2400" b="1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7553" y="304800"/>
            <a:ext cx="92109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2400" b="1" i="1" u="sng" dirty="0">
                <a:solidFill>
                  <a:srgbClr val="FF0000"/>
                </a:solidFill>
              </a:rPr>
              <a:t>IATF 8.5.6.1.1 Perubahan sementara dari pengendalian proses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(Temporary change of process controls)</a:t>
            </a:r>
          </a:p>
        </p:txBody>
      </p:sp>
      <p:sp>
        <p:nvSpPr>
          <p:cNvPr id="4" name="Rectangle 1"/>
          <p:cNvSpPr/>
          <p:nvPr/>
        </p:nvSpPr>
        <p:spPr>
          <a:xfrm>
            <a:off x="7848600" y="5334000"/>
            <a:ext cx="2057400" cy="1524000"/>
          </a:xfrm>
          <a:custGeom>
            <a:avLst/>
            <a:gdLst>
              <a:gd name="connsiteX0" fmla="*/ 0 w 2057400"/>
              <a:gd name="connsiteY0" fmla="*/ 0 h 1219200"/>
              <a:gd name="connsiteX1" fmla="*/ 2057400 w 2057400"/>
              <a:gd name="connsiteY1" fmla="*/ 0 h 1219200"/>
              <a:gd name="connsiteX2" fmla="*/ 2057400 w 2057400"/>
              <a:gd name="connsiteY2" fmla="*/ 1219200 h 1219200"/>
              <a:gd name="connsiteX3" fmla="*/ 0 w 2057400"/>
              <a:gd name="connsiteY3" fmla="*/ 1219200 h 1219200"/>
              <a:gd name="connsiteX4" fmla="*/ 0 w 2057400"/>
              <a:gd name="connsiteY4" fmla="*/ 0 h 1219200"/>
              <a:gd name="connsiteX0" fmla="*/ 0 w 2057400"/>
              <a:gd name="connsiteY0" fmla="*/ 1219200 h 1219200"/>
              <a:gd name="connsiteX1" fmla="*/ 2057400 w 2057400"/>
              <a:gd name="connsiteY1" fmla="*/ 0 h 1219200"/>
              <a:gd name="connsiteX2" fmla="*/ 2057400 w 2057400"/>
              <a:gd name="connsiteY2" fmla="*/ 1219200 h 1219200"/>
              <a:gd name="connsiteX3" fmla="*/ 0 w 20574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219200">
                <a:moveTo>
                  <a:pt x="0" y="1219200"/>
                </a:moveTo>
                <a:lnTo>
                  <a:pt x="2057400" y="0"/>
                </a:lnTo>
                <a:lnTo>
                  <a:pt x="2057400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74676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444159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"/>
            <a:ext cx="9906000" cy="1863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>
          <a:xfrm>
            <a:off x="7493845" y="6385765"/>
            <a:ext cx="222885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5551" y="46037"/>
            <a:ext cx="9921552" cy="1325563"/>
          </a:xfrm>
        </p:spPr>
        <p:txBody>
          <a:bodyPr/>
          <a:lstStyle/>
          <a:p>
            <a:pPr algn="ctr"/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117" dirty="0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11204" y="1052308"/>
            <a:ext cx="9366196" cy="1641475"/>
          </a:xfrm>
        </p:spPr>
        <p:txBody>
          <a:bodyPr/>
          <a:lstStyle/>
          <a:p>
            <a:pPr marL="0" indent="0" algn="ctr">
              <a:lnSpc>
                <a:spcPct val="105000"/>
              </a:lnSpc>
              <a:buNone/>
              <a:tabLst>
                <a:tab pos="486687" algn="l"/>
                <a:tab pos="1461778" algn="l"/>
              </a:tabLst>
            </a:pPr>
            <a:r>
              <a:rPr lang="en-US" sz="2167" i="1" dirty="0"/>
              <a:t>Inti </a:t>
            </a:r>
            <a:r>
              <a:rPr lang="en-US" sz="2167" i="1" dirty="0" err="1"/>
              <a:t>dari</a:t>
            </a:r>
            <a:r>
              <a:rPr lang="en-US" sz="2167" i="1" dirty="0"/>
              <a:t> </a:t>
            </a:r>
            <a:r>
              <a:rPr lang="en-US" sz="2167" i="1" dirty="0" err="1"/>
              <a:t>aktivitas</a:t>
            </a:r>
            <a:r>
              <a:rPr lang="en-US" sz="2167" i="1" dirty="0"/>
              <a:t> </a:t>
            </a:r>
            <a:r>
              <a:rPr lang="en-US" sz="2167" i="1" dirty="0" err="1"/>
              <a:t>pembuatan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 </a:t>
            </a:r>
            <a:r>
              <a:rPr lang="en-US" sz="2167" i="1" dirty="0" err="1"/>
              <a:t>dalam</a:t>
            </a:r>
            <a:r>
              <a:rPr lang="en-US" sz="2167" i="1" dirty="0"/>
              <a:t> </a:t>
            </a:r>
            <a:r>
              <a:rPr lang="en-US" sz="2167" i="1" dirty="0" err="1"/>
              <a:t>kondisi</a:t>
            </a:r>
            <a:r>
              <a:rPr lang="en-US" sz="2167" i="1" dirty="0"/>
              <a:t> </a:t>
            </a:r>
            <a:r>
              <a:rPr lang="en-US" sz="2167" i="1" dirty="0" err="1"/>
              <a:t>terkendali</a:t>
            </a:r>
            <a:r>
              <a:rPr lang="en-US" sz="2167" i="1" dirty="0"/>
              <a:t>, </a:t>
            </a:r>
            <a:r>
              <a:rPr lang="en-US" sz="2167" i="1" dirty="0" err="1"/>
              <a:t>sehingga</a:t>
            </a:r>
            <a:r>
              <a:rPr lang="en-US" sz="2167" i="1" dirty="0"/>
              <a:t> </a:t>
            </a:r>
            <a:r>
              <a:rPr lang="en-US" sz="2167" i="1" dirty="0" err="1"/>
              <a:t>menghasilkan</a:t>
            </a:r>
            <a:r>
              <a:rPr lang="en-US" sz="2167" i="1" dirty="0"/>
              <a:t> </a:t>
            </a:r>
            <a:r>
              <a:rPr lang="en-US" sz="2167" i="1" dirty="0" err="1"/>
              <a:t>produk</a:t>
            </a:r>
            <a:r>
              <a:rPr lang="en-US" sz="2167" i="1" dirty="0"/>
              <a:t> yang </a:t>
            </a:r>
            <a:r>
              <a:rPr lang="en-US" sz="2167" i="1" dirty="0" err="1"/>
              <a:t>berkualitas</a:t>
            </a:r>
            <a:endParaRPr lang="en-US" sz="2167" i="1" dirty="0"/>
          </a:p>
        </p:txBody>
      </p:sp>
      <p:sp>
        <p:nvSpPr>
          <p:cNvPr id="90117" name="TextBox 26"/>
          <p:cNvSpPr txBox="1">
            <a:spLocks noChangeArrowheads="1"/>
          </p:cNvSpPr>
          <p:nvPr/>
        </p:nvSpPr>
        <p:spPr bwMode="auto">
          <a:xfrm>
            <a:off x="4878859" y="5642755"/>
            <a:ext cx="3444743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Metode</a:t>
            </a:r>
            <a:r>
              <a:rPr lang="en-US" sz="1517" dirty="0">
                <a:latin typeface="Berlin Sans FB" pitchFamily="34" charset="0"/>
              </a:rPr>
              <a:t> Standard </a:t>
            </a:r>
            <a:r>
              <a:rPr lang="en-US" sz="1517" dirty="0" err="1">
                <a:latin typeface="Berlin Sans FB" pitchFamily="34" charset="0"/>
              </a:rPr>
              <a:t>Acuan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Jelas</a:t>
            </a:r>
            <a:r>
              <a:rPr lang="en-US" sz="1517" dirty="0">
                <a:latin typeface="Berlin Sans FB" pitchFamily="34" charset="0"/>
              </a:rPr>
              <a:t> 7.5</a:t>
            </a:r>
          </a:p>
          <a:p>
            <a:pPr algn="ctr"/>
            <a:r>
              <a:rPr lang="en-US" sz="1517" dirty="0" err="1">
                <a:latin typeface="Berlin Sans FB" pitchFamily="34" charset="0"/>
              </a:rPr>
              <a:t>Tugas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dan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Tanggung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Jawab</a:t>
            </a:r>
            <a:r>
              <a:rPr lang="en-US" sz="1517" dirty="0">
                <a:latin typeface="Berlin Sans FB" pitchFamily="34" charset="0"/>
              </a:rPr>
              <a:t> 5.3</a:t>
            </a:r>
          </a:p>
        </p:txBody>
      </p:sp>
      <p:sp>
        <p:nvSpPr>
          <p:cNvPr id="90118" name="TextBox 30"/>
          <p:cNvSpPr txBox="1">
            <a:spLocks noChangeArrowheads="1"/>
          </p:cNvSpPr>
          <p:nvPr/>
        </p:nvSpPr>
        <p:spPr bwMode="auto">
          <a:xfrm>
            <a:off x="994935" y="2553014"/>
            <a:ext cx="296148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Manusia</a:t>
            </a:r>
            <a:r>
              <a:rPr lang="en-US" sz="1517" dirty="0">
                <a:latin typeface="Berlin Sans FB" pitchFamily="34" charset="0"/>
              </a:rPr>
              <a:t> yang </a:t>
            </a:r>
            <a:r>
              <a:rPr lang="en-US" sz="1517" dirty="0" err="1">
                <a:latin typeface="Berlin Sans FB" pitchFamily="34" charset="0"/>
              </a:rPr>
              <a:t>Kompeten</a:t>
            </a:r>
            <a:r>
              <a:rPr lang="en-US" sz="1517" dirty="0">
                <a:latin typeface="Berlin Sans FB" pitchFamily="34" charset="0"/>
              </a:rPr>
              <a:t> 7.1.2</a:t>
            </a:r>
          </a:p>
        </p:txBody>
      </p:sp>
      <p:sp>
        <p:nvSpPr>
          <p:cNvPr id="90119" name="TextBox 35"/>
          <p:cNvSpPr txBox="1">
            <a:spLocks noChangeArrowheads="1"/>
          </p:cNvSpPr>
          <p:nvPr/>
        </p:nvSpPr>
        <p:spPr bwMode="auto">
          <a:xfrm>
            <a:off x="4569288" y="2366552"/>
            <a:ext cx="2476500" cy="5592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Infrastruktur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Gedung</a:t>
            </a:r>
            <a:r>
              <a:rPr lang="en-US" sz="1517" dirty="0">
                <a:latin typeface="Berlin Sans FB" pitchFamily="34" charset="0"/>
              </a:rPr>
              <a:t>, </a:t>
            </a:r>
            <a:r>
              <a:rPr lang="en-US" sz="1517" dirty="0" err="1">
                <a:latin typeface="Berlin Sans FB" pitchFamily="34" charset="0"/>
              </a:rPr>
              <a:t>Mesin</a:t>
            </a:r>
            <a:r>
              <a:rPr lang="en-US" sz="1517" dirty="0">
                <a:latin typeface="Berlin Sans FB" pitchFamily="34" charset="0"/>
              </a:rPr>
              <a:t>, IT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7.1.3</a:t>
            </a:r>
          </a:p>
        </p:txBody>
      </p:sp>
      <p:sp>
        <p:nvSpPr>
          <p:cNvPr id="90120" name="TextBox 43"/>
          <p:cNvSpPr txBox="1">
            <a:spLocks noChangeArrowheads="1"/>
          </p:cNvSpPr>
          <p:nvPr/>
        </p:nvSpPr>
        <p:spPr bwMode="auto">
          <a:xfrm>
            <a:off x="2564040" y="5642762"/>
            <a:ext cx="2160058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17" dirty="0">
                <a:latin typeface="Berlin Sans FB" pitchFamily="34" charset="0"/>
              </a:rPr>
              <a:t>Material yang </a:t>
            </a:r>
            <a:r>
              <a:rPr lang="en-US" sz="1517" dirty="0" err="1">
                <a:latin typeface="Berlin Sans FB" pitchFamily="34" charset="0"/>
              </a:rPr>
              <a:t>baik</a:t>
            </a:r>
            <a:r>
              <a:rPr lang="en-US" sz="1517" dirty="0">
                <a:latin typeface="Berlin Sans FB" pitchFamily="34" charset="0"/>
              </a:rPr>
              <a:t> 8.4</a:t>
            </a:r>
          </a:p>
        </p:txBody>
      </p:sp>
      <p:sp>
        <p:nvSpPr>
          <p:cNvPr id="90121" name="TextBox 45"/>
          <p:cNvSpPr txBox="1">
            <a:spLocks noChangeArrowheads="1"/>
          </p:cNvSpPr>
          <p:nvPr/>
        </p:nvSpPr>
        <p:spPr bwMode="auto">
          <a:xfrm>
            <a:off x="365322" y="5640732"/>
            <a:ext cx="2054231" cy="325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517" dirty="0" err="1">
                <a:latin typeface="Berlin Sans FB" pitchFamily="34" charset="0"/>
              </a:rPr>
              <a:t>Lingkungan</a:t>
            </a:r>
            <a:r>
              <a:rPr lang="en-US" sz="1517" dirty="0">
                <a:latin typeface="Berlin Sans FB" pitchFamily="34" charset="0"/>
              </a:rPr>
              <a:t> </a:t>
            </a:r>
            <a:r>
              <a:rPr lang="en-US" sz="1517" dirty="0" err="1">
                <a:latin typeface="Berlin Sans FB" pitchFamily="34" charset="0"/>
              </a:rPr>
              <a:t>Kerja</a:t>
            </a:r>
            <a:r>
              <a:rPr lang="en-US" sz="1517" dirty="0">
                <a:latin typeface="Berlin Sans FB" pitchFamily="34" charset="0"/>
              </a:rPr>
              <a:t> 7.1.4</a:t>
            </a:r>
          </a:p>
        </p:txBody>
      </p:sp>
      <p:sp>
        <p:nvSpPr>
          <p:cNvPr id="90122" name="TextBox 25"/>
          <p:cNvSpPr txBox="1">
            <a:spLocks noChangeArrowheads="1"/>
          </p:cNvSpPr>
          <p:nvPr/>
        </p:nvSpPr>
        <p:spPr bwMode="auto">
          <a:xfrm>
            <a:off x="7200578" y="4404505"/>
            <a:ext cx="1779985" cy="55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517">
                <a:latin typeface="Gill Sans MT" pitchFamily="34" charset="0"/>
              </a:rPr>
              <a:t>Tooling yang baik (Dies, mold, dll)</a:t>
            </a:r>
            <a:endParaRPr lang="en-US" sz="1517">
              <a:latin typeface="Gill Sans MT" pitchFamily="34" charset="0"/>
            </a:endParaRPr>
          </a:p>
        </p:txBody>
      </p:sp>
      <p:sp>
        <p:nvSpPr>
          <p:cNvPr id="90123" name="Freeform 134"/>
          <p:cNvSpPr>
            <a:spLocks/>
          </p:cNvSpPr>
          <p:nvPr/>
        </p:nvSpPr>
        <p:spPr bwMode="auto">
          <a:xfrm>
            <a:off x="1628450" y="4084628"/>
            <a:ext cx="228733" cy="419629"/>
          </a:xfrm>
          <a:custGeom>
            <a:avLst/>
            <a:gdLst>
              <a:gd name="T0" fmla="*/ 2147483647 w 180"/>
              <a:gd name="T1" fmla="*/ 2147483647 h 444"/>
              <a:gd name="T2" fmla="*/ 2147483647 w 180"/>
              <a:gd name="T3" fmla="*/ 2147483647 h 444"/>
              <a:gd name="T4" fmla="*/ 2147483647 w 180"/>
              <a:gd name="T5" fmla="*/ 2147483647 h 444"/>
              <a:gd name="T6" fmla="*/ 2147483647 w 180"/>
              <a:gd name="T7" fmla="*/ 2147483647 h 444"/>
              <a:gd name="T8" fmla="*/ 2147483647 w 180"/>
              <a:gd name="T9" fmla="*/ 2147483647 h 444"/>
              <a:gd name="T10" fmla="*/ 2147483647 w 180"/>
              <a:gd name="T11" fmla="*/ 2147483647 h 444"/>
              <a:gd name="T12" fmla="*/ 2147483647 w 180"/>
              <a:gd name="T13" fmla="*/ 2147483647 h 444"/>
              <a:gd name="T14" fmla="*/ 2147483647 w 180"/>
              <a:gd name="T15" fmla="*/ 2147483647 h 444"/>
              <a:gd name="T16" fmla="*/ 0 w 180"/>
              <a:gd name="T17" fmla="*/ 0 h 444"/>
              <a:gd name="T18" fmla="*/ 2147483647 w 180"/>
              <a:gd name="T19" fmla="*/ 2147483647 h 444"/>
              <a:gd name="T20" fmla="*/ 2147483647 w 180"/>
              <a:gd name="T21" fmla="*/ 2147483647 h 444"/>
              <a:gd name="T22" fmla="*/ 2147483647 w 180"/>
              <a:gd name="T23" fmla="*/ 2147483647 h 444"/>
              <a:gd name="T24" fmla="*/ 2147483647 w 180"/>
              <a:gd name="T25" fmla="*/ 2147483647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0"/>
              <a:gd name="T40" fmla="*/ 0 h 444"/>
              <a:gd name="T41" fmla="*/ 180 w 180"/>
              <a:gd name="T42" fmla="*/ 444 h 44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0" h="444">
                <a:moveTo>
                  <a:pt x="180" y="263"/>
                </a:moveTo>
                <a:lnTo>
                  <a:pt x="113" y="345"/>
                </a:lnTo>
                <a:lnTo>
                  <a:pt x="75" y="386"/>
                </a:lnTo>
                <a:lnTo>
                  <a:pt x="18" y="444"/>
                </a:lnTo>
                <a:lnTo>
                  <a:pt x="24" y="372"/>
                </a:lnTo>
                <a:lnTo>
                  <a:pt x="36" y="304"/>
                </a:lnTo>
                <a:lnTo>
                  <a:pt x="45" y="245"/>
                </a:lnTo>
                <a:lnTo>
                  <a:pt x="36" y="175"/>
                </a:lnTo>
                <a:lnTo>
                  <a:pt x="0" y="0"/>
                </a:lnTo>
                <a:lnTo>
                  <a:pt x="67" y="92"/>
                </a:lnTo>
                <a:lnTo>
                  <a:pt x="113" y="140"/>
                </a:lnTo>
                <a:lnTo>
                  <a:pt x="180" y="158"/>
                </a:lnTo>
                <a:lnTo>
                  <a:pt x="180" y="263"/>
                </a:lnTo>
                <a:close/>
              </a:path>
            </a:pathLst>
          </a:cu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grpSp>
        <p:nvGrpSpPr>
          <p:cNvPr id="2" name="Group 112"/>
          <p:cNvGrpSpPr>
            <a:grpSpLocks/>
          </p:cNvGrpSpPr>
          <p:nvPr/>
        </p:nvGrpSpPr>
        <p:grpSpPr bwMode="auto">
          <a:xfrm>
            <a:off x="931929" y="3059629"/>
            <a:ext cx="8280796" cy="2445544"/>
            <a:chOff x="1809729" y="3544580"/>
            <a:chExt cx="6643734" cy="2257249"/>
          </a:xfrm>
        </p:grpSpPr>
        <p:pic>
          <p:nvPicPr>
            <p:cNvPr id="90164" name="Picture 54" descr="fish bone.jpg"/>
            <p:cNvPicPr>
              <a:picLocks noChangeAspect="1"/>
            </p:cNvPicPr>
            <p:nvPr/>
          </p:nvPicPr>
          <p:blipFill>
            <a:blip r:embed="rId3" cstate="print"/>
            <a:srcRect l="1926" t="24500" r="62521" b="39833"/>
            <a:stretch>
              <a:fillRect/>
            </a:stretch>
          </p:blipFill>
          <p:spPr bwMode="auto">
            <a:xfrm>
              <a:off x="1809729" y="3624099"/>
              <a:ext cx="629715" cy="1557955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0165" name="AutoShape 132"/>
            <p:cNvSpPr>
              <a:spLocks noChangeArrowheads="1"/>
            </p:cNvSpPr>
            <p:nvPr/>
          </p:nvSpPr>
          <p:spPr bwMode="auto">
            <a:xfrm>
              <a:off x="2542831" y="4627321"/>
              <a:ext cx="3947470" cy="83602"/>
            </a:xfrm>
            <a:prstGeom prst="flowChartProcess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3467">
                <a:ea typeface="ＭＳ Ｐゴシック" charset="-128"/>
              </a:endParaRPr>
            </a:p>
          </p:txBody>
        </p:sp>
        <p:sp>
          <p:nvSpPr>
            <p:cNvPr id="90166" name="Freeform 133"/>
            <p:cNvSpPr>
              <a:spLocks/>
            </p:cNvSpPr>
            <p:nvPr/>
          </p:nvSpPr>
          <p:spPr bwMode="auto">
            <a:xfrm>
              <a:off x="6321123" y="4292914"/>
              <a:ext cx="620317" cy="794217"/>
            </a:xfrm>
            <a:custGeom>
              <a:avLst/>
              <a:gdLst>
                <a:gd name="T0" fmla="*/ 0 w 528"/>
                <a:gd name="T1" fmla="*/ 2147483647 h 1152"/>
                <a:gd name="T2" fmla="*/ 0 w 528"/>
                <a:gd name="T3" fmla="*/ 2147483647 h 1152"/>
                <a:gd name="T4" fmla="*/ 2147483647 w 528"/>
                <a:gd name="T5" fmla="*/ 2147483647 h 1152"/>
                <a:gd name="T6" fmla="*/ 2147483647 w 528"/>
                <a:gd name="T7" fmla="*/ 2147483647 h 1152"/>
                <a:gd name="T8" fmla="*/ 2147483647 w 528"/>
                <a:gd name="T9" fmla="*/ 2147483647 h 1152"/>
                <a:gd name="T10" fmla="*/ 2147483647 w 528"/>
                <a:gd name="T11" fmla="*/ 2147483647 h 1152"/>
                <a:gd name="T12" fmla="*/ 2147483647 w 528"/>
                <a:gd name="T13" fmla="*/ 2147483647 h 1152"/>
                <a:gd name="T14" fmla="*/ 2147483647 w 528"/>
                <a:gd name="T15" fmla="*/ 2147483647 h 1152"/>
                <a:gd name="T16" fmla="*/ 2147483647 w 528"/>
                <a:gd name="T17" fmla="*/ 0 h 1152"/>
                <a:gd name="T18" fmla="*/ 2147483647 w 528"/>
                <a:gd name="T19" fmla="*/ 2147483647 h 1152"/>
                <a:gd name="T20" fmla="*/ 2147483647 w 528"/>
                <a:gd name="T21" fmla="*/ 2147483647 h 1152"/>
                <a:gd name="T22" fmla="*/ 2147483647 w 528"/>
                <a:gd name="T23" fmla="*/ 2147483647 h 1152"/>
                <a:gd name="T24" fmla="*/ 2147483647 w 528"/>
                <a:gd name="T25" fmla="*/ 2147483647 h 1152"/>
                <a:gd name="T26" fmla="*/ 2147483647 w 528"/>
                <a:gd name="T27" fmla="*/ 2147483647 h 1152"/>
                <a:gd name="T28" fmla="*/ 0 w 528"/>
                <a:gd name="T29" fmla="*/ 2147483647 h 11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28"/>
                <a:gd name="T46" fmla="*/ 0 h 1152"/>
                <a:gd name="T47" fmla="*/ 528 w 528"/>
                <a:gd name="T48" fmla="*/ 1152 h 11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28" h="1152">
                  <a:moveTo>
                    <a:pt x="0" y="480"/>
                  </a:moveTo>
                  <a:lnTo>
                    <a:pt x="0" y="624"/>
                  </a:lnTo>
                  <a:lnTo>
                    <a:pt x="105" y="639"/>
                  </a:lnTo>
                  <a:lnTo>
                    <a:pt x="222" y="693"/>
                  </a:lnTo>
                  <a:lnTo>
                    <a:pt x="321" y="765"/>
                  </a:lnTo>
                  <a:lnTo>
                    <a:pt x="402" y="864"/>
                  </a:lnTo>
                  <a:lnTo>
                    <a:pt x="465" y="981"/>
                  </a:lnTo>
                  <a:lnTo>
                    <a:pt x="528" y="1152"/>
                  </a:lnTo>
                  <a:lnTo>
                    <a:pt x="528" y="0"/>
                  </a:lnTo>
                  <a:lnTo>
                    <a:pt x="480" y="144"/>
                  </a:lnTo>
                  <a:lnTo>
                    <a:pt x="429" y="243"/>
                  </a:lnTo>
                  <a:lnTo>
                    <a:pt x="330" y="351"/>
                  </a:lnTo>
                  <a:lnTo>
                    <a:pt x="231" y="414"/>
                  </a:lnTo>
                  <a:lnTo>
                    <a:pt x="105" y="459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950"/>
            </a:p>
          </p:txBody>
        </p:sp>
        <p:grpSp>
          <p:nvGrpSpPr>
            <p:cNvPr id="3" name="Group 152"/>
            <p:cNvGrpSpPr>
              <a:grpSpLocks/>
            </p:cNvGrpSpPr>
            <p:nvPr/>
          </p:nvGrpSpPr>
          <p:grpSpPr bwMode="auto">
            <a:xfrm>
              <a:off x="6941441" y="3544580"/>
              <a:ext cx="1512022" cy="2257249"/>
              <a:chOff x="4425" y="960"/>
              <a:chExt cx="1287" cy="2592"/>
            </a:xfrm>
          </p:grpSpPr>
          <p:pic>
            <p:nvPicPr>
              <p:cNvPr id="90175" name="Picture 55" descr="fish bone.jpg"/>
              <p:cNvPicPr>
                <a:picLocks noChangeAspect="1"/>
              </p:cNvPicPr>
              <p:nvPr/>
            </p:nvPicPr>
            <p:blipFill>
              <a:blip r:embed="rId3" cstate="print"/>
              <a:srcRect l="42908" t="13628" r="4526" b="23628"/>
              <a:stretch>
                <a:fillRect/>
              </a:stretch>
            </p:blipFill>
            <p:spPr bwMode="auto">
              <a:xfrm>
                <a:off x="4425" y="960"/>
                <a:ext cx="1287" cy="2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176" name="Oval 154"/>
              <p:cNvSpPr>
                <a:spLocks noChangeArrowheads="1"/>
              </p:cNvSpPr>
              <p:nvPr/>
            </p:nvSpPr>
            <p:spPr bwMode="auto">
              <a:xfrm rot="-551469">
                <a:off x="5040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  <p:sp>
            <p:nvSpPr>
              <p:cNvPr id="90177" name="Oval 155"/>
              <p:cNvSpPr>
                <a:spLocks noChangeArrowheads="1"/>
              </p:cNvSpPr>
              <p:nvPr/>
            </p:nvSpPr>
            <p:spPr bwMode="auto">
              <a:xfrm rot="-551469">
                <a:off x="5232" y="1728"/>
                <a:ext cx="144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3467">
                  <a:ea typeface="ＭＳ Ｐゴシック" charset="-128"/>
                </a:endParaRPr>
              </a:p>
            </p:txBody>
          </p: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7881958" y="4246588"/>
              <a:ext cx="97530" cy="267630"/>
              <a:chOff x="7439869" y="2223694"/>
              <a:chExt cx="199467" cy="537834"/>
            </a:xfrm>
          </p:grpSpPr>
          <p:sp>
            <p:nvSpPr>
              <p:cNvPr id="90173" name="Oval 52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4" name="Freeform 53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  <p:sp>
          <p:nvSpPr>
            <p:cNvPr id="90169" name="Oval 51"/>
            <p:cNvSpPr>
              <a:spLocks noChangeArrowheads="1"/>
            </p:cNvSpPr>
            <p:nvPr/>
          </p:nvSpPr>
          <p:spPr bwMode="auto">
            <a:xfrm rot="-224795">
              <a:off x="7577648" y="4103003"/>
              <a:ext cx="330517" cy="485774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id-ID" altLang="ja-JP" sz="1950"/>
            </a:p>
          </p:txBody>
        </p:sp>
        <p:grpSp>
          <p:nvGrpSpPr>
            <p:cNvPr id="5" name="Group 55"/>
            <p:cNvGrpSpPr>
              <a:grpSpLocks/>
            </p:cNvGrpSpPr>
            <p:nvPr/>
          </p:nvGrpSpPr>
          <p:grpSpPr bwMode="auto">
            <a:xfrm>
              <a:off x="7596206" y="4286256"/>
              <a:ext cx="142876" cy="285752"/>
              <a:chOff x="7439869" y="2223694"/>
              <a:chExt cx="199467" cy="537834"/>
            </a:xfrm>
          </p:grpSpPr>
          <p:sp>
            <p:nvSpPr>
              <p:cNvPr id="90171" name="Oval 78"/>
              <p:cNvSpPr>
                <a:spLocks noChangeArrowheads="1"/>
              </p:cNvSpPr>
              <p:nvPr/>
            </p:nvSpPr>
            <p:spPr bwMode="auto">
              <a:xfrm rot="-645828">
                <a:off x="7439869" y="2223694"/>
                <a:ext cx="199467" cy="537834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d-ID" altLang="ja-JP" sz="1950"/>
              </a:p>
            </p:txBody>
          </p:sp>
          <p:sp>
            <p:nvSpPr>
              <p:cNvPr id="90172" name="Freeform 79"/>
              <p:cNvSpPr>
                <a:spLocks/>
              </p:cNvSpPr>
              <p:nvPr/>
            </p:nvSpPr>
            <p:spPr bwMode="auto">
              <a:xfrm>
                <a:off x="7463266" y="2405743"/>
                <a:ext cx="83241" cy="152400"/>
              </a:xfrm>
              <a:custGeom>
                <a:avLst/>
                <a:gdLst>
                  <a:gd name="T0" fmla="*/ 36991 w 83241"/>
                  <a:gd name="T1" fmla="*/ 0 h 152400"/>
                  <a:gd name="T2" fmla="*/ 36991 w 83241"/>
                  <a:gd name="T3" fmla="*/ 0 h 152400"/>
                  <a:gd name="T4" fmla="*/ 26105 w 83241"/>
                  <a:gd name="T5" fmla="*/ 130628 h 152400"/>
                  <a:gd name="T6" fmla="*/ 47877 w 83241"/>
                  <a:gd name="T7" fmla="*/ 152400 h 152400"/>
                  <a:gd name="T8" fmla="*/ 58763 w 83241"/>
                  <a:gd name="T9" fmla="*/ 87086 h 152400"/>
                  <a:gd name="T10" fmla="*/ 47877 w 83241"/>
                  <a:gd name="T11" fmla="*/ 21771 h 152400"/>
                  <a:gd name="T12" fmla="*/ 36991 w 83241"/>
                  <a:gd name="T13" fmla="*/ 0 h 1524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3241"/>
                  <a:gd name="T22" fmla="*/ 0 h 152400"/>
                  <a:gd name="T23" fmla="*/ 83241 w 83241"/>
                  <a:gd name="T24" fmla="*/ 152400 h 1524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3241" h="152400">
                    <a:moveTo>
                      <a:pt x="36991" y="0"/>
                    </a:moveTo>
                    <a:lnTo>
                      <a:pt x="36991" y="0"/>
                    </a:lnTo>
                    <a:cubicBezTo>
                      <a:pt x="26262" y="48280"/>
                      <a:pt x="0" y="87120"/>
                      <a:pt x="26105" y="130628"/>
                    </a:cubicBezTo>
                    <a:cubicBezTo>
                      <a:pt x="31385" y="139429"/>
                      <a:pt x="40620" y="145143"/>
                      <a:pt x="47877" y="152400"/>
                    </a:cubicBezTo>
                    <a:cubicBezTo>
                      <a:pt x="51506" y="130629"/>
                      <a:pt x="53975" y="108632"/>
                      <a:pt x="58763" y="87086"/>
                    </a:cubicBezTo>
                    <a:cubicBezTo>
                      <a:pt x="67445" y="48016"/>
                      <a:pt x="83241" y="57135"/>
                      <a:pt x="47877" y="21771"/>
                    </a:cubicBezTo>
                    <a:cubicBezTo>
                      <a:pt x="45311" y="19205"/>
                      <a:pt x="38805" y="3628"/>
                      <a:pt x="369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950"/>
              </a:p>
            </p:txBody>
          </p:sp>
        </p:grpSp>
      </p:grpSp>
      <p:cxnSp>
        <p:nvCxnSpPr>
          <p:cNvPr id="90125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4907233" y="3137876"/>
            <a:ext cx="1100667" cy="100263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26" name="Line 187"/>
          <p:cNvSpPr>
            <a:spLocks noChangeShapeType="1"/>
          </p:cNvSpPr>
          <p:nvPr/>
        </p:nvSpPr>
        <p:spPr bwMode="auto">
          <a:xfrm>
            <a:off x="4414515" y="370798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7" name="Line 202"/>
          <p:cNvSpPr>
            <a:spLocks noChangeShapeType="1"/>
          </p:cNvSpPr>
          <p:nvPr/>
        </p:nvSpPr>
        <p:spPr bwMode="auto">
          <a:xfrm>
            <a:off x="4646682" y="3321040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28" name="Text Box 201"/>
          <p:cNvSpPr txBox="1">
            <a:spLocks noChangeArrowheads="1"/>
          </p:cNvSpPr>
          <p:nvPr/>
        </p:nvSpPr>
        <p:spPr bwMode="auto">
          <a:xfrm>
            <a:off x="4488197" y="3785385"/>
            <a:ext cx="84984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29" name="Text Box 201"/>
          <p:cNvSpPr txBox="1">
            <a:spLocks noChangeArrowheads="1"/>
          </p:cNvSpPr>
          <p:nvPr/>
        </p:nvSpPr>
        <p:spPr bwMode="auto">
          <a:xfrm>
            <a:off x="5846233" y="3008267"/>
            <a:ext cx="615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>
                <a:ea typeface="ＭＳ Ｐゴシック" charset="-128"/>
              </a:rPr>
              <a:t>Cycle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0" name="Line 189"/>
          <p:cNvSpPr>
            <a:spLocks noChangeShapeType="1"/>
          </p:cNvSpPr>
          <p:nvPr/>
        </p:nvSpPr>
        <p:spPr bwMode="auto">
          <a:xfrm flipH="1">
            <a:off x="5343194" y="339842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1" name="Text Box 201"/>
          <p:cNvSpPr txBox="1">
            <a:spLocks noChangeArrowheads="1"/>
          </p:cNvSpPr>
          <p:nvPr/>
        </p:nvSpPr>
        <p:spPr bwMode="auto">
          <a:xfrm>
            <a:off x="4259731" y="3321036"/>
            <a:ext cx="536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Ciycle</a:t>
            </a:r>
            <a:r>
              <a:rPr kumimoji="1" lang="en-US" altLang="ja-JP" sz="1000" dirty="0">
                <a:ea typeface="ＭＳ Ｐゴシック" charset="-128"/>
              </a:rPr>
              <a:t> time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2" name="Line 202"/>
          <p:cNvSpPr>
            <a:spLocks noChangeShapeType="1"/>
          </p:cNvSpPr>
          <p:nvPr/>
        </p:nvSpPr>
        <p:spPr bwMode="auto">
          <a:xfrm flipH="1">
            <a:off x="5652766" y="301147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3" name="Text Box 201"/>
          <p:cNvSpPr txBox="1">
            <a:spLocks noChangeArrowheads="1"/>
          </p:cNvSpPr>
          <p:nvPr/>
        </p:nvSpPr>
        <p:spPr bwMode="auto">
          <a:xfrm>
            <a:off x="5730148" y="3475822"/>
            <a:ext cx="82481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000" dirty="0" err="1">
                <a:ea typeface="ＭＳ Ｐゴシック" charset="-128"/>
              </a:rPr>
              <a:t>Kecepatan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34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2508124" y="3137884"/>
            <a:ext cx="1100667" cy="100263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35" name="Line 187"/>
          <p:cNvSpPr>
            <a:spLocks noChangeShapeType="1"/>
          </p:cNvSpPr>
          <p:nvPr/>
        </p:nvSpPr>
        <p:spPr bwMode="auto">
          <a:xfrm>
            <a:off x="2015398" y="3707987"/>
            <a:ext cx="10026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6" name="Line 202"/>
          <p:cNvSpPr>
            <a:spLocks noChangeShapeType="1"/>
          </p:cNvSpPr>
          <p:nvPr/>
        </p:nvSpPr>
        <p:spPr bwMode="auto">
          <a:xfrm>
            <a:off x="2247569" y="3321040"/>
            <a:ext cx="256250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37" name="Text Box 201"/>
          <p:cNvSpPr txBox="1">
            <a:spLocks noChangeArrowheads="1"/>
          </p:cNvSpPr>
          <p:nvPr/>
        </p:nvSpPr>
        <p:spPr bwMode="auto">
          <a:xfrm>
            <a:off x="2015400" y="3785385"/>
            <a:ext cx="9235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kemampuan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38" name="Text Box 201"/>
          <p:cNvSpPr txBox="1">
            <a:spLocks noChangeArrowheads="1"/>
          </p:cNvSpPr>
          <p:nvPr/>
        </p:nvSpPr>
        <p:spPr bwMode="auto">
          <a:xfrm>
            <a:off x="3399324" y="2934088"/>
            <a:ext cx="10542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Tanggung jawab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39" name="Line 189"/>
          <p:cNvSpPr>
            <a:spLocks noChangeShapeType="1"/>
          </p:cNvSpPr>
          <p:nvPr/>
        </p:nvSpPr>
        <p:spPr bwMode="auto">
          <a:xfrm flipH="1">
            <a:off x="2944085" y="3398425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0" name="Text Box 201"/>
          <p:cNvSpPr txBox="1">
            <a:spLocks noChangeArrowheads="1"/>
          </p:cNvSpPr>
          <p:nvPr/>
        </p:nvSpPr>
        <p:spPr bwMode="auto">
          <a:xfrm>
            <a:off x="1373108" y="3127492"/>
            <a:ext cx="10301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Pengetahuan kurang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1" name="Line 202"/>
          <p:cNvSpPr>
            <a:spLocks noChangeShapeType="1"/>
          </p:cNvSpPr>
          <p:nvPr/>
        </p:nvSpPr>
        <p:spPr bwMode="auto">
          <a:xfrm flipH="1">
            <a:off x="3253657" y="3011478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2" name="Text Box 201"/>
          <p:cNvSpPr txBox="1">
            <a:spLocks noChangeArrowheads="1"/>
          </p:cNvSpPr>
          <p:nvPr/>
        </p:nvSpPr>
        <p:spPr bwMode="auto">
          <a:xfrm>
            <a:off x="3183300" y="3475822"/>
            <a:ext cx="94724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50" dirty="0">
                <a:ea typeface="ＭＳ Ｐゴシック" charset="-128"/>
              </a:rPr>
              <a:t>Kesadaran</a:t>
            </a:r>
            <a:endParaRPr kumimoji="1" lang="ja-JP" altLang="en-US" sz="1050" dirty="0">
              <a:ea typeface="ＭＳ Ｐゴシック" charset="-128"/>
            </a:endParaRPr>
          </a:p>
        </p:txBody>
      </p:sp>
      <p:cxnSp>
        <p:nvCxnSpPr>
          <p:cNvPr id="90143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5381898" y="444320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44" name="Line 187"/>
          <p:cNvSpPr>
            <a:spLocks noChangeShapeType="1"/>
          </p:cNvSpPr>
          <p:nvPr/>
        </p:nvSpPr>
        <p:spPr bwMode="auto">
          <a:xfrm>
            <a:off x="4882299" y="479145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5" name="Line 202"/>
          <p:cNvSpPr>
            <a:spLocks noChangeShapeType="1"/>
          </p:cNvSpPr>
          <p:nvPr/>
        </p:nvSpPr>
        <p:spPr bwMode="auto">
          <a:xfrm>
            <a:off x="5114465" y="4404509"/>
            <a:ext cx="256248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6" name="Text Box 201"/>
          <p:cNvSpPr txBox="1">
            <a:spLocks noChangeArrowheads="1"/>
          </p:cNvSpPr>
          <p:nvPr/>
        </p:nvSpPr>
        <p:spPr bwMode="auto">
          <a:xfrm>
            <a:off x="5037080" y="4868853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7" name="Text Box 201"/>
          <p:cNvSpPr txBox="1">
            <a:spLocks noChangeArrowheads="1"/>
          </p:cNvSpPr>
          <p:nvPr/>
        </p:nvSpPr>
        <p:spPr bwMode="auto">
          <a:xfrm>
            <a:off x="6349273" y="4812100"/>
            <a:ext cx="851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Job set up verification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48" name="Line 189"/>
          <p:cNvSpPr>
            <a:spLocks noChangeShapeType="1"/>
          </p:cNvSpPr>
          <p:nvPr/>
        </p:nvSpPr>
        <p:spPr bwMode="auto">
          <a:xfrm flipH="1">
            <a:off x="5884929" y="5276437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49" name="Text Box 201"/>
          <p:cNvSpPr txBox="1">
            <a:spLocks noChangeArrowheads="1"/>
          </p:cNvSpPr>
          <p:nvPr/>
        </p:nvSpPr>
        <p:spPr bwMode="auto">
          <a:xfrm>
            <a:off x="4619177" y="4404505"/>
            <a:ext cx="644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Terburu-buru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0" name="Line 202"/>
          <p:cNvSpPr>
            <a:spLocks noChangeShapeType="1"/>
          </p:cNvSpPr>
          <p:nvPr/>
        </p:nvSpPr>
        <p:spPr bwMode="auto">
          <a:xfrm flipH="1">
            <a:off x="6194500" y="4889490"/>
            <a:ext cx="285485" cy="3353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950"/>
          </a:p>
        </p:txBody>
      </p:sp>
      <p:sp>
        <p:nvSpPr>
          <p:cNvPr id="90151" name="Text Box 201"/>
          <p:cNvSpPr txBox="1">
            <a:spLocks noChangeArrowheads="1"/>
          </p:cNvSpPr>
          <p:nvPr/>
        </p:nvSpPr>
        <p:spPr bwMode="auto">
          <a:xfrm>
            <a:off x="6271891" y="5255806"/>
            <a:ext cx="7687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Cara setting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2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3524523" y="4443201"/>
            <a:ext cx="1083469" cy="1006078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3" name="Line 187"/>
          <p:cNvSpPr>
            <a:spLocks noChangeShapeType="1"/>
          </p:cNvSpPr>
          <p:nvPr/>
        </p:nvSpPr>
        <p:spPr bwMode="auto">
          <a:xfrm>
            <a:off x="3024924" y="4791456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4" name="Text Box 201"/>
          <p:cNvSpPr txBox="1">
            <a:spLocks noChangeArrowheads="1"/>
          </p:cNvSpPr>
          <p:nvPr/>
        </p:nvSpPr>
        <p:spPr bwMode="auto">
          <a:xfrm>
            <a:off x="2901100" y="5049234"/>
            <a:ext cx="7687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Bahan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55" name="Text Box 201"/>
          <p:cNvSpPr txBox="1">
            <a:spLocks noChangeArrowheads="1"/>
          </p:cNvSpPr>
          <p:nvPr/>
        </p:nvSpPr>
        <p:spPr bwMode="auto">
          <a:xfrm>
            <a:off x="3021484" y="4480181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>
                <a:ea typeface="ＭＳ Ｐゴシック" charset="-128"/>
              </a:rPr>
              <a:t>Suplier</a:t>
            </a:r>
            <a:endParaRPr kumimoji="1" lang="ja-JP" altLang="en-US" sz="1000">
              <a:ea typeface="ＭＳ Ｐゴシック" charset="-128"/>
            </a:endParaRPr>
          </a:p>
        </p:txBody>
      </p:sp>
      <p:sp>
        <p:nvSpPr>
          <p:cNvPr id="90156" name="Line 202"/>
          <p:cNvSpPr>
            <a:spLocks noChangeShapeType="1"/>
          </p:cNvSpPr>
          <p:nvPr/>
        </p:nvSpPr>
        <p:spPr bwMode="auto">
          <a:xfrm flipV="1">
            <a:off x="3331041" y="4868853"/>
            <a:ext cx="232172" cy="2321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57" name="Text Box 201"/>
          <p:cNvSpPr txBox="1">
            <a:spLocks noChangeArrowheads="1"/>
          </p:cNvSpPr>
          <p:nvPr/>
        </p:nvSpPr>
        <p:spPr bwMode="auto">
          <a:xfrm>
            <a:off x="2643291" y="4833097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Outspec</a:t>
            </a:r>
            <a:endParaRPr kumimoji="1" lang="ja-JP" altLang="en-US" sz="1000" dirty="0">
              <a:ea typeface="ＭＳ Ｐゴシック" charset="-128"/>
            </a:endParaRPr>
          </a:p>
        </p:txBody>
      </p:sp>
      <p:cxnSp>
        <p:nvCxnSpPr>
          <p:cNvPr id="90158" name="Straight Arrow Connector 59"/>
          <p:cNvCxnSpPr>
            <a:cxnSpLocks noChangeShapeType="1"/>
          </p:cNvCxnSpPr>
          <p:nvPr/>
        </p:nvCxnSpPr>
        <p:spPr bwMode="auto">
          <a:xfrm rot="5400000" flipH="1" flipV="1">
            <a:off x="1589757" y="4443205"/>
            <a:ext cx="1083469" cy="1006079"/>
          </a:xfrm>
          <a:prstGeom prst="straightConnector1">
            <a:avLst/>
          </a:prstGeom>
          <a:noFill/>
          <a:ln w="762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90159" name="Line 187"/>
          <p:cNvSpPr>
            <a:spLocks noChangeShapeType="1"/>
          </p:cNvSpPr>
          <p:nvPr/>
        </p:nvSpPr>
        <p:spPr bwMode="auto">
          <a:xfrm>
            <a:off x="1009328" y="4868847"/>
            <a:ext cx="100263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0" name="Text Box 201"/>
          <p:cNvSpPr txBox="1">
            <a:spLocks noChangeArrowheads="1"/>
          </p:cNvSpPr>
          <p:nvPr/>
        </p:nvSpPr>
        <p:spPr bwMode="auto">
          <a:xfrm>
            <a:off x="699766" y="4868853"/>
            <a:ext cx="8512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Area Kerja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90161" name="Line 202"/>
          <p:cNvSpPr>
            <a:spLocks noChangeShapeType="1"/>
          </p:cNvSpPr>
          <p:nvPr/>
        </p:nvSpPr>
        <p:spPr bwMode="auto">
          <a:xfrm flipV="1">
            <a:off x="1315445" y="4946240"/>
            <a:ext cx="232172" cy="232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0162" name="Text Box 201"/>
          <p:cNvSpPr txBox="1">
            <a:spLocks noChangeArrowheads="1"/>
          </p:cNvSpPr>
          <p:nvPr/>
        </p:nvSpPr>
        <p:spPr bwMode="auto">
          <a:xfrm>
            <a:off x="937091" y="5176696"/>
            <a:ext cx="691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id-ID" altLang="ja-JP" sz="1000" dirty="0">
                <a:ea typeface="ＭＳ Ｐゴシック" charset="-128"/>
              </a:rPr>
              <a:t>Kotor</a:t>
            </a:r>
            <a:endParaRPr kumimoji="1" lang="ja-JP" altLang="en-US" sz="1000" dirty="0">
              <a:ea typeface="ＭＳ Ｐゴシック" charset="-128"/>
            </a:endParaRPr>
          </a:p>
        </p:txBody>
      </p:sp>
      <p:sp>
        <p:nvSpPr>
          <p:cNvPr id="150" name="Cloud Callout 149"/>
          <p:cNvSpPr/>
          <p:nvPr/>
        </p:nvSpPr>
        <p:spPr>
          <a:xfrm>
            <a:off x="7260501" y="1867662"/>
            <a:ext cx="2476831" cy="1150927"/>
          </a:xfrm>
          <a:prstGeom prst="cloudCallout">
            <a:avLst>
              <a:gd name="adj1" fmla="val -5949"/>
              <a:gd name="adj2" fmla="val 768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1625" dirty="0">
                <a:solidFill>
                  <a:srgbClr val="0000FF"/>
                </a:solidFill>
              </a:rPr>
              <a:t>Jika semua terkendali, Produk Pasti OK</a:t>
            </a:r>
            <a:r>
              <a:rPr lang="en-US" sz="1625" dirty="0">
                <a:solidFill>
                  <a:srgbClr val="0000FF"/>
                </a:solidFill>
              </a:rPr>
              <a:t> </a:t>
            </a:r>
            <a:endParaRPr lang="id-ID" sz="1625" dirty="0">
              <a:solidFill>
                <a:srgbClr val="0000FF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0" y="1863600"/>
            <a:ext cx="7532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1095B5-AB43-4C16-BD85-1A073E92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3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57374D-C014-4E2F-B0F5-4AFD0C37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E8490-8D16-47F4-95A3-F7CCFB47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B4250-9C9D-4166-9B9A-F1395657DC55}"/>
              </a:ext>
            </a:extLst>
          </p:cNvPr>
          <p:cNvSpPr txBox="1"/>
          <p:nvPr/>
        </p:nvSpPr>
        <p:spPr>
          <a:xfrm>
            <a:off x="685800" y="2639307"/>
            <a:ext cx="853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Terkait</a:t>
            </a:r>
            <a:r>
              <a:rPr lang="en-US" b="1" dirty="0"/>
              <a:t> </a:t>
            </a:r>
            <a:r>
              <a:rPr lang="en-US" b="1" dirty="0" err="1"/>
              <a:t>Kompetensi</a:t>
            </a:r>
            <a:r>
              <a:rPr lang="en-US" b="1" dirty="0"/>
              <a:t> :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Menunjuk</a:t>
            </a:r>
            <a:r>
              <a:rPr lang="en-US" dirty="0"/>
              <a:t> orang yang </a:t>
            </a:r>
            <a:r>
              <a:rPr lang="en-US" dirty="0" err="1"/>
              <a:t>kompeten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kualifikasi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(ISO 9001 8.5.1).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u="sng" dirty="0" err="1">
                <a:solidFill>
                  <a:srgbClr val="FF0000"/>
                </a:solidFill>
              </a:rPr>
              <a:t>Personil</a:t>
            </a:r>
            <a:r>
              <a:rPr lang="en-US" b="1" u="sng" dirty="0">
                <a:solidFill>
                  <a:srgbClr val="FF0000"/>
                </a:solidFill>
              </a:rPr>
              <a:t> yang </a:t>
            </a:r>
            <a:r>
              <a:rPr lang="en-US" b="1" u="sng" dirty="0" err="1">
                <a:solidFill>
                  <a:srgbClr val="FF0000"/>
                </a:solidFill>
              </a:rPr>
              <a:t>melakukan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evaluasi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penampilan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adalah</a:t>
            </a:r>
            <a:r>
              <a:rPr lang="en-US" b="1" u="sng" dirty="0">
                <a:solidFill>
                  <a:srgbClr val="FF0000"/>
                </a:solidFill>
              </a:rPr>
              <a:t> orang yang </a:t>
            </a:r>
            <a:r>
              <a:rPr lang="en-US" b="1" u="sng" dirty="0" err="1">
                <a:solidFill>
                  <a:srgbClr val="FF0000"/>
                </a:solidFill>
              </a:rPr>
              <a:t>kompeten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dan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telah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memenuhi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syarat</a:t>
            </a:r>
            <a:r>
              <a:rPr lang="en-US" b="1" u="sng" dirty="0">
                <a:solidFill>
                  <a:srgbClr val="FF0000"/>
                </a:solidFill>
              </a:rPr>
              <a:t>. (IATF 8.6.3).</a:t>
            </a:r>
            <a:endParaRPr lang="en-US" b="1" u="sng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EE339F-E5E4-4E0F-8382-3B981C5D3887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685800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Terkait</a:t>
            </a:r>
            <a:r>
              <a:rPr lang="en-US" sz="4400" b="1" dirty="0"/>
              <a:t> </a:t>
            </a:r>
            <a:r>
              <a:rPr lang="en-US" sz="4400" b="1" dirty="0" err="1"/>
              <a:t>Kompetensi</a:t>
            </a:r>
            <a:r>
              <a:rPr lang="en-US" sz="4400" b="1" dirty="0"/>
              <a:t> </a:t>
            </a:r>
            <a:r>
              <a:rPr lang="en-US" sz="4400" b="1" dirty="0" err="1"/>
              <a:t>dan</a:t>
            </a:r>
            <a:r>
              <a:rPr lang="en-US" sz="4400" b="1" dirty="0"/>
              <a:t> </a:t>
            </a:r>
            <a:r>
              <a:rPr lang="en-US" sz="4400" b="1" dirty="0" err="1"/>
              <a:t>Meterial</a:t>
            </a:r>
            <a:r>
              <a:rPr lang="en-US" sz="4400" b="1" dirty="0"/>
              <a:t>)</a:t>
            </a:r>
            <a:endParaRPr lang="en-US" sz="411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EDA06-D0B0-4993-A9DB-70747365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83" y="304800"/>
            <a:ext cx="4111587" cy="1929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4438C-C0A4-4858-AF44-ADF75DCC4657}"/>
              </a:ext>
            </a:extLst>
          </p:cNvPr>
          <p:cNvSpPr txBox="1"/>
          <p:nvPr/>
        </p:nvSpPr>
        <p:spPr>
          <a:xfrm>
            <a:off x="685800" y="4286976"/>
            <a:ext cx="875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Terkait</a:t>
            </a:r>
            <a:r>
              <a:rPr lang="en-US" b="1" dirty="0"/>
              <a:t> Material :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Material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dipastikan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lang="en-US" b="1" u="sng" dirty="0">
              <a:solidFill>
                <a:srgbClr val="FF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A19E5-E1F7-4D44-99F1-0ED6A7F3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00" y="228600"/>
            <a:ext cx="4372847" cy="2057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0510BF-7D64-408C-A23F-43D770674718}"/>
              </a:ext>
            </a:extLst>
          </p:cNvPr>
          <p:cNvSpPr/>
          <p:nvPr/>
        </p:nvSpPr>
        <p:spPr>
          <a:xfrm>
            <a:off x="307258" y="2514600"/>
            <a:ext cx="93976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proses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(9001:2015, </a:t>
            </a:r>
            <a:r>
              <a:rPr lang="en-US" dirty="0" err="1"/>
              <a:t>pasal</a:t>
            </a:r>
            <a:r>
              <a:rPr lang="en-US" dirty="0"/>
              <a:t> 7.1.3)</a:t>
            </a:r>
          </a:p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>
                <a:solidFill>
                  <a:srgbClr val="FF0000"/>
                </a:solidFill>
              </a:rPr>
              <a:t>Pendekatan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multidisiplin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termasuk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identifikasi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risiko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dan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metoda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mitigasi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risiko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mengembangkan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meningkatkan</a:t>
            </a:r>
            <a:r>
              <a:rPr lang="en-US" i="1" dirty="0"/>
              <a:t> </a:t>
            </a:r>
            <a:r>
              <a:rPr lang="en-US" i="1" dirty="0" err="1"/>
              <a:t>perencanaan</a:t>
            </a:r>
            <a:r>
              <a:rPr lang="en-US" i="1" dirty="0"/>
              <a:t> </a:t>
            </a:r>
            <a:r>
              <a:rPr lang="en-US" i="1" dirty="0" err="1"/>
              <a:t>pabrik</a:t>
            </a:r>
            <a:r>
              <a:rPr lang="en-US" i="1" dirty="0"/>
              <a:t>, </a:t>
            </a:r>
            <a:r>
              <a:rPr lang="en-US" i="1" dirty="0" err="1"/>
              <a:t>fasilitas</a:t>
            </a:r>
            <a:r>
              <a:rPr lang="en-US" i="1" dirty="0"/>
              <a:t>,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peralatan</a:t>
            </a:r>
            <a:r>
              <a:rPr lang="en-US" i="1" dirty="0"/>
              <a:t> (IATF 7.1.3.1)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fi-FI" b="1" u="sng" dirty="0">
                <a:solidFill>
                  <a:srgbClr val="FF0000"/>
                </a:solidFill>
              </a:rPr>
              <a:t>Penilaian kelayakan manufaktur meliputi perencanaan kapasitas</a:t>
            </a:r>
            <a:endParaRPr lang="fi-FI" b="1" dirty="0">
              <a:solidFill>
                <a:srgbClr val="FF0000"/>
              </a:solidFill>
            </a:endParaRP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>
                <a:solidFill>
                  <a:srgbClr val="FF0000"/>
                </a:solidFill>
              </a:rPr>
              <a:t>Menjaga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efektivitas</a:t>
            </a:r>
            <a:r>
              <a:rPr lang="en-US" b="1" u="sng" dirty="0">
                <a:solidFill>
                  <a:srgbClr val="FF0000"/>
                </a:solidFill>
              </a:rPr>
              <a:t> proses, </a:t>
            </a:r>
            <a:r>
              <a:rPr lang="en-US" b="1" u="sng" dirty="0" err="1">
                <a:solidFill>
                  <a:srgbClr val="FF0000"/>
                </a:solidFill>
              </a:rPr>
              <a:t>termasuk</a:t>
            </a:r>
            <a:r>
              <a:rPr lang="en-US" b="1" u="sng" dirty="0">
                <a:solidFill>
                  <a:srgbClr val="FF0000"/>
                </a:solidFill>
              </a:rPr>
              <a:t> re-</a:t>
            </a:r>
            <a:r>
              <a:rPr lang="en-US" b="1" u="sng" dirty="0" err="1">
                <a:solidFill>
                  <a:srgbClr val="FF0000"/>
                </a:solidFill>
              </a:rPr>
              <a:t>evaluasi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berkala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terhadap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risiko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terkait</a:t>
            </a:r>
            <a:endParaRPr lang="en-US" b="1" u="sng" dirty="0">
              <a:solidFill>
                <a:srgbClr val="FF0000"/>
              </a:solidFill>
            </a:endParaRP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b="1" u="sng" dirty="0" err="1">
                <a:solidFill>
                  <a:srgbClr val="FF0000"/>
                </a:solidFill>
              </a:rPr>
              <a:t>Penilaian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kelayakan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manufaktur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dan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evaluasi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perencanaan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kapasitas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akan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menjadi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masukan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untuk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tinjauan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manajemen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EB5CED09-62D5-4E65-BB83-164A331B5069}"/>
              </a:ext>
            </a:extLst>
          </p:cNvPr>
          <p:cNvSpPr txBox="1">
            <a:spLocks noChangeArrowheads="1"/>
          </p:cNvSpPr>
          <p:nvPr/>
        </p:nvSpPr>
        <p:spPr>
          <a:xfrm>
            <a:off x="96380" y="594518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Infrastruktur</a:t>
            </a:r>
            <a:r>
              <a:rPr lang="en-US" sz="4400" b="1" dirty="0"/>
              <a:t>)</a:t>
            </a:r>
            <a:endParaRPr lang="en-US" sz="4117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05264-E567-49C1-8126-8B83BA8B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382F-3025-4521-9AD5-E5C8F951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41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3F5B4-6389-484C-9584-162F6470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19AD0-A9CC-458A-85E0-7B76DC19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87D4-F410-4E59-A92B-699FD01EB597}"/>
              </a:ext>
            </a:extLst>
          </p:cNvPr>
          <p:cNvSpPr/>
          <p:nvPr/>
        </p:nvSpPr>
        <p:spPr>
          <a:xfrm>
            <a:off x="304800" y="2971800"/>
            <a:ext cx="922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Apabila</a:t>
            </a:r>
            <a:r>
              <a:rPr lang="en-US" i="1" dirty="0"/>
              <a:t> </a:t>
            </a:r>
            <a:r>
              <a:rPr lang="en-US" i="1" dirty="0" err="1"/>
              <a:t>produk</a:t>
            </a:r>
            <a:r>
              <a:rPr lang="en-US" i="1" dirty="0"/>
              <a:t> </a:t>
            </a:r>
            <a:r>
              <a:rPr lang="en-US" i="1" dirty="0" err="1"/>
              <a:t>perusahaan</a:t>
            </a:r>
            <a:r>
              <a:rPr lang="en-US" i="1" dirty="0"/>
              <a:t> </a:t>
            </a:r>
            <a:r>
              <a:rPr lang="en-US" i="1" dirty="0" err="1"/>
              <a:t>dikategorikan</a:t>
            </a:r>
            <a:r>
              <a:rPr lang="en-US" i="1" dirty="0"/>
              <a:t> </a:t>
            </a:r>
            <a:r>
              <a:rPr lang="en-US" i="1" dirty="0" err="1"/>
              <a:t>sebagai</a:t>
            </a:r>
            <a:r>
              <a:rPr lang="en-US" i="1" dirty="0"/>
              <a:t> “item </a:t>
            </a:r>
            <a:r>
              <a:rPr lang="en-US" i="1" dirty="0" err="1"/>
              <a:t>penampilan</a:t>
            </a:r>
            <a:r>
              <a:rPr lang="en-US" i="1" dirty="0"/>
              <a:t>," </a:t>
            </a:r>
            <a:r>
              <a:rPr lang="en-US" i="1" dirty="0" err="1"/>
              <a:t>maka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menyediakan</a:t>
            </a:r>
            <a:r>
              <a:rPr lang="en-US" i="1" dirty="0"/>
              <a:t> </a:t>
            </a:r>
            <a:r>
              <a:rPr lang="en-US" i="1" dirty="0" err="1"/>
              <a:t>hal-hal</a:t>
            </a:r>
            <a:r>
              <a:rPr lang="en-US" i="1" dirty="0"/>
              <a:t> </a:t>
            </a:r>
            <a:r>
              <a:rPr lang="en-US" i="1" dirty="0" err="1"/>
              <a:t>berikut</a:t>
            </a:r>
            <a:r>
              <a:rPr lang="en-US" i="1" dirty="0"/>
              <a:t> (IATF 8.6.3) :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 err="1"/>
              <a:t>Sumber</a:t>
            </a:r>
            <a:r>
              <a:rPr lang="en-US" i="1" dirty="0"/>
              <a:t> </a:t>
            </a:r>
            <a:r>
              <a:rPr lang="en-US" i="1" dirty="0" err="1"/>
              <a:t>daya</a:t>
            </a:r>
            <a:r>
              <a:rPr lang="en-US" i="1" dirty="0"/>
              <a:t> yang </a:t>
            </a:r>
            <a:r>
              <a:rPr lang="en-US" i="1" dirty="0" err="1"/>
              <a:t>tepat</a:t>
            </a:r>
            <a:r>
              <a:rPr lang="en-US" i="1" dirty="0"/>
              <a:t>, </a:t>
            </a:r>
            <a:r>
              <a:rPr lang="en-US" i="1" dirty="0" err="1"/>
              <a:t>termasuk</a:t>
            </a:r>
            <a:r>
              <a:rPr lang="en-US" i="1" dirty="0"/>
              <a:t> </a:t>
            </a:r>
            <a:r>
              <a:rPr lang="en-US" i="1" dirty="0" err="1"/>
              <a:t>pencahayaan</a:t>
            </a:r>
            <a:r>
              <a:rPr lang="en-US" i="1" dirty="0"/>
              <a:t>,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evaluasi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/>
              <a:t>Master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warna</a:t>
            </a:r>
            <a:r>
              <a:rPr lang="en-US" i="1" dirty="0"/>
              <a:t>, </a:t>
            </a:r>
            <a:r>
              <a:rPr lang="en-US" i="1" dirty="0" err="1"/>
              <a:t>guratan</a:t>
            </a:r>
            <a:r>
              <a:rPr lang="en-US" i="1" dirty="0"/>
              <a:t>, gloss, </a:t>
            </a:r>
            <a:r>
              <a:rPr lang="en-US" i="1" dirty="0" err="1"/>
              <a:t>logam</a:t>
            </a:r>
            <a:r>
              <a:rPr lang="en-US" i="1" dirty="0"/>
              <a:t> yang </a:t>
            </a:r>
            <a:r>
              <a:rPr lang="en-US" i="1" dirty="0" err="1"/>
              <a:t>berkilau</a:t>
            </a:r>
            <a:r>
              <a:rPr lang="en-US" i="1" dirty="0"/>
              <a:t>, </a:t>
            </a:r>
            <a:r>
              <a:rPr lang="en-US" i="1" dirty="0" err="1"/>
              <a:t>tekstur</a:t>
            </a:r>
            <a:r>
              <a:rPr lang="en-US" i="1" dirty="0"/>
              <a:t>, </a:t>
            </a:r>
            <a:r>
              <a:rPr lang="en-US" i="1" dirty="0" err="1"/>
              <a:t>keunikan</a:t>
            </a:r>
            <a:r>
              <a:rPr lang="en-US" i="1" dirty="0"/>
              <a:t> </a:t>
            </a:r>
            <a:r>
              <a:rPr lang="en-US" i="1" dirty="0" err="1"/>
              <a:t>gambar</a:t>
            </a:r>
            <a:r>
              <a:rPr lang="en-US" i="1" dirty="0"/>
              <a:t> (DOI),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teknologi</a:t>
            </a:r>
            <a:r>
              <a:rPr lang="en-US" i="1" dirty="0"/>
              <a:t>, </a:t>
            </a:r>
            <a:r>
              <a:rPr lang="en-US" i="1" dirty="0" err="1"/>
              <a:t>bila</a:t>
            </a:r>
            <a:r>
              <a:rPr lang="en-US" i="1" dirty="0"/>
              <a:t> </a:t>
            </a:r>
            <a:r>
              <a:rPr lang="en-US" i="1" dirty="0" err="1"/>
              <a:t>memungkinkan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i="1" dirty="0" err="1"/>
              <a:t>Perawatan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pengendalian</a:t>
            </a:r>
            <a:r>
              <a:rPr lang="en-US" i="1" dirty="0"/>
              <a:t> master </a:t>
            </a:r>
            <a:r>
              <a:rPr lang="en-US" i="1" dirty="0" err="1"/>
              <a:t>sampel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evaluasi</a:t>
            </a:r>
            <a:r>
              <a:rPr lang="en-US" i="1" dirty="0"/>
              <a:t> </a:t>
            </a:r>
            <a:r>
              <a:rPr lang="en-US" i="1" dirty="0" err="1"/>
              <a:t>peralatan</a:t>
            </a:r>
            <a:r>
              <a:rPr lang="en-US" i="1" dirty="0"/>
              <a:t>;</a:t>
            </a:r>
          </a:p>
          <a:p>
            <a:pPr marL="1335088" lvl="2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q"/>
            </a:pP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45AC0-79FB-49E2-995D-9FC674E3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00" y="228600"/>
            <a:ext cx="4372847" cy="20574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B653F81-236B-418F-BB5F-7D693B6178E7}"/>
              </a:ext>
            </a:extLst>
          </p:cNvPr>
          <p:cNvSpPr txBox="1">
            <a:spLocks noChangeArrowheads="1"/>
          </p:cNvSpPr>
          <p:nvPr/>
        </p:nvSpPr>
        <p:spPr>
          <a:xfrm>
            <a:off x="96380" y="594518"/>
            <a:ext cx="5257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400" b="1" dirty="0"/>
              <a:t>Proses </a:t>
            </a:r>
            <a:r>
              <a:rPr lang="en-US" sz="4400" b="1" dirty="0" err="1"/>
              <a:t>Produksi</a:t>
            </a:r>
            <a:endParaRPr lang="en-US" sz="4400" b="1" dirty="0"/>
          </a:p>
          <a:p>
            <a:pPr algn="ctr" fontAlgn="auto">
              <a:spcAft>
                <a:spcPts val="0"/>
              </a:spcAft>
            </a:pPr>
            <a:r>
              <a:rPr lang="en-US" sz="4400" b="1" dirty="0"/>
              <a:t>(</a:t>
            </a:r>
            <a:r>
              <a:rPr lang="en-US" sz="4400" b="1" dirty="0" err="1"/>
              <a:t>Infrastruktur</a:t>
            </a:r>
            <a:r>
              <a:rPr lang="en-US" sz="4400" b="1" dirty="0"/>
              <a:t>)</a:t>
            </a:r>
          </a:p>
          <a:p>
            <a:pPr algn="ctr" fontAlgn="auto">
              <a:spcAft>
                <a:spcPts val="0"/>
              </a:spcAft>
            </a:pPr>
            <a:r>
              <a:rPr lang="en-US" sz="2400" b="1" dirty="0" err="1"/>
              <a:t>Lanjutan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5474B-47DB-461F-A57F-0BA9BB90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D85B9-7EAB-4A14-ACF2-A545038E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B5779-B9D3-4C75-9B06-71D5FE6D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9" y="304800"/>
            <a:ext cx="4210138" cy="197529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8D6D774-DE5C-47B4-9410-DFFD69ADF072}"/>
              </a:ext>
            </a:extLst>
          </p:cNvPr>
          <p:cNvSpPr txBox="1">
            <a:spLocks noChangeArrowheads="1"/>
          </p:cNvSpPr>
          <p:nvPr/>
        </p:nvSpPr>
        <p:spPr>
          <a:xfrm>
            <a:off x="4340173" y="629665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Lingkungan</a:t>
            </a:r>
            <a:r>
              <a:rPr lang="en-US" sz="4100" b="1" dirty="0"/>
              <a:t> </a:t>
            </a:r>
            <a:r>
              <a:rPr lang="en-US" sz="4100" b="1" dirty="0" err="1"/>
              <a:t>Opersional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2D3C1-298A-4CB5-A711-CFC80CAA5117}"/>
              </a:ext>
            </a:extLst>
          </p:cNvPr>
          <p:cNvSpPr/>
          <p:nvPr/>
        </p:nvSpPr>
        <p:spPr>
          <a:xfrm>
            <a:off x="290052" y="2691875"/>
            <a:ext cx="9448800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(9001:2015, </a:t>
            </a:r>
            <a:r>
              <a:rPr lang="en-US" dirty="0" err="1"/>
              <a:t>pasal</a:t>
            </a:r>
            <a:r>
              <a:rPr lang="en-US" dirty="0"/>
              <a:t> 7.1.4). 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0000"/>
                </a:solidFill>
              </a:rPr>
              <a:t>    </a:t>
            </a:r>
            <a:r>
              <a:rPr lang="en-US" b="1" dirty="0" err="1">
                <a:solidFill>
                  <a:srgbClr val="000000"/>
                </a:solidFill>
              </a:rPr>
              <a:t>Lingkungan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meliputi</a:t>
            </a:r>
            <a:r>
              <a:rPr lang="en-US" b="1" dirty="0">
                <a:solidFill>
                  <a:srgbClr val="000000"/>
                </a:solidFill>
              </a:rPr>
              <a:t> :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33CC"/>
                </a:solidFill>
              </a:rPr>
              <a:t>Sosial</a:t>
            </a:r>
            <a:r>
              <a:rPr lang="en-US" b="1" dirty="0">
                <a:solidFill>
                  <a:srgbClr val="0033CC"/>
                </a:solidFill>
              </a:rPr>
              <a:t> (</a:t>
            </a:r>
            <a:r>
              <a:rPr lang="en-US" b="1" dirty="0" err="1">
                <a:solidFill>
                  <a:srgbClr val="0033CC"/>
                </a:solidFill>
              </a:rPr>
              <a:t>misalnya</a:t>
            </a:r>
            <a:r>
              <a:rPr lang="en-US" b="1" dirty="0">
                <a:solidFill>
                  <a:srgbClr val="0033CC"/>
                </a:solidFill>
              </a:rPr>
              <a:t> non-</a:t>
            </a:r>
            <a:r>
              <a:rPr lang="en-US" b="1" dirty="0" err="1">
                <a:solidFill>
                  <a:srgbClr val="0033CC"/>
                </a:solidFill>
              </a:rPr>
              <a:t>diskriminatif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ketenangan</a:t>
            </a:r>
            <a:r>
              <a:rPr lang="en-US" b="1" dirty="0">
                <a:solidFill>
                  <a:srgbClr val="0033CC"/>
                </a:solidFill>
              </a:rPr>
              <a:t>, non-</a:t>
            </a:r>
            <a:r>
              <a:rPr lang="en-US" b="1" dirty="0" err="1">
                <a:solidFill>
                  <a:srgbClr val="0033CC"/>
                </a:solidFill>
              </a:rPr>
              <a:t>konfrontatif</a:t>
            </a:r>
            <a:r>
              <a:rPr lang="en-US" b="1" dirty="0">
                <a:solidFill>
                  <a:srgbClr val="0033CC"/>
                </a:solidFill>
              </a:rPr>
              <a:t>) *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33CC"/>
                </a:solidFill>
              </a:rPr>
              <a:t>Psikologis</a:t>
            </a:r>
            <a:r>
              <a:rPr lang="en-US" b="1" dirty="0">
                <a:solidFill>
                  <a:srgbClr val="0033CC"/>
                </a:solidFill>
              </a:rPr>
              <a:t> (</a:t>
            </a:r>
            <a:r>
              <a:rPr lang="en-US" b="1" dirty="0" err="1">
                <a:solidFill>
                  <a:srgbClr val="0033CC"/>
                </a:solidFill>
              </a:rPr>
              <a:t>misalnya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mengurangi-stess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mencegah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kelelahan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meredam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emosi</a:t>
            </a:r>
            <a:r>
              <a:rPr lang="en-US" b="1" dirty="0">
                <a:solidFill>
                  <a:srgbClr val="0033CC"/>
                </a:solidFill>
              </a:rPr>
              <a:t>). *</a:t>
            </a:r>
          </a:p>
          <a:p>
            <a:pPr marL="742950" lvl="1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rgbClr val="000000"/>
                </a:solidFill>
              </a:rPr>
              <a:t>Fisik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, </a:t>
            </a:r>
            <a:r>
              <a:rPr lang="en-US" dirty="0" err="1"/>
              <a:t>panas</a:t>
            </a:r>
            <a:r>
              <a:rPr lang="en-US" dirty="0"/>
              <a:t>, </a:t>
            </a:r>
            <a:r>
              <a:rPr lang="en-US" dirty="0" err="1"/>
              <a:t>kelembaban</a:t>
            </a:r>
            <a:r>
              <a:rPr lang="en-US" dirty="0"/>
              <a:t>, </a:t>
            </a:r>
            <a:r>
              <a:rPr lang="en-US" dirty="0" err="1"/>
              <a:t>cahaya</a:t>
            </a:r>
            <a:r>
              <a:rPr lang="en-US" dirty="0"/>
              <a:t>,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>, </a:t>
            </a:r>
            <a:r>
              <a:rPr lang="en-US" dirty="0" err="1"/>
              <a:t>kebersihan</a:t>
            </a:r>
            <a:r>
              <a:rPr lang="en-US" dirty="0"/>
              <a:t>, </a:t>
            </a:r>
            <a:r>
              <a:rPr lang="en-US" dirty="0" err="1"/>
              <a:t>kebisingan</a:t>
            </a:r>
            <a:r>
              <a:rPr lang="en-US" dirty="0"/>
              <a:t>).</a:t>
            </a:r>
          </a:p>
          <a:p>
            <a:pPr marL="285750" indent="-28575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cs typeface="Arial" charset="0"/>
              </a:rPr>
              <a:t>Memelihara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lingkungan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kerja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dalam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keadaan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baik</a:t>
            </a:r>
            <a:r>
              <a:rPr lang="en-US" i="1" dirty="0">
                <a:cs typeface="Arial" charset="0"/>
              </a:rPr>
              <a:t>, </a:t>
            </a:r>
            <a:r>
              <a:rPr lang="en-US" i="1" dirty="0" err="1">
                <a:cs typeface="Arial" charset="0"/>
              </a:rPr>
              <a:t>kebersihan</a:t>
            </a:r>
            <a:r>
              <a:rPr lang="en-US" i="1" dirty="0">
                <a:cs typeface="Arial" charset="0"/>
              </a:rPr>
              <a:t> yang </a:t>
            </a:r>
            <a:r>
              <a:rPr lang="en-US" i="1" dirty="0" err="1">
                <a:cs typeface="Arial" charset="0"/>
              </a:rPr>
              <a:t>mempengaruhi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kesesuaian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produk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dan</a:t>
            </a:r>
            <a:r>
              <a:rPr lang="en-US" i="1" dirty="0">
                <a:cs typeface="Arial" charset="0"/>
              </a:rPr>
              <a:t> </a:t>
            </a:r>
            <a:r>
              <a:rPr lang="en-US" i="1" dirty="0" err="1">
                <a:cs typeface="Arial" charset="0"/>
              </a:rPr>
              <a:t>kebutuhan</a:t>
            </a:r>
            <a:r>
              <a:rPr lang="en-US" i="1" dirty="0">
                <a:cs typeface="Arial" charset="0"/>
              </a:rPr>
              <a:t> proses </a:t>
            </a:r>
            <a:r>
              <a:rPr lang="en-US" i="1" dirty="0" err="1">
                <a:cs typeface="Arial" charset="0"/>
              </a:rPr>
              <a:t>manufaktur</a:t>
            </a:r>
            <a:r>
              <a:rPr lang="en-US" i="1" dirty="0">
                <a:cs typeface="Arial" charset="0"/>
              </a:rPr>
              <a:t> (IATF 7.1.4.1)</a:t>
            </a:r>
            <a:endParaRPr lang="en-US" dirty="0"/>
          </a:p>
          <a:p>
            <a:pPr marL="261938" indent="-261938" defTabSz="762000" eaLnBrk="1" hangingPunct="1">
              <a:spcBef>
                <a:spcPct val="50000"/>
              </a:spcBef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5570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77298" y="684335"/>
            <a:ext cx="69715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u="sng" dirty="0" err="1"/>
              <a:t>Pengaruhnya</a:t>
            </a:r>
            <a:r>
              <a:rPr lang="en-US" altLang="en-US" sz="3200" b="1" u="sng" dirty="0"/>
              <a:t> </a:t>
            </a:r>
            <a:r>
              <a:rPr lang="en-US" altLang="en-US" sz="3200" b="1" u="sng" dirty="0" err="1"/>
              <a:t>Terhadap</a:t>
            </a:r>
            <a:r>
              <a:rPr lang="en-US" altLang="en-US" sz="3200" b="1" u="sng" dirty="0"/>
              <a:t> </a:t>
            </a:r>
          </a:p>
          <a:p>
            <a:pPr algn="ctr" eaLnBrk="1" hangingPunct="1"/>
            <a:r>
              <a:rPr lang="en-US" altLang="en-US" sz="3200" b="1" u="sng" dirty="0"/>
              <a:t>ISO/TS 16949</a:t>
            </a:r>
            <a:endParaRPr lang="en-GB" altLang="en-US" sz="3200" b="1" u="sng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387930" y="2107312"/>
            <a:ext cx="713707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Proses </a:t>
            </a:r>
            <a:r>
              <a:rPr lang="en-US" altLang="en-US" sz="2000" dirty="0" err="1"/>
              <a:t>revisi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dimulai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tahun</a:t>
            </a:r>
            <a:r>
              <a:rPr lang="en-US" altLang="en-US" sz="2000" dirty="0"/>
              <a:t> 2015.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Keputusan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menerbitkan</a:t>
            </a:r>
            <a:r>
              <a:rPr lang="en-US" altLang="en-US" sz="2000" dirty="0"/>
              <a:t> IATF 16949:2016 demi </a:t>
            </a:r>
            <a:r>
              <a:rPr lang="en-US" altLang="en-US" sz="2000" dirty="0" err="1"/>
              <a:t>menjaga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keselarasan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hubungan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ISO 9001:2015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Publikasi</a:t>
            </a:r>
            <a:r>
              <a:rPr lang="en-US" altLang="en-US" sz="2000" dirty="0"/>
              <a:t> final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IATF </a:t>
            </a:r>
            <a:r>
              <a:rPr lang="en-US" altLang="en-US" sz="2000" dirty="0" err="1"/>
              <a:t>sudah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bulan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Oktober</a:t>
            </a:r>
            <a:r>
              <a:rPr lang="en-US" altLang="en-US" sz="2000" dirty="0"/>
              <a:t> 2016.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IATF </a:t>
            </a:r>
            <a:r>
              <a:rPr lang="en-US" altLang="en-US" sz="2000" dirty="0" err="1"/>
              <a:t>edisi</a:t>
            </a:r>
            <a:r>
              <a:rPr lang="en-US" altLang="en-US" sz="2000" dirty="0"/>
              <a:t> ke-5 proses </a:t>
            </a:r>
            <a:r>
              <a:rPr lang="en-US" altLang="en-US" sz="2000" dirty="0" err="1"/>
              <a:t>publikasinya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dimulai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bulan</a:t>
            </a:r>
            <a:r>
              <a:rPr lang="en-US" altLang="en-US" sz="2000" dirty="0"/>
              <a:t> November 2016.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Proses </a:t>
            </a:r>
            <a:r>
              <a:rPr lang="en-US" altLang="en-US" sz="2000" dirty="0" err="1"/>
              <a:t>transisi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sudah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selesai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September 2018</a:t>
            </a:r>
            <a:endParaRPr lang="en-GB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81001" y="0"/>
            <a:ext cx="1698171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CB8B4-DDF0-4F34-9F23-F6DC5C78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DCB42-E7C6-4A2E-8149-FE2F1F47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D6DAD-4B44-4E4E-9192-3D4A30C5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F50E-753A-4EDC-917E-2AD99361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25" y="152400"/>
            <a:ext cx="4773575" cy="22396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17C3C4-8468-47FE-88F9-5FE164144E04}"/>
              </a:ext>
            </a:extLst>
          </p:cNvPr>
          <p:cNvSpPr txBox="1">
            <a:spLocks noChangeArrowheads="1"/>
          </p:cNvSpPr>
          <p:nvPr/>
        </p:nvSpPr>
        <p:spPr>
          <a:xfrm>
            <a:off x="-216694" y="609441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Metode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41DAA-F627-49C7-9BFE-6A9C5C372BF2}"/>
              </a:ext>
            </a:extLst>
          </p:cNvPr>
          <p:cNvSpPr/>
          <p:nvPr/>
        </p:nvSpPr>
        <p:spPr>
          <a:xfrm>
            <a:off x="304800" y="2601705"/>
            <a:ext cx="92964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762000" eaLnBrk="1" hangingPunct="1">
              <a:spcBef>
                <a:spcPct val="50000"/>
              </a:spcBef>
            </a:pPr>
            <a:r>
              <a:rPr lang="en-US" i="1" dirty="0" err="1"/>
              <a:t>Membuat</a:t>
            </a:r>
            <a:r>
              <a:rPr lang="en-US" i="1" dirty="0"/>
              <a:t> </a:t>
            </a:r>
            <a:r>
              <a:rPr lang="en-US" i="1" dirty="0" err="1"/>
              <a:t>standarisasi</a:t>
            </a:r>
            <a:r>
              <a:rPr lang="en-US" i="1" dirty="0"/>
              <a:t> </a:t>
            </a:r>
            <a:r>
              <a:rPr lang="en-US" i="1" dirty="0" err="1"/>
              <a:t>kerja</a:t>
            </a:r>
            <a:r>
              <a:rPr lang="en-US" i="1" dirty="0"/>
              <a:t> - </a:t>
            </a:r>
            <a:r>
              <a:rPr lang="en-US" i="1" dirty="0" err="1"/>
              <a:t>instruksi</a:t>
            </a:r>
            <a:r>
              <a:rPr lang="en-US" i="1" dirty="0"/>
              <a:t> operator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standar</a:t>
            </a:r>
            <a:r>
              <a:rPr lang="en-US" b="1" u="sng" dirty="0">
                <a:solidFill>
                  <a:srgbClr val="FF0000"/>
                </a:solidFill>
              </a:rPr>
              <a:t> visual  (IATF 8.5.1.2)</a:t>
            </a:r>
            <a:r>
              <a:rPr lang="en-US" i="1" dirty="0"/>
              <a:t>, </a:t>
            </a:r>
            <a:r>
              <a:rPr lang="en-US" i="1" dirty="0" err="1"/>
              <a:t>tersedia</a:t>
            </a:r>
            <a:r>
              <a:rPr lang="en-US" i="1" dirty="0"/>
              <a:t>  </a:t>
            </a:r>
            <a:r>
              <a:rPr lang="en-US" i="1" dirty="0" err="1"/>
              <a:t>dokumen</a:t>
            </a:r>
            <a:r>
              <a:rPr lang="en-US" i="1" dirty="0"/>
              <a:t> yang </a:t>
            </a:r>
            <a:r>
              <a:rPr lang="en-US" i="1" dirty="0" err="1"/>
              <a:t>terstandarisasi</a:t>
            </a:r>
            <a:r>
              <a:rPr lang="en-US" i="1" dirty="0"/>
              <a:t> :</a:t>
            </a:r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Dikomunikasikan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 </a:t>
            </a:r>
            <a:r>
              <a:rPr lang="en-US" i="1" dirty="0" err="1"/>
              <a:t>dipahami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karyawan</a:t>
            </a:r>
            <a:r>
              <a:rPr lang="en-US" i="1" dirty="0"/>
              <a:t> yang </a:t>
            </a:r>
            <a:r>
              <a:rPr lang="en-US" i="1" dirty="0" err="1"/>
              <a:t>bertanggung</a:t>
            </a:r>
            <a:r>
              <a:rPr lang="en-US" i="1" dirty="0"/>
              <a:t> </a:t>
            </a:r>
            <a:r>
              <a:rPr lang="en-US" i="1" dirty="0" err="1"/>
              <a:t>jawab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melakukan</a:t>
            </a:r>
            <a:r>
              <a:rPr lang="en-US" i="1" dirty="0"/>
              <a:t> </a:t>
            </a:r>
            <a:r>
              <a:rPr lang="en-US" i="1" dirty="0" err="1"/>
              <a:t>pekerjaan</a:t>
            </a:r>
            <a:endParaRPr lang="en-US" i="1" dirty="0"/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Terbaca</a:t>
            </a:r>
            <a:endParaRPr lang="en-US" i="1" dirty="0"/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Disajikan</a:t>
            </a:r>
            <a:r>
              <a:rPr lang="en-US" i="1" dirty="0"/>
              <a:t> </a:t>
            </a:r>
            <a:r>
              <a:rPr lang="en-US" i="1" dirty="0" err="1"/>
              <a:t>dalam</a:t>
            </a:r>
            <a:r>
              <a:rPr lang="en-US" i="1" dirty="0"/>
              <a:t> </a:t>
            </a:r>
            <a:r>
              <a:rPr lang="en-US" i="1" dirty="0" err="1"/>
              <a:t>bahasa-bahasa</a:t>
            </a:r>
            <a:r>
              <a:rPr lang="en-US" i="1" dirty="0"/>
              <a:t> yang </a:t>
            </a:r>
            <a:r>
              <a:rPr lang="en-US" i="1" dirty="0" err="1"/>
              <a:t>dipahami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personil</a:t>
            </a:r>
            <a:r>
              <a:rPr lang="en-US" i="1" dirty="0"/>
              <a:t> yang </a:t>
            </a:r>
            <a:r>
              <a:rPr lang="en-US" i="1" dirty="0" err="1"/>
              <a:t>bertanggung</a:t>
            </a:r>
            <a:r>
              <a:rPr lang="en-US" i="1" dirty="0"/>
              <a:t> </a:t>
            </a:r>
            <a:r>
              <a:rPr lang="en-US" i="1" dirty="0" err="1"/>
              <a:t>jawab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mematuhinya</a:t>
            </a:r>
            <a:r>
              <a:rPr lang="en-US" i="1" dirty="0"/>
              <a:t>,</a:t>
            </a:r>
          </a:p>
          <a:p>
            <a:pPr marL="898525" lvl="1" indent="-5270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diakses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digunakan</a:t>
            </a:r>
            <a:r>
              <a:rPr lang="en-US" i="1" dirty="0"/>
              <a:t> di area-area </a:t>
            </a:r>
            <a:r>
              <a:rPr lang="en-US" i="1" dirty="0" err="1"/>
              <a:t>kerja</a:t>
            </a:r>
            <a:r>
              <a:rPr lang="en-US" i="1" dirty="0"/>
              <a:t> yang </a:t>
            </a:r>
            <a:r>
              <a:rPr lang="en-US" i="1" dirty="0" err="1"/>
              <a:t>ditunjuk</a:t>
            </a:r>
            <a:r>
              <a:rPr lang="en-US" i="1" dirty="0"/>
              <a:t>.</a:t>
            </a:r>
          </a:p>
          <a:p>
            <a:pPr marL="371475" lvl="1" defTabSz="762000" eaLnBrk="1" hangingPunct="1">
              <a:spcBef>
                <a:spcPct val="50000"/>
              </a:spcBef>
            </a:pPr>
            <a:r>
              <a:rPr lang="en-US" i="1" dirty="0" err="1"/>
              <a:t>Dokumen-dokumen</a:t>
            </a:r>
            <a:r>
              <a:rPr lang="en-US" i="1" dirty="0"/>
              <a:t> </a:t>
            </a:r>
            <a:r>
              <a:rPr lang="en-US" i="1" dirty="0" err="1"/>
              <a:t>kerja</a:t>
            </a:r>
            <a:r>
              <a:rPr lang="en-US" i="1" dirty="0"/>
              <a:t> </a:t>
            </a:r>
            <a:r>
              <a:rPr lang="en-US" i="1" dirty="0" err="1"/>
              <a:t>terstandardisasi</a:t>
            </a:r>
            <a:r>
              <a:rPr lang="en-US" i="1" dirty="0"/>
              <a:t> juga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mencakup</a:t>
            </a:r>
            <a:r>
              <a:rPr lang="en-US" i="1" dirty="0"/>
              <a:t> </a:t>
            </a:r>
            <a:r>
              <a:rPr lang="en-US" i="1" dirty="0" err="1"/>
              <a:t>aturan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keselamatan</a:t>
            </a:r>
            <a:r>
              <a:rPr lang="en-US" i="1" dirty="0"/>
              <a:t> operator.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212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DCB42-E7C6-4A2E-8149-FE2F1F47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D6DAD-4B44-4E4E-9192-3D4A30C5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F50E-753A-4EDC-917E-2AD99361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25" y="152400"/>
            <a:ext cx="4773575" cy="22396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17C3C4-8468-47FE-88F9-5FE164144E04}"/>
              </a:ext>
            </a:extLst>
          </p:cNvPr>
          <p:cNvSpPr txBox="1">
            <a:spLocks noChangeArrowheads="1"/>
          </p:cNvSpPr>
          <p:nvPr/>
        </p:nvSpPr>
        <p:spPr>
          <a:xfrm>
            <a:off x="-216694" y="609441"/>
            <a:ext cx="55387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5200" b="1" dirty="0"/>
              <a:t>Proses </a:t>
            </a:r>
            <a:r>
              <a:rPr lang="en-US" sz="5200" b="1" dirty="0" err="1"/>
              <a:t>Produksi</a:t>
            </a:r>
            <a:endParaRPr lang="en-US" sz="5200" b="1" dirty="0"/>
          </a:p>
          <a:p>
            <a:pPr algn="ctr" fontAlgn="auto">
              <a:spcAft>
                <a:spcPts val="0"/>
              </a:spcAft>
            </a:pPr>
            <a:r>
              <a:rPr lang="en-US" sz="4100" b="1" dirty="0"/>
              <a:t>(</a:t>
            </a:r>
            <a:r>
              <a:rPr lang="en-US" sz="4100" b="1" dirty="0" err="1"/>
              <a:t>Terkait</a:t>
            </a:r>
            <a:r>
              <a:rPr lang="en-US" sz="4100" b="1" dirty="0"/>
              <a:t> </a:t>
            </a:r>
            <a:r>
              <a:rPr lang="en-US" sz="4100" b="1" dirty="0" err="1"/>
              <a:t>Metode</a:t>
            </a:r>
            <a:r>
              <a:rPr lang="en-US" sz="4100" b="1" dirty="0"/>
              <a:t>)</a:t>
            </a:r>
            <a:endParaRPr lang="en-US" sz="4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D52738-35FA-4CE6-9C59-9245C43BEF0E}"/>
              </a:ext>
            </a:extLst>
          </p:cNvPr>
          <p:cNvSpPr/>
          <p:nvPr/>
        </p:nvSpPr>
        <p:spPr>
          <a:xfrm>
            <a:off x="304800" y="2476235"/>
            <a:ext cx="943772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i="1" dirty="0" err="1"/>
              <a:t>Melakukan</a:t>
            </a:r>
            <a:r>
              <a:rPr lang="en-US" sz="1600" i="1" dirty="0"/>
              <a:t> </a:t>
            </a:r>
            <a:r>
              <a:rPr lang="en-US" sz="1600" i="1" dirty="0" err="1"/>
              <a:t>Verifikasi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 set-up (IATF 8.5.1.3)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Pekerjaan</a:t>
            </a:r>
            <a:r>
              <a:rPr lang="en-US" sz="1600" i="1" dirty="0"/>
              <a:t> set-up </a:t>
            </a:r>
            <a:r>
              <a:rPr lang="en-US" sz="1600" i="1" dirty="0" err="1"/>
              <a:t>saat</a:t>
            </a:r>
            <a:r>
              <a:rPr lang="en-US" sz="1600" i="1" dirty="0"/>
              <a:t> </a:t>
            </a:r>
            <a:r>
              <a:rPr lang="en-US" sz="1600" i="1" dirty="0" err="1"/>
              <a:t>dilakukan</a:t>
            </a:r>
            <a:r>
              <a:rPr lang="en-US" sz="1600" i="1" dirty="0"/>
              <a:t>, </a:t>
            </a:r>
            <a:r>
              <a:rPr lang="en-US" sz="1600" i="1" dirty="0" err="1"/>
              <a:t>seperti</a:t>
            </a:r>
            <a:r>
              <a:rPr lang="en-US" sz="1600" i="1" dirty="0"/>
              <a:t> </a:t>
            </a:r>
            <a:r>
              <a:rPr lang="en-US" sz="1600" i="1" dirty="0" err="1"/>
              <a:t>menjalankan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</a:t>
            </a:r>
            <a:r>
              <a:rPr lang="en-US" sz="1600" i="1" dirty="0" err="1"/>
              <a:t>dari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, </a:t>
            </a:r>
            <a:r>
              <a:rPr lang="en-US" sz="1600" i="1" dirty="0" err="1"/>
              <a:t>perubahan</a:t>
            </a:r>
            <a:r>
              <a:rPr lang="en-US" sz="1600" i="1" dirty="0"/>
              <a:t> material, </a:t>
            </a:r>
            <a:r>
              <a:rPr lang="en-US" sz="1600" i="1" dirty="0" err="1"/>
              <a:t>atau</a:t>
            </a:r>
            <a:r>
              <a:rPr lang="en-US" sz="1600" i="1" dirty="0"/>
              <a:t> </a:t>
            </a:r>
            <a:r>
              <a:rPr lang="en-US" sz="1600" i="1" dirty="0" err="1"/>
              <a:t>perubahan</a:t>
            </a:r>
            <a:r>
              <a:rPr lang="en-US" sz="1600" i="1" dirty="0"/>
              <a:t> </a:t>
            </a:r>
            <a:r>
              <a:rPr lang="en-US" sz="1600" i="1" dirty="0" err="1"/>
              <a:t>pekerjaan</a:t>
            </a:r>
            <a:r>
              <a:rPr lang="en-US" sz="1600" i="1" dirty="0"/>
              <a:t> yang </a:t>
            </a:r>
            <a:r>
              <a:rPr lang="en-US" sz="1600" i="1" dirty="0" err="1"/>
              <a:t>membutuhkan</a:t>
            </a:r>
            <a:r>
              <a:rPr lang="en-US" sz="1600" i="1" dirty="0"/>
              <a:t> </a:t>
            </a:r>
            <a:r>
              <a:rPr lang="en-US" sz="1600" i="1" dirty="0" err="1"/>
              <a:t>persiapan</a:t>
            </a:r>
            <a:r>
              <a:rPr lang="en-US" sz="1600" i="1" dirty="0"/>
              <a:t> </a:t>
            </a:r>
            <a:r>
              <a:rPr lang="en-US" sz="1600" i="1" dirty="0" err="1"/>
              <a:t>baru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Memelihara</a:t>
            </a:r>
            <a:r>
              <a:rPr lang="en-US" sz="1600" i="1" dirty="0"/>
              <a:t> </a:t>
            </a:r>
            <a:r>
              <a:rPr lang="en-US" sz="1600" i="1" dirty="0" err="1"/>
              <a:t>informasi</a:t>
            </a:r>
            <a:r>
              <a:rPr lang="en-US" sz="1600" i="1" dirty="0"/>
              <a:t> </a:t>
            </a:r>
            <a:r>
              <a:rPr lang="en-US" sz="1600" i="1" dirty="0" err="1"/>
              <a:t>terdokumentasi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persiapan</a:t>
            </a:r>
            <a:r>
              <a:rPr lang="en-US" sz="1600" i="1" dirty="0"/>
              <a:t> </a:t>
            </a:r>
            <a:r>
              <a:rPr lang="en-US" sz="1600" i="1" dirty="0" err="1"/>
              <a:t>personel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Menggunakan</a:t>
            </a:r>
            <a:r>
              <a:rPr lang="en-US" sz="1600" i="1" dirty="0"/>
              <a:t> </a:t>
            </a:r>
            <a:r>
              <a:rPr lang="en-US" sz="1600" i="1" dirty="0" err="1"/>
              <a:t>metode</a:t>
            </a:r>
            <a:r>
              <a:rPr lang="en-US" sz="1600" i="1" dirty="0"/>
              <a:t> </a:t>
            </a:r>
            <a:r>
              <a:rPr lang="en-US" sz="1600" i="1" dirty="0" err="1"/>
              <a:t>verifikasi</a:t>
            </a:r>
            <a:r>
              <a:rPr lang="en-US" sz="1600" i="1" dirty="0"/>
              <a:t> </a:t>
            </a:r>
            <a:r>
              <a:rPr lang="en-US" sz="1600" i="1" dirty="0" err="1"/>
              <a:t>statistik</a:t>
            </a:r>
            <a:r>
              <a:rPr lang="en-US" sz="1600" i="1" dirty="0"/>
              <a:t>, </a:t>
            </a:r>
            <a:r>
              <a:rPr lang="en-US" sz="1600" i="1" dirty="0" err="1"/>
              <a:t>bila</a:t>
            </a:r>
            <a:r>
              <a:rPr lang="en-US" sz="1600" i="1" dirty="0"/>
              <a:t> </a:t>
            </a:r>
            <a:r>
              <a:rPr lang="en-US" sz="1600" i="1" dirty="0" err="1"/>
              <a:t>memungkinkan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Melakukan</a:t>
            </a:r>
            <a:r>
              <a:rPr lang="en-US" sz="1600" i="1" dirty="0"/>
              <a:t> </a:t>
            </a:r>
            <a:r>
              <a:rPr lang="en-US" sz="1600" i="1" dirty="0" err="1"/>
              <a:t>validasi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/ </a:t>
            </a:r>
            <a:r>
              <a:rPr lang="en-US" sz="1600" i="1" dirty="0" err="1"/>
              <a:t>akhir</a:t>
            </a:r>
            <a:r>
              <a:rPr lang="en-US" sz="1600" i="1" dirty="0"/>
              <a:t>,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</a:t>
            </a:r>
            <a:r>
              <a:rPr lang="en-US" sz="1600" i="1" dirty="0" err="1"/>
              <a:t>harus</a:t>
            </a:r>
            <a:r>
              <a:rPr lang="en-US" sz="1600" i="1" dirty="0"/>
              <a:t> </a:t>
            </a:r>
            <a:r>
              <a:rPr lang="en-US" sz="1600" i="1" dirty="0" err="1"/>
              <a:t>disimpan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perbandingan</a:t>
            </a:r>
            <a:r>
              <a:rPr lang="en-US" sz="1600" i="1" dirty="0"/>
              <a:t> </a:t>
            </a:r>
            <a:r>
              <a:rPr lang="en-US" sz="1600" i="1" dirty="0" err="1"/>
              <a:t>dengan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akhir</a:t>
            </a:r>
            <a:r>
              <a:rPr lang="en-US" sz="1600" i="1" dirty="0"/>
              <a:t>;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akhir</a:t>
            </a:r>
            <a:r>
              <a:rPr lang="en-US" sz="1600" i="1" dirty="0"/>
              <a:t> </a:t>
            </a:r>
            <a:r>
              <a:rPr lang="en-US" sz="1600" i="1" dirty="0" err="1"/>
              <a:t>harus</a:t>
            </a:r>
            <a:r>
              <a:rPr lang="en-US" sz="1600" i="1" dirty="0"/>
              <a:t> </a:t>
            </a:r>
            <a:r>
              <a:rPr lang="en-US" sz="1600" i="1" dirty="0" err="1"/>
              <a:t>disimpan</a:t>
            </a:r>
            <a:r>
              <a:rPr lang="en-US" sz="1600" i="1" dirty="0"/>
              <a:t> </a:t>
            </a:r>
            <a:r>
              <a:rPr lang="en-US" sz="1600" i="1" dirty="0" err="1"/>
              <a:t>untuk</a:t>
            </a:r>
            <a:r>
              <a:rPr lang="en-US" sz="1600" i="1" dirty="0"/>
              <a:t> </a:t>
            </a:r>
            <a:r>
              <a:rPr lang="en-US" sz="1600" i="1" dirty="0" err="1"/>
              <a:t>perbandingan</a:t>
            </a:r>
            <a:r>
              <a:rPr lang="en-US" sz="1600" i="1" dirty="0"/>
              <a:t> </a:t>
            </a:r>
            <a:r>
              <a:rPr lang="en-US" sz="1600" i="1" dirty="0" err="1"/>
              <a:t>dengan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di </a:t>
            </a:r>
            <a:r>
              <a:rPr lang="en-US" sz="1600" i="1" dirty="0" err="1"/>
              <a:t>produksi</a:t>
            </a:r>
            <a:r>
              <a:rPr lang="en-US" sz="1600" i="1" dirty="0"/>
              <a:t> </a:t>
            </a:r>
            <a:r>
              <a:rPr lang="en-US" sz="1600" i="1" dirty="0" err="1"/>
              <a:t>berikutnya</a:t>
            </a:r>
            <a:r>
              <a:rPr lang="en-US" sz="1600" i="1" dirty="0"/>
              <a:t>;</a:t>
            </a:r>
          </a:p>
          <a:p>
            <a:pPr marL="742950" lvl="1" indent="-285750" defTabSz="7620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600" i="1" dirty="0" err="1"/>
              <a:t>Menyimpan</a:t>
            </a:r>
            <a:r>
              <a:rPr lang="en-US" sz="1600" i="1" dirty="0"/>
              <a:t> </a:t>
            </a:r>
            <a:r>
              <a:rPr lang="en-US" sz="1600" i="1" dirty="0" err="1"/>
              <a:t>catatan</a:t>
            </a:r>
            <a:r>
              <a:rPr lang="en-US" sz="1600" i="1" dirty="0"/>
              <a:t> </a:t>
            </a:r>
            <a:r>
              <a:rPr lang="en-US" sz="1600" i="1" dirty="0" err="1"/>
              <a:t>dari</a:t>
            </a:r>
            <a:r>
              <a:rPr lang="en-US" sz="1600" i="1" dirty="0"/>
              <a:t> proses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persetujuan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berikut</a:t>
            </a:r>
            <a:r>
              <a:rPr lang="en-US" sz="1600" i="1" dirty="0"/>
              <a:t> set-up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validasi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awal</a:t>
            </a:r>
            <a:r>
              <a:rPr lang="en-US" sz="1600" i="1" dirty="0"/>
              <a:t> / </a:t>
            </a:r>
            <a:r>
              <a:rPr lang="en-US" sz="1600" i="1" dirty="0" err="1"/>
              <a:t>akhir</a:t>
            </a:r>
            <a:r>
              <a:rPr lang="en-US" sz="1600" i="1" dirty="0"/>
              <a:t>. </a:t>
            </a:r>
          </a:p>
          <a:p>
            <a:pPr marL="285750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b="1" u="sng" kern="0" dirty="0" err="1">
                <a:solidFill>
                  <a:srgbClr val="FF0000"/>
                </a:solidFill>
              </a:rPr>
              <a:t>Melakukan</a:t>
            </a:r>
            <a:r>
              <a:rPr lang="en-US" sz="1600" b="1" u="sng" kern="0" dirty="0">
                <a:solidFill>
                  <a:srgbClr val="FF0000"/>
                </a:solidFill>
              </a:rPr>
              <a:t> </a:t>
            </a:r>
            <a:r>
              <a:rPr lang="en-US" sz="1600" b="1" u="sng" kern="0" dirty="0" err="1">
                <a:solidFill>
                  <a:srgbClr val="FF0000"/>
                </a:solidFill>
              </a:rPr>
              <a:t>Verifikasi</a:t>
            </a:r>
            <a:r>
              <a:rPr lang="en-US" sz="1600" b="1" u="sng" kern="0" dirty="0">
                <a:solidFill>
                  <a:srgbClr val="FF0000"/>
                </a:solidFill>
              </a:rPr>
              <a:t> </a:t>
            </a:r>
            <a:r>
              <a:rPr lang="en-US" sz="1600" b="1" u="sng" kern="0" dirty="0" err="1">
                <a:solidFill>
                  <a:srgbClr val="FF0000"/>
                </a:solidFill>
              </a:rPr>
              <a:t>Setelah</a:t>
            </a:r>
            <a:r>
              <a:rPr lang="en-US" sz="1600" b="1" u="sng" kern="0" dirty="0">
                <a:solidFill>
                  <a:srgbClr val="FF0000"/>
                </a:solidFill>
              </a:rPr>
              <a:t> </a:t>
            </a:r>
            <a:r>
              <a:rPr lang="en-US" sz="1600" b="1" u="sng" kern="0" dirty="0" err="1">
                <a:solidFill>
                  <a:srgbClr val="FF0000"/>
                </a:solidFill>
              </a:rPr>
              <a:t>Mesin</a:t>
            </a:r>
            <a:r>
              <a:rPr lang="en-US" sz="1600" b="1" u="sng" kern="0" dirty="0">
                <a:solidFill>
                  <a:srgbClr val="FF0000"/>
                </a:solidFill>
              </a:rPr>
              <a:t> Mati (IATF 8.5.1.4)</a:t>
            </a:r>
          </a:p>
          <a:p>
            <a:pPr marL="285750" indent="-285750" defTabSz="7620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600" b="1" u="sng" dirty="0" err="1">
                <a:solidFill>
                  <a:srgbClr val="FF0000"/>
                </a:solidFill>
              </a:rPr>
              <a:t>Melakukan</a:t>
            </a:r>
            <a:r>
              <a:rPr lang="en-US" sz="1600" b="1" u="sng" dirty="0">
                <a:solidFill>
                  <a:srgbClr val="FF0000"/>
                </a:solidFill>
              </a:rPr>
              <a:t> MSA </a:t>
            </a:r>
            <a:r>
              <a:rPr lang="en-US" sz="1600" b="1" u="sng" dirty="0" err="1">
                <a:solidFill>
                  <a:srgbClr val="FF0000"/>
                </a:solidFill>
              </a:rPr>
              <a:t>prioritas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</a:rPr>
              <a:t>fokus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</a:rPr>
              <a:t>pada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</a:rPr>
              <a:t>produk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</a:rPr>
              <a:t>atau</a:t>
            </a:r>
            <a:r>
              <a:rPr lang="en-US" sz="1600" b="1" u="sng" dirty="0">
                <a:solidFill>
                  <a:srgbClr val="FF0000"/>
                </a:solidFill>
              </a:rPr>
              <a:t> proses </a:t>
            </a:r>
            <a:r>
              <a:rPr lang="en-US" sz="1600" b="1" u="sng" dirty="0" err="1">
                <a:solidFill>
                  <a:srgbClr val="FF0000"/>
                </a:solidFill>
              </a:rPr>
              <a:t>karakteristik</a:t>
            </a:r>
            <a:r>
              <a:rPr lang="en-US" sz="1600" b="1" u="sng" dirty="0">
                <a:solidFill>
                  <a:srgbClr val="FF0000"/>
                </a:solidFill>
              </a:rPr>
              <a:t> </a:t>
            </a:r>
            <a:r>
              <a:rPr lang="en-US" sz="1600" b="1" u="sng" dirty="0" err="1">
                <a:solidFill>
                  <a:srgbClr val="FF0000"/>
                </a:solidFill>
              </a:rPr>
              <a:t>penting</a:t>
            </a:r>
            <a:r>
              <a:rPr lang="en-US" sz="1600" b="1" u="sng" dirty="0">
                <a:solidFill>
                  <a:srgbClr val="FF0000"/>
                </a:solidFill>
              </a:rPr>
              <a:t> (IATF 7.5.1.1)</a:t>
            </a:r>
            <a:endParaRPr lang="en-US" sz="1600" b="1" u="sng" dirty="0">
              <a:solidFill>
                <a:srgbClr val="FF0000"/>
              </a:solidFill>
              <a:cs typeface="Arial" charset="0"/>
            </a:endParaRPr>
          </a:p>
          <a:p>
            <a:pPr defTabSz="762000" eaLnBrk="1" hangingPunct="1">
              <a:spcBef>
                <a:spcPct val="50000"/>
              </a:spcBef>
            </a:pPr>
            <a:endParaRPr lang="en-US" sz="1600" b="1" u="sng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27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228600"/>
            <a:ext cx="8675688" cy="600056"/>
          </a:xfrm>
        </p:spPr>
        <p:txBody>
          <a:bodyPr/>
          <a:lstStyle/>
          <a:p>
            <a:pPr algn="ctr" eaLnBrk="1" hangingPunct="1"/>
            <a:r>
              <a:rPr lang="en-US" sz="2800" b="1" dirty="0"/>
              <a:t>Proses </a:t>
            </a:r>
            <a:r>
              <a:rPr lang="en-US" sz="2800" b="1" dirty="0" err="1"/>
              <a:t>Produksi</a:t>
            </a:r>
            <a:r>
              <a:rPr lang="en-US" sz="2800" b="1" dirty="0"/>
              <a:t> (</a:t>
            </a:r>
            <a:r>
              <a:rPr lang="en-US" sz="2800" b="1" dirty="0" err="1"/>
              <a:t>Terkait</a:t>
            </a:r>
            <a:r>
              <a:rPr lang="en-US" sz="2800" b="1" dirty="0"/>
              <a:t> Control Plan)</a:t>
            </a:r>
            <a:endParaRPr lang="en-GB" sz="2800" b="1" dirty="0"/>
          </a:p>
        </p:txBody>
      </p:sp>
      <p:sp>
        <p:nvSpPr>
          <p:cNvPr id="96260" name="Text Box 3"/>
          <p:cNvSpPr>
            <a:spLocks noGrp="1" noChangeArrowheads="1"/>
          </p:cNvSpPr>
          <p:nvPr>
            <p:ph idx="1"/>
          </p:nvPr>
        </p:nvSpPr>
        <p:spPr>
          <a:xfrm>
            <a:off x="549275" y="1014394"/>
            <a:ext cx="9128125" cy="2643206"/>
          </a:xfrm>
          <a:noFill/>
        </p:spPr>
        <p:txBody>
          <a:bodyPr/>
          <a:lstStyle/>
          <a:p>
            <a:pPr marL="174625" indent="-174625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dengan</a:t>
            </a:r>
            <a:r>
              <a:rPr lang="en-US" sz="1800" i="1" dirty="0">
                <a:cs typeface="Arial" charset="0"/>
              </a:rPr>
              <a:t> control plan (IATF 8.5.1.1)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yang </a:t>
            </a:r>
            <a:r>
              <a:rPr lang="en-US" sz="1800" i="1" dirty="0" err="1">
                <a:cs typeface="Arial" charset="0"/>
              </a:rPr>
              <a:t>digunakan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untuk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mengendalikan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manufaktur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termasuk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verifikasi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pekerjaan</a:t>
            </a:r>
            <a:r>
              <a:rPr lang="en-US" sz="1800" i="1" dirty="0">
                <a:cs typeface="Arial" charset="0"/>
              </a:rPr>
              <a:t> set-up;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Validasi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produk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pertama</a:t>
            </a:r>
            <a:r>
              <a:rPr lang="en-US" sz="1800" i="1" dirty="0">
                <a:cs typeface="Arial" charset="0"/>
              </a:rPr>
              <a:t> / </a:t>
            </a:r>
            <a:r>
              <a:rPr lang="en-US" sz="1800" i="1" dirty="0" err="1">
                <a:cs typeface="Arial" charset="0"/>
              </a:rPr>
              <a:t>terakhir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sebagaimana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berlaku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Metode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untuk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pemantauan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pengendalian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dilakukan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atas</a:t>
            </a:r>
            <a:r>
              <a:rPr lang="en-US" sz="1800" i="1" dirty="0">
                <a:cs typeface="Arial" charset="0"/>
              </a:rPr>
              <a:t> special </a:t>
            </a:r>
            <a:r>
              <a:rPr lang="en-US" sz="1800" i="1" dirty="0" err="1">
                <a:cs typeface="Arial" charset="0"/>
              </a:rPr>
              <a:t>charactristic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Informasi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pelanggan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diperlukan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jika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ada</a:t>
            </a:r>
            <a:r>
              <a:rPr lang="en-US" sz="1800" i="1" dirty="0">
                <a:cs typeface="Arial" charset="0"/>
              </a:rPr>
              <a:t>;</a:t>
            </a:r>
          </a:p>
          <a:p>
            <a:pPr marL="623888" lvl="1" indent="-260350" defTabSz="7620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800" i="1" dirty="0" err="1">
                <a:cs typeface="Arial" charset="0"/>
              </a:rPr>
              <a:t>Rencana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reaksi</a:t>
            </a:r>
            <a:r>
              <a:rPr lang="en-US" sz="1800" i="1" dirty="0">
                <a:cs typeface="Arial" charset="0"/>
              </a:rPr>
              <a:t> yang </a:t>
            </a:r>
            <a:r>
              <a:rPr lang="en-US" sz="1800" i="1" dirty="0" err="1">
                <a:cs typeface="Arial" charset="0"/>
              </a:rPr>
              <a:t>ditentukan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bila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ditemukan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produk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sesuai</a:t>
            </a:r>
            <a:r>
              <a:rPr lang="en-US" sz="1800" i="1" dirty="0">
                <a:cs typeface="Arial" charset="0"/>
              </a:rPr>
              <a:t>, </a:t>
            </a:r>
            <a:r>
              <a:rPr lang="en-US" sz="1800" i="1" dirty="0" err="1">
                <a:cs typeface="Arial" charset="0"/>
              </a:rPr>
              <a:t>proses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menjadi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stabil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atau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tidak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mampu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secara</a:t>
            </a:r>
            <a:r>
              <a:rPr lang="en-US" sz="1800" i="1" dirty="0">
                <a:cs typeface="Arial" charset="0"/>
              </a:rPr>
              <a:t> </a:t>
            </a:r>
            <a:r>
              <a:rPr lang="en-US" sz="1800" i="1" dirty="0" err="1">
                <a:cs typeface="Arial" charset="0"/>
              </a:rPr>
              <a:t>statistik</a:t>
            </a:r>
            <a:r>
              <a:rPr lang="en-US" sz="1800" i="1" dirty="0">
                <a:cs typeface="Arial" charset="0"/>
              </a:rPr>
              <a:t>.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57200" y="3598986"/>
            <a:ext cx="912812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4625" lvl="0" indent="-174625" defTabSz="762000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i="1" kern="0" dirty="0" err="1">
                <a:latin typeface="+mn-lt"/>
                <a:cs typeface="Arial" charset="0"/>
              </a:rPr>
              <a:t>Meninjau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memperbaharui</a:t>
            </a:r>
            <a:r>
              <a:rPr lang="en-US" i="1" kern="0" dirty="0">
                <a:latin typeface="+mn-lt"/>
                <a:cs typeface="Arial" charset="0"/>
              </a:rPr>
              <a:t> control plan </a:t>
            </a:r>
            <a:r>
              <a:rPr lang="en-US" i="1" kern="0" dirty="0">
                <a:cs typeface="Arial" charset="0"/>
              </a:rPr>
              <a:t>(IATF 8.5.1.1)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jika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terjadi</a:t>
            </a:r>
            <a:r>
              <a:rPr lang="en-US" i="1" kern="0" dirty="0">
                <a:latin typeface="+mn-lt"/>
                <a:cs typeface="Arial" charset="0"/>
              </a:rPr>
              <a:t> :</a:t>
            </a:r>
            <a:endParaRPr kumimoji="0" lang="en-US" sz="1800" b="0" i="1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Arial" charset="0"/>
            </a:endParaRP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produk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tidak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sesuai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terkirim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suatu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perubahan</a:t>
            </a:r>
            <a:r>
              <a:rPr lang="en-US" i="1" kern="0" dirty="0">
                <a:latin typeface="+mn-lt"/>
                <a:cs typeface="Arial" charset="0"/>
              </a:rPr>
              <a:t> yang </a:t>
            </a:r>
            <a:r>
              <a:rPr lang="en-US" i="1" kern="0" dirty="0" err="1">
                <a:latin typeface="+mn-lt"/>
                <a:cs typeface="Arial" charset="0"/>
              </a:rPr>
              <a:t>terjadi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mempengaruhi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produk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proses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manufaktur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pengukuran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logistik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sumber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pasokan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perubahan</a:t>
            </a:r>
            <a:r>
              <a:rPr lang="en-US" i="1" kern="0" dirty="0">
                <a:latin typeface="+mn-lt"/>
                <a:cs typeface="Arial" charset="0"/>
              </a:rPr>
              <a:t> volume </a:t>
            </a:r>
            <a:r>
              <a:rPr lang="en-US" i="1" kern="0" dirty="0" err="1">
                <a:latin typeface="+mn-lt"/>
                <a:cs typeface="Arial" charset="0"/>
              </a:rPr>
              <a:t>produksi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atau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analisis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risiko</a:t>
            </a:r>
            <a:r>
              <a:rPr lang="en-US" i="1" kern="0" dirty="0">
                <a:latin typeface="+mn-lt"/>
                <a:cs typeface="Arial" charset="0"/>
              </a:rPr>
              <a:t> (FMEA) 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i="1" kern="0" dirty="0" err="1">
                <a:latin typeface="+mn-lt"/>
                <a:cs typeface="Arial" charset="0"/>
              </a:rPr>
              <a:t>Setelah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keluhan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ketika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pelaksanaan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tindakan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korektif</a:t>
            </a:r>
            <a:r>
              <a:rPr lang="en-US" i="1" kern="0" dirty="0">
                <a:latin typeface="+mn-lt"/>
                <a:cs typeface="Arial" charset="0"/>
              </a:rPr>
              <a:t>;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  <a:buFontTx/>
              <a:buChar char="–"/>
            </a:pP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Pada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frekuensi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 yang </a:t>
            </a: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ditetapkan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berdasarkan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analisis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  <a:r>
              <a:rPr lang="en-US" b="1" u="sng" kern="0" dirty="0" err="1">
                <a:solidFill>
                  <a:srgbClr val="FF0000"/>
                </a:solidFill>
                <a:latin typeface="+mn-lt"/>
                <a:cs typeface="Arial" charset="0"/>
              </a:rPr>
              <a:t>risiko</a:t>
            </a:r>
            <a:r>
              <a:rPr lang="en-US" b="1" u="sng" kern="0" dirty="0">
                <a:solidFill>
                  <a:srgbClr val="FF0000"/>
                </a:solidFill>
                <a:latin typeface="+mn-lt"/>
                <a:cs typeface="Arial" charset="0"/>
              </a:rPr>
              <a:t>.</a:t>
            </a:r>
            <a:r>
              <a:rPr lang="en-US" i="1" u="sng" kern="0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</a:p>
          <a:p>
            <a:pPr marL="623888" lvl="1" indent="-260350" defTabSz="762000">
              <a:lnSpc>
                <a:spcPct val="80000"/>
              </a:lnSpc>
              <a:spcBef>
                <a:spcPct val="50000"/>
              </a:spcBef>
            </a:pPr>
            <a:r>
              <a:rPr lang="en-US" i="1" kern="0" dirty="0" err="1">
                <a:latin typeface="+mn-lt"/>
                <a:cs typeface="Arial" charset="0"/>
              </a:rPr>
              <a:t>Jika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ditentukan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oleh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, </a:t>
            </a:r>
            <a:r>
              <a:rPr lang="en-US" i="1" kern="0" dirty="0" err="1">
                <a:latin typeface="+mn-lt"/>
                <a:cs typeface="Arial" charset="0"/>
              </a:rPr>
              <a:t>perusahaan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harus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mendapatkan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persetujuan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pelanggan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setelah</a:t>
            </a:r>
            <a:r>
              <a:rPr lang="en-US" i="1" kern="0" dirty="0">
                <a:latin typeface="+mn-lt"/>
                <a:cs typeface="Arial" charset="0"/>
              </a:rPr>
              <a:t> review </a:t>
            </a:r>
            <a:r>
              <a:rPr lang="en-US" i="1" kern="0" dirty="0" err="1">
                <a:latin typeface="+mn-lt"/>
                <a:cs typeface="Arial" charset="0"/>
              </a:rPr>
              <a:t>atau</a:t>
            </a:r>
            <a:r>
              <a:rPr lang="en-US" i="1" kern="0" dirty="0">
                <a:latin typeface="+mn-lt"/>
                <a:cs typeface="Arial" charset="0"/>
              </a:rPr>
              <a:t> </a:t>
            </a:r>
            <a:r>
              <a:rPr lang="en-US" i="1" kern="0" dirty="0" err="1">
                <a:latin typeface="+mn-lt"/>
                <a:cs typeface="Arial" charset="0"/>
              </a:rPr>
              <a:t>revisi</a:t>
            </a:r>
            <a:r>
              <a:rPr lang="en-US" i="1" kern="0" dirty="0">
                <a:latin typeface="+mn-lt"/>
                <a:cs typeface="Arial" charset="0"/>
              </a:rPr>
              <a:t> control plan</a:t>
            </a:r>
            <a:endParaRPr kumimoji="0" lang="en-US" sz="1800" b="0" i="1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B4F72-9A5D-4F17-B2F4-C3E23E52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507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12" y="426592"/>
            <a:ext cx="7266393" cy="74134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u="sng" dirty="0"/>
              <a:t>Proses </a:t>
            </a:r>
            <a:r>
              <a:rPr lang="en-US" sz="2800" b="1" u="sng" dirty="0" err="1"/>
              <a:t>Produksi</a:t>
            </a:r>
            <a:r>
              <a:rPr lang="en-US" sz="2800" b="1" u="sng" dirty="0"/>
              <a:t> (</a:t>
            </a:r>
            <a:r>
              <a:rPr lang="en-US" sz="2800" b="1" u="sng" dirty="0" err="1"/>
              <a:t>Pemantauan</a:t>
            </a:r>
            <a:r>
              <a:rPr lang="en-US" sz="2800" b="1" u="sng" dirty="0"/>
              <a:t> </a:t>
            </a:r>
            <a:r>
              <a:rPr lang="en-US" sz="2800" b="1" u="sng" dirty="0" err="1"/>
              <a:t>dan</a:t>
            </a:r>
            <a:r>
              <a:rPr lang="en-US" sz="2800" b="1" u="sng" dirty="0"/>
              <a:t> </a:t>
            </a:r>
            <a:r>
              <a:rPr lang="en-US" sz="2800" b="1" u="sng" dirty="0" err="1"/>
              <a:t>Pengukuran</a:t>
            </a:r>
            <a:r>
              <a:rPr lang="en-US" sz="2800" b="1" u="sng" dirty="0"/>
              <a:t> proses)</a:t>
            </a:r>
            <a:endParaRPr lang="en-GB" sz="28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388906" y="1724799"/>
            <a:ext cx="900118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762000" eaLnBrk="1" hangingPunct="1">
              <a:spcBef>
                <a:spcPct val="50000"/>
              </a:spcBef>
              <a:buFontTx/>
              <a:buNone/>
            </a:pPr>
            <a:r>
              <a:rPr lang="en-US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Pemantauan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proses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manufaktur</a:t>
            </a:r>
            <a:r>
              <a:rPr lang="en-US" i="1" dirty="0">
                <a:latin typeface="+mn-lt"/>
              </a:rPr>
              <a:t> (IATF 9.1.1.1),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memastikan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bahwa</a:t>
            </a:r>
            <a:r>
              <a:rPr lang="en-US" i="1" dirty="0">
                <a:latin typeface="+mn-lt"/>
              </a:rPr>
              <a:t> flow </a:t>
            </a:r>
            <a:r>
              <a:rPr lang="en-US" i="1" dirty="0" err="1">
                <a:latin typeface="+mn-lt"/>
              </a:rPr>
              <a:t>proses</a:t>
            </a:r>
            <a:r>
              <a:rPr lang="en-US" i="1" dirty="0">
                <a:latin typeface="+mn-lt"/>
              </a:rPr>
              <a:t>, PFMEA,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control plan </a:t>
            </a:r>
            <a:r>
              <a:rPr lang="en-US" i="1" dirty="0" err="1">
                <a:latin typeface="+mn-lt"/>
              </a:rPr>
              <a:t>dilaksanakan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termasuk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kepatuhan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terhadap</a:t>
            </a:r>
            <a:r>
              <a:rPr lang="en-US" i="1" dirty="0">
                <a:latin typeface="+mn-lt"/>
              </a:rPr>
              <a:t> :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>
                <a:latin typeface="+mn-lt"/>
              </a:rPr>
              <a:t>Teknik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;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Rencana</a:t>
            </a:r>
            <a:r>
              <a:rPr lang="en-US" i="1" dirty="0">
                <a:latin typeface="+mn-lt"/>
              </a:rPr>
              <a:t> sampling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Kriteria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keberterimaan</a:t>
            </a:r>
            <a:r>
              <a:rPr lang="en-US" i="1" dirty="0">
                <a:latin typeface="+mn-lt"/>
              </a:rPr>
              <a:t> (</a:t>
            </a:r>
            <a:r>
              <a:rPr lang="en-US" i="1" dirty="0" err="1">
                <a:latin typeface="+mn-lt"/>
              </a:rPr>
              <a:t>toleransi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variable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limit sample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attribute)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Catatan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nilai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aktual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/</a:t>
            </a:r>
            <a:r>
              <a:rPr lang="en-US" i="1" dirty="0" err="1">
                <a:latin typeface="+mn-lt"/>
              </a:rPr>
              <a:t>atau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hasil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tes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untuk</a:t>
            </a:r>
            <a:r>
              <a:rPr lang="en-US" i="1" dirty="0">
                <a:latin typeface="+mn-lt"/>
              </a:rPr>
              <a:t> data </a:t>
            </a:r>
            <a:r>
              <a:rPr lang="en-US" i="1" dirty="0" err="1">
                <a:latin typeface="+mn-lt"/>
              </a:rPr>
              <a:t>variabel</a:t>
            </a:r>
            <a:r>
              <a:rPr lang="en-US" i="1" dirty="0">
                <a:latin typeface="+mn-lt"/>
              </a:rPr>
              <a:t>;</a:t>
            </a:r>
          </a:p>
          <a:p>
            <a:pPr marL="649288" lvl="1" indent="-285750" defTabSz="762000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i="1" dirty="0" err="1">
                <a:latin typeface="+mn-lt"/>
              </a:rPr>
              <a:t>Rencana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tindakan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dan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peningkatan</a:t>
            </a:r>
            <a:r>
              <a:rPr lang="en-US" i="1" dirty="0">
                <a:latin typeface="+mn-lt"/>
              </a:rPr>
              <a:t> proses </a:t>
            </a:r>
            <a:r>
              <a:rPr lang="en-US" i="1" dirty="0" err="1">
                <a:latin typeface="+mn-lt"/>
              </a:rPr>
              <a:t>ketika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kriteria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penerimaan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tidak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terpenuhi.teknik</a:t>
            </a:r>
            <a:r>
              <a:rPr lang="en-US" i="1" dirty="0">
                <a:latin typeface="+mn-lt"/>
              </a:rPr>
              <a:t> </a:t>
            </a:r>
            <a:r>
              <a:rPr lang="en-US" i="1" dirty="0" err="1">
                <a:latin typeface="+mn-lt"/>
              </a:rPr>
              <a:t>pengukuran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406" y="5172670"/>
            <a:ext cx="9001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7620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i="1" dirty="0" err="1"/>
              <a:t>Kriteria</a:t>
            </a:r>
            <a:r>
              <a:rPr lang="en-US" i="1" dirty="0"/>
              <a:t> </a:t>
            </a:r>
            <a:r>
              <a:rPr lang="en-US" i="1" dirty="0" err="1"/>
              <a:t>penerimaan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</a:t>
            </a:r>
            <a:r>
              <a:rPr lang="en-US" i="1" dirty="0" err="1"/>
              <a:t>ditetapkan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perusahaan</a:t>
            </a:r>
            <a:r>
              <a:rPr lang="en-US" i="1" dirty="0"/>
              <a:t> </a:t>
            </a:r>
            <a:r>
              <a:rPr lang="en-US" i="1" dirty="0" err="1"/>
              <a:t>dan</a:t>
            </a:r>
            <a:r>
              <a:rPr lang="en-US" i="1" dirty="0"/>
              <a:t>, </a:t>
            </a:r>
            <a:r>
              <a:rPr lang="en-US" i="1" dirty="0" err="1"/>
              <a:t>bila</a:t>
            </a:r>
            <a:r>
              <a:rPr lang="en-US" i="1" dirty="0"/>
              <a:t> </a:t>
            </a:r>
            <a:r>
              <a:rPr lang="en-US" i="1" dirty="0" err="1"/>
              <a:t>sesuai</a:t>
            </a:r>
            <a:r>
              <a:rPr lang="en-US" i="1" dirty="0"/>
              <a:t> </a:t>
            </a:r>
            <a:r>
              <a:rPr lang="en-US" i="1" dirty="0" err="1"/>
              <a:t>atau</a:t>
            </a:r>
            <a:r>
              <a:rPr lang="en-US" i="1" dirty="0"/>
              <a:t> </a:t>
            </a:r>
            <a:r>
              <a:rPr lang="en-US" i="1" dirty="0" err="1"/>
              <a:t>dipersyaratkan</a:t>
            </a:r>
            <a:r>
              <a:rPr lang="en-US" i="1" dirty="0"/>
              <a:t>, </a:t>
            </a:r>
            <a:r>
              <a:rPr lang="en-US" i="1" dirty="0" err="1"/>
              <a:t>disetujui</a:t>
            </a:r>
            <a:r>
              <a:rPr lang="en-US" i="1" dirty="0"/>
              <a:t> </a:t>
            </a:r>
            <a:r>
              <a:rPr lang="en-US" i="1" dirty="0" err="1"/>
              <a:t>oleh</a:t>
            </a:r>
            <a:r>
              <a:rPr lang="en-US" i="1" dirty="0"/>
              <a:t> </a:t>
            </a:r>
            <a:r>
              <a:rPr lang="en-US" i="1" dirty="0" err="1"/>
              <a:t>pelanggan</a:t>
            </a:r>
            <a:r>
              <a:rPr lang="en-US" i="1" dirty="0"/>
              <a:t>.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pengambilan</a:t>
            </a:r>
            <a:r>
              <a:rPr lang="en-US" i="1" dirty="0"/>
              <a:t> </a:t>
            </a:r>
            <a:r>
              <a:rPr lang="en-US" i="1" dirty="0" err="1"/>
              <a:t>sampel</a:t>
            </a:r>
            <a:r>
              <a:rPr lang="en-US" i="1" dirty="0"/>
              <a:t> data </a:t>
            </a:r>
            <a:r>
              <a:rPr lang="en-US" i="1" dirty="0" err="1"/>
              <a:t>atribut</a:t>
            </a:r>
            <a:r>
              <a:rPr lang="en-US" i="1" dirty="0"/>
              <a:t>, </a:t>
            </a:r>
            <a:r>
              <a:rPr lang="en-US" i="1" dirty="0" err="1"/>
              <a:t>tingkat</a:t>
            </a:r>
            <a:r>
              <a:rPr lang="en-US" i="1" dirty="0"/>
              <a:t> </a:t>
            </a:r>
            <a:r>
              <a:rPr lang="en-US" i="1" dirty="0" err="1"/>
              <a:t>penerimaan</a:t>
            </a:r>
            <a:r>
              <a:rPr lang="en-US" i="1" dirty="0"/>
              <a:t> </a:t>
            </a:r>
            <a:r>
              <a:rPr lang="en-US" i="1" dirty="0" err="1"/>
              <a:t>harus</a:t>
            </a:r>
            <a:r>
              <a:rPr lang="en-US" i="1" dirty="0"/>
              <a:t> zero </a:t>
            </a:r>
            <a:r>
              <a:rPr lang="en-US" i="1" dirty="0" err="1"/>
              <a:t>deffect</a:t>
            </a:r>
            <a:r>
              <a:rPr lang="en-US" i="1" dirty="0"/>
              <a:t>  (IATF 8.6.6)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524000" cy="1524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66800" y="1132672"/>
            <a:ext cx="51816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2406" y="524538"/>
            <a:ext cx="762000" cy="828124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3406392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 Box 3"/>
          <p:cNvSpPr>
            <a:spLocks noGrp="1" noChangeArrowheads="1"/>
          </p:cNvSpPr>
          <p:nvPr>
            <p:ph idx="1"/>
          </p:nvPr>
        </p:nvSpPr>
        <p:spPr>
          <a:xfrm>
            <a:off x="2438400" y="1447801"/>
            <a:ext cx="7012925" cy="4176713"/>
          </a:xfrm>
          <a:noFill/>
        </p:spPr>
        <p:txBody>
          <a:bodyPr>
            <a:noAutofit/>
          </a:bodyPr>
          <a:lstStyle/>
          <a:p>
            <a:pPr marL="174625" indent="-174625" defTabSz="762000" eaLnBrk="1" hangingPunct="1">
              <a:spcBef>
                <a:spcPct val="50000"/>
              </a:spcBef>
            </a:pPr>
            <a:r>
              <a:rPr lang="en-US" sz="2000" i="1" dirty="0" err="1"/>
              <a:t>Jika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menjadi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stabil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mampu</a:t>
            </a:r>
            <a:r>
              <a:rPr lang="en-US" sz="2000" i="1" dirty="0"/>
              <a:t>, 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menginisiasikan</a:t>
            </a:r>
            <a:r>
              <a:rPr lang="en-US" sz="2000" i="1" dirty="0"/>
              <a:t> </a:t>
            </a:r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(IATF 9.1.1.1)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ini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sz="2000" i="1" dirty="0" err="1"/>
              <a:t>penahanan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100 % </a:t>
            </a:r>
            <a:r>
              <a:rPr lang="en-US" sz="2000" i="1" dirty="0" err="1"/>
              <a:t>pengecekan</a:t>
            </a:r>
            <a:r>
              <a:rPr lang="en-US" sz="2000" i="1" dirty="0"/>
              <a:t> (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kebutuhan</a:t>
            </a:r>
            <a:r>
              <a:rPr lang="en-US" sz="2000" i="1" dirty="0"/>
              <a:t>). 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perbaikan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diselesaikan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, </a:t>
            </a:r>
            <a:r>
              <a:rPr lang="en-US" sz="2000" i="1" dirty="0" err="1"/>
              <a:t>mencantumkan</a:t>
            </a:r>
            <a:r>
              <a:rPr lang="en-US" sz="2000" i="1" dirty="0"/>
              <a:t> </a:t>
            </a:r>
            <a:r>
              <a:rPr lang="en-US" sz="2000" i="1" dirty="0" err="1"/>
              <a:t>tanggal</a:t>
            </a:r>
            <a:r>
              <a:rPr lang="en-US" sz="2000" i="1" dirty="0"/>
              <a:t> yang </a:t>
            </a:r>
            <a:r>
              <a:rPr lang="en-US" sz="2000" i="1" dirty="0" err="1"/>
              <a:t>spesifik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penanggung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yang </a:t>
            </a:r>
            <a:r>
              <a:rPr lang="en-US" sz="2000" i="1" dirty="0" err="1"/>
              <a:t>ditunjuk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menjadi</a:t>
            </a:r>
            <a:r>
              <a:rPr lang="en-US" sz="2000" i="1" dirty="0"/>
              <a:t> </a:t>
            </a:r>
            <a:r>
              <a:rPr lang="en-US" sz="2000" i="1" dirty="0" err="1"/>
              <a:t>stabil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mampu</a:t>
            </a:r>
            <a:r>
              <a:rPr lang="en-US" sz="2000" i="1" dirty="0"/>
              <a:t>. </a:t>
            </a:r>
          </a:p>
          <a:p>
            <a:pPr marL="623888" lvl="1" indent="-260350" defTabSz="762000" eaLnBrk="1" hangingPunct="1"/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direview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disetujui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customer (</a:t>
            </a:r>
            <a:r>
              <a:rPr lang="en-US" sz="2000" i="1" dirty="0" err="1"/>
              <a:t>bila</a:t>
            </a:r>
            <a:r>
              <a:rPr lang="en-US" sz="2000" i="1" dirty="0"/>
              <a:t> </a:t>
            </a:r>
            <a:r>
              <a:rPr lang="en-US" sz="2000" i="1" dirty="0" err="1"/>
              <a:t>dibutuhkan</a:t>
            </a:r>
            <a:r>
              <a:rPr lang="en-US" sz="2000" i="1" dirty="0"/>
              <a:t>).</a:t>
            </a:r>
          </a:p>
          <a:p>
            <a:pPr marL="623888" lvl="1" indent="-260350" defTabSz="762000" eaLnBrk="1" hangingPunct="1"/>
            <a:endParaRPr lang="en-US" sz="2000" i="1" dirty="0"/>
          </a:p>
          <a:p>
            <a:pPr marL="174625" indent="-174625" defTabSz="762000" eaLnBrk="1" hangingPunct="1"/>
            <a:r>
              <a:rPr lang="en-US" sz="2000" i="1" dirty="0" err="1"/>
              <a:t>Melakukan</a:t>
            </a:r>
            <a:r>
              <a:rPr lang="en-US" sz="2000" i="1" dirty="0"/>
              <a:t> Layout inspection (</a:t>
            </a:r>
            <a:r>
              <a:rPr lang="en-US" sz="2000" i="1" dirty="0" err="1"/>
              <a:t>pengukuran</a:t>
            </a:r>
            <a:r>
              <a:rPr lang="en-US" sz="2000" i="1" dirty="0"/>
              <a:t> </a:t>
            </a:r>
            <a:r>
              <a:rPr lang="en-US" sz="2000" i="1" dirty="0" err="1"/>
              <a:t>lengkap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dimensi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yang </a:t>
            </a:r>
            <a:r>
              <a:rPr lang="en-US" sz="2000" i="1" dirty="0" err="1"/>
              <a:t>ada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drawing/ design)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pemeriksaan</a:t>
            </a:r>
            <a:r>
              <a:rPr lang="en-US" sz="2000" i="1" dirty="0"/>
              <a:t> </a:t>
            </a:r>
            <a:r>
              <a:rPr lang="en-US" sz="2000" i="1" dirty="0" err="1"/>
              <a:t>fungsi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material </a:t>
            </a:r>
            <a:r>
              <a:rPr lang="en-US" sz="2000" i="1" dirty="0" err="1"/>
              <a:t>dan</a:t>
            </a:r>
            <a:r>
              <a:rPr lang="en-US" sz="2000" i="1" dirty="0"/>
              <a:t> performance standard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setiap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frekuensi</a:t>
            </a:r>
            <a:r>
              <a:rPr lang="en-US" sz="2000" b="1" u="sng" dirty="0">
                <a:solidFill>
                  <a:srgbClr val="FF0000"/>
                </a:solidFill>
              </a:rPr>
              <a:t> yang </a:t>
            </a:r>
            <a:r>
              <a:rPr lang="en-US" sz="2000" b="1" u="sng" dirty="0" err="1">
                <a:solidFill>
                  <a:srgbClr val="FF0000"/>
                </a:solidFill>
              </a:rPr>
              <a:t>telah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ditentukan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dalam</a:t>
            </a:r>
            <a:r>
              <a:rPr lang="en-US" sz="2000" b="1" u="sng" dirty="0">
                <a:solidFill>
                  <a:srgbClr val="FF0000"/>
                </a:solidFill>
              </a:rPr>
              <a:t> control plan</a:t>
            </a:r>
            <a:r>
              <a:rPr lang="en-US" sz="2000" i="1" dirty="0"/>
              <a:t>. </a:t>
            </a:r>
            <a:r>
              <a:rPr lang="en-US" sz="2000" i="1" dirty="0" err="1"/>
              <a:t>Hasilnya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tersedia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keperluan</a:t>
            </a:r>
            <a:r>
              <a:rPr lang="en-US" sz="2000" i="1" dirty="0"/>
              <a:t> review </a:t>
            </a:r>
            <a:r>
              <a:rPr lang="en-US" sz="2000" i="1" dirty="0" err="1"/>
              <a:t>oleh</a:t>
            </a:r>
            <a:r>
              <a:rPr lang="en-US" sz="2000" i="1" dirty="0"/>
              <a:t> customer. (IATF 8.6.2)</a:t>
            </a:r>
          </a:p>
          <a:p>
            <a:pPr marL="174625" indent="-174625" defTabSz="762000" eaLnBrk="1" hangingPunct="1"/>
            <a:endParaRPr lang="en-US" sz="2000" i="1" dirty="0"/>
          </a:p>
          <a:p>
            <a:pPr marL="174625" indent="-174625" defTabSz="762000" eaLnBrk="1" hangingPunct="1">
              <a:buFontTx/>
              <a:buNone/>
            </a:pPr>
            <a:endParaRPr lang="en-US" sz="2000" dirty="0">
              <a:cs typeface="Arial" charset="0"/>
            </a:endParaRPr>
          </a:p>
          <a:p>
            <a:pPr marL="623888" lvl="1" indent="-260350" defTabSz="762000" eaLnBrk="1" hangingPunct="1">
              <a:spcBef>
                <a:spcPct val="50000"/>
              </a:spcBef>
            </a:pPr>
            <a:endParaRPr lang="en-US" sz="2000" dirty="0"/>
          </a:p>
          <a:p>
            <a:pPr marL="1885950" lvl="2" indent="-457200" defTabSz="762000" eaLnBrk="1" hangingPunct="1">
              <a:spcBef>
                <a:spcPct val="50000"/>
              </a:spcBef>
              <a:buFontTx/>
              <a:buAutoNum type="alphaLcPeriod"/>
            </a:pPr>
            <a:endParaRPr lang="en-US" sz="2000" dirty="0"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057400" cy="50292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4343400"/>
            <a:ext cx="762000" cy="2514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7255" y="3962399"/>
            <a:ext cx="762000" cy="8310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" y="3120628"/>
            <a:ext cx="762000" cy="83105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43000" y="3429000"/>
            <a:ext cx="457200" cy="4355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32013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7BECF8F-5118-42FB-8BE3-0A0475E5C3A6}"/>
              </a:ext>
            </a:extLst>
          </p:cNvPr>
          <p:cNvSpPr txBox="1">
            <a:spLocks noChangeArrowheads="1"/>
          </p:cNvSpPr>
          <p:nvPr/>
        </p:nvSpPr>
        <p:spPr>
          <a:xfrm>
            <a:off x="2461437" y="339671"/>
            <a:ext cx="7266393" cy="741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/>
              <a:t>Proses </a:t>
            </a:r>
            <a:r>
              <a:rPr lang="en-US" sz="2800" b="1" u="sng" dirty="0" err="1"/>
              <a:t>Produksi</a:t>
            </a:r>
            <a:r>
              <a:rPr lang="en-US" sz="2800" b="1" u="sng" dirty="0"/>
              <a:t> (</a:t>
            </a:r>
            <a:r>
              <a:rPr lang="en-US" sz="2800" b="1" u="sng" dirty="0" err="1"/>
              <a:t>Pemantauan</a:t>
            </a:r>
            <a:r>
              <a:rPr lang="en-US" sz="2800" b="1" u="sng" dirty="0"/>
              <a:t> </a:t>
            </a:r>
            <a:r>
              <a:rPr lang="en-US" sz="2800" b="1" u="sng" dirty="0" err="1"/>
              <a:t>dan</a:t>
            </a:r>
            <a:r>
              <a:rPr lang="en-US" sz="2800" b="1" u="sng" dirty="0"/>
              <a:t> </a:t>
            </a:r>
            <a:r>
              <a:rPr lang="en-US" sz="2800" b="1" u="sng" dirty="0" err="1"/>
              <a:t>Pengukuran</a:t>
            </a:r>
            <a:r>
              <a:rPr lang="en-US" sz="2800" b="1" u="sng" dirty="0"/>
              <a:t> proses)</a:t>
            </a:r>
            <a:endParaRPr lang="en-GB" sz="2800" b="1" u="sng" dirty="0"/>
          </a:p>
        </p:txBody>
      </p:sp>
    </p:spTree>
    <p:extLst>
      <p:ext uri="{BB962C8B-B14F-4D97-AF65-F5344CB8AC3E}">
        <p14:creationId xmlns:p14="http://schemas.microsoft.com/office/powerpoint/2010/main" val="19181238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137" y="28025"/>
            <a:ext cx="7780713" cy="1325563"/>
          </a:xfrm>
        </p:spPr>
        <p:txBody>
          <a:bodyPr/>
          <a:lstStyle/>
          <a:p>
            <a:pPr eaLnBrk="1" hangingPunct="1"/>
            <a:r>
              <a:rPr lang="en-US" sz="3200" b="1" dirty="0" err="1"/>
              <a:t>Identifikasi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mampu</a:t>
            </a:r>
            <a:r>
              <a:rPr lang="en-US" sz="3200" b="1" dirty="0"/>
              <a:t> </a:t>
            </a:r>
            <a:r>
              <a:rPr lang="en-US" sz="3200" b="1" dirty="0" err="1"/>
              <a:t>telusur</a:t>
            </a:r>
            <a:r>
              <a:rPr lang="en-US" sz="3200" b="1" dirty="0"/>
              <a:t> (IATF 8.5.2.1)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547020"/>
            <a:ext cx="8915400" cy="452596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persyaratan</a:t>
            </a:r>
            <a:r>
              <a:rPr lang="en-US" sz="2000" dirty="0"/>
              <a:t> ISO 9001:2015, </a:t>
            </a:r>
            <a:r>
              <a:rPr lang="en-US" sz="2000" dirty="0" err="1"/>
              <a:t>pasal</a:t>
            </a:r>
            <a:r>
              <a:rPr lang="en-US" sz="2000" dirty="0"/>
              <a:t> 8.5.2 </a:t>
            </a:r>
            <a:r>
              <a:rPr lang="en-US" sz="2000" dirty="0" err="1"/>
              <a:t>menyatakan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r>
              <a:rPr lang="en-US" sz="2000" dirty="0" err="1"/>
              <a:t>realisasi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dipersyratkan</a:t>
            </a:r>
            <a:r>
              <a:rPr lang="en-US" sz="2000" dirty="0"/>
              <a:t> (</a:t>
            </a:r>
            <a:r>
              <a:rPr lang="en-US" sz="2000" i="1" dirty="0"/>
              <a:t>IATF 8.5.2.1) </a:t>
            </a:r>
            <a:r>
              <a:rPr lang="en-US" sz="2000" i="1" dirty="0" err="1"/>
              <a:t>menyatakan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mengembangkan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mendokumentasikan</a:t>
            </a:r>
            <a:r>
              <a:rPr lang="en-US" sz="2000" i="1" dirty="0"/>
              <a:t> </a:t>
            </a:r>
            <a:r>
              <a:rPr lang="en-US" sz="2000" i="1" dirty="0" err="1"/>
              <a:t>rencana</a:t>
            </a:r>
            <a:r>
              <a:rPr lang="en-US" sz="2000" i="1" dirty="0"/>
              <a:t> </a:t>
            </a:r>
            <a:r>
              <a:rPr lang="en-US" sz="2000" i="1" dirty="0" err="1"/>
              <a:t>ketertelusuran</a:t>
            </a:r>
            <a:r>
              <a:rPr lang="en-US" sz="2000" i="1" dirty="0"/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berdasarkan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tingkat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resiko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kegagalan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karyawan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,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ketertelusuran</a:t>
            </a:r>
            <a:r>
              <a:rPr lang="en-US" sz="2000" i="1" dirty="0"/>
              <a:t> yang </a:t>
            </a:r>
            <a:r>
              <a:rPr lang="en-US" sz="2000" i="1" dirty="0" err="1"/>
              <a:t>sesuai</a:t>
            </a:r>
            <a:r>
              <a:rPr lang="en-US" sz="2000" i="1" dirty="0"/>
              <a:t>,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metode</a:t>
            </a:r>
            <a:r>
              <a:rPr lang="en-US" sz="2000" i="1" dirty="0"/>
              <a:t> </a:t>
            </a:r>
            <a:r>
              <a:rPr lang="en-US" sz="2000" i="1" dirty="0" err="1"/>
              <a:t>oleh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,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lokasi</a:t>
            </a:r>
            <a:r>
              <a:rPr lang="en-US" sz="2000" i="1" dirty="0"/>
              <a:t> </a:t>
            </a:r>
            <a:r>
              <a:rPr lang="en-US" sz="2000" i="1" dirty="0" err="1"/>
              <a:t>manufaktur</a:t>
            </a:r>
            <a:r>
              <a:rPr lang="en-US" sz="2000" i="1" dirty="0"/>
              <a:t>.</a:t>
            </a:r>
          </a:p>
          <a:p>
            <a:pPr marL="0" indent="0" eaLnBrk="1" hangingPunct="1">
              <a:buFontTx/>
              <a:buNone/>
            </a:pPr>
            <a:endParaRPr lang="en-US" sz="2000" i="1" dirty="0"/>
          </a:p>
          <a:p>
            <a:pPr marL="444500" lvl="1" indent="-187325" eaLnBrk="1" hangingPunct="1"/>
            <a:r>
              <a:rPr lang="en-US" sz="2000" i="1" dirty="0" err="1"/>
              <a:t>Mengidentifikasi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suspect</a:t>
            </a:r>
          </a:p>
          <a:p>
            <a:pPr marL="444500" lvl="1" indent="-187325" eaLnBrk="1" hangingPunct="1"/>
            <a:r>
              <a:rPr lang="en-US" sz="2000" i="1" dirty="0" err="1"/>
              <a:t>Memisahkan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suspect</a:t>
            </a:r>
          </a:p>
          <a:p>
            <a:pPr marL="444500" lvl="1" indent="-187325" eaLnBrk="1" hangingPunct="1"/>
            <a:r>
              <a:rPr lang="en-US" sz="2000" i="1" dirty="0" err="1"/>
              <a:t>Waktu</a:t>
            </a:r>
            <a:r>
              <a:rPr lang="en-US" sz="2000" i="1" dirty="0"/>
              <a:t> </a:t>
            </a:r>
            <a:r>
              <a:rPr lang="en-US" sz="2000" i="1" dirty="0" err="1"/>
              <a:t>respon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peraturan</a:t>
            </a:r>
            <a:r>
              <a:rPr lang="en-US" sz="2000" i="1" dirty="0"/>
              <a:t> </a:t>
            </a:r>
            <a:r>
              <a:rPr lang="en-US" sz="2000" i="1" dirty="0" err="1"/>
              <a:t>terkait</a:t>
            </a:r>
            <a:endParaRPr lang="en-US" sz="2000" i="1" dirty="0"/>
          </a:p>
          <a:p>
            <a:pPr marL="444500" lvl="1" indent="-187325" eaLnBrk="1" hangingPunct="1"/>
            <a:r>
              <a:rPr lang="en-US" sz="2000" i="1" dirty="0" err="1"/>
              <a:t>Menyimpan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terdokumentasi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elektronik</a:t>
            </a:r>
            <a:r>
              <a:rPr lang="en-US" sz="2000" i="1" dirty="0"/>
              <a:t>, hard copy, </a:t>
            </a:r>
            <a:r>
              <a:rPr lang="en-US" sz="2000" i="1" dirty="0" err="1"/>
              <a:t>arsip</a:t>
            </a:r>
            <a:endParaRPr lang="en-US" sz="2000" i="1" dirty="0"/>
          </a:p>
          <a:p>
            <a:pPr marL="444500" lvl="1" indent="-187325" eaLnBrk="1" hangingPunct="1"/>
            <a:r>
              <a:rPr lang="en-US" sz="2000" b="1" u="sng" dirty="0" err="1">
                <a:solidFill>
                  <a:srgbClr val="FF0000"/>
                </a:solidFill>
              </a:rPr>
              <a:t>Memastikan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identifikasi</a:t>
            </a:r>
            <a:r>
              <a:rPr lang="en-US" sz="2000" b="1" u="sng" dirty="0">
                <a:solidFill>
                  <a:srgbClr val="FF0000"/>
                </a:solidFill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</a:rPr>
              <a:t>semua</a:t>
            </a:r>
            <a:r>
              <a:rPr lang="en-US" sz="2000" b="1" u="sng" dirty="0">
                <a:solidFill>
                  <a:srgbClr val="FF0000"/>
                </a:solidFill>
              </a:rPr>
              <a:t> single part</a:t>
            </a:r>
          </a:p>
          <a:p>
            <a:pPr marL="444500" lvl="1" indent="-187325" eaLnBrk="1" hangingPunct="1"/>
            <a:r>
              <a:rPr lang="en-US" sz="2000" i="1" dirty="0" err="1"/>
              <a:t>Identifikasi</a:t>
            </a:r>
            <a:r>
              <a:rPr lang="en-US" sz="2000" i="1" dirty="0"/>
              <a:t> </a:t>
            </a:r>
            <a:r>
              <a:rPr lang="en-US" sz="2000" i="1" dirty="0" err="1"/>
              <a:t>ketelusuran</a:t>
            </a:r>
            <a:r>
              <a:rPr lang="en-US" sz="2000" i="1" dirty="0"/>
              <a:t> </a:t>
            </a:r>
            <a:r>
              <a:rPr lang="en-US" sz="2000" i="1" dirty="0" err="1"/>
              <a:t>atas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dari</a:t>
            </a:r>
            <a:r>
              <a:rPr lang="en-US" sz="2000" i="1" dirty="0"/>
              <a:t> </a:t>
            </a:r>
            <a:r>
              <a:rPr lang="en-US" sz="2000" i="1" dirty="0" err="1"/>
              <a:t>pihak</a:t>
            </a:r>
            <a:r>
              <a:rPr lang="en-US" sz="2000" i="1" dirty="0"/>
              <a:t> </a:t>
            </a:r>
            <a:r>
              <a:rPr lang="en-US" sz="2000" i="1" dirty="0" err="1"/>
              <a:t>eksternal</a:t>
            </a:r>
            <a:endParaRPr lang="en-US" sz="2000" i="1" dirty="0"/>
          </a:p>
        </p:txBody>
      </p:sp>
      <p:pic>
        <p:nvPicPr>
          <p:cNvPr id="942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6675" y="5963202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1219200"/>
            <a:ext cx="79248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843501632"/>
      </p:ext>
    </p:extLst>
  </p:cSld>
  <p:clrMapOvr>
    <a:masterClrMapping/>
  </p:clrMapOvr>
  <p:transition>
    <p:pull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661526" y="100281"/>
            <a:ext cx="7449012" cy="857256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 err="1"/>
              <a:t>Pengendalian</a:t>
            </a:r>
            <a:r>
              <a:rPr lang="en-US" sz="2800" b="1" dirty="0"/>
              <a:t> </a:t>
            </a:r>
            <a:r>
              <a:rPr lang="en-US" sz="2800" b="1" dirty="0" err="1"/>
              <a:t>Produk</a:t>
            </a:r>
            <a:r>
              <a:rPr lang="en-US" sz="2800" b="1" dirty="0"/>
              <a:t> </a:t>
            </a:r>
            <a:r>
              <a:rPr lang="en-US" sz="2800" b="1" dirty="0" err="1"/>
              <a:t>Tidak</a:t>
            </a:r>
            <a:r>
              <a:rPr lang="en-US" sz="2800" b="1" dirty="0"/>
              <a:t> </a:t>
            </a:r>
            <a:r>
              <a:rPr lang="en-US" sz="2800" b="1" dirty="0" err="1"/>
              <a:t>Sesuai</a:t>
            </a:r>
            <a:endParaRPr lang="en-GB" sz="2800" b="1" dirty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>
          <a:xfrm>
            <a:off x="273050" y="1057821"/>
            <a:ext cx="9175750" cy="6028779"/>
          </a:xfrm>
        </p:spPr>
        <p:txBody>
          <a:bodyPr>
            <a:normAutofit/>
          </a:bodyPr>
          <a:lstStyle/>
          <a:p>
            <a:pPr marL="609600" indent="-609600" eaLnBrk="1" hangingPunct="1">
              <a:buFontTx/>
              <a:buNone/>
            </a:pPr>
            <a:r>
              <a:rPr lang="en-US" sz="1800" dirty="0" err="1"/>
              <a:t>Pengontrolan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(9001:2015, </a:t>
            </a:r>
            <a:r>
              <a:rPr lang="en-US" sz="1800" dirty="0" err="1"/>
              <a:t>pasal</a:t>
            </a:r>
            <a:r>
              <a:rPr lang="en-US" sz="1800" dirty="0"/>
              <a:t> 8.7.1) </a:t>
            </a:r>
          </a:p>
          <a:p>
            <a:pPr marL="990600" lvl="1" indent="-533400" eaLnBrk="1" hangingPunct="1"/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teridentifikasi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dikontrol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mencegah</a:t>
            </a:r>
            <a:r>
              <a:rPr lang="en-US" sz="1800" dirty="0"/>
              <a:t> </a:t>
            </a:r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. </a:t>
            </a:r>
          </a:p>
          <a:p>
            <a:pPr marL="990600" lvl="1" indent="-533400" eaLnBrk="1" hangingPunct="1"/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berkaitan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ketidak</a:t>
            </a:r>
            <a:r>
              <a:rPr lang="en-US" sz="1800" dirty="0"/>
              <a:t> </a:t>
            </a:r>
            <a:r>
              <a:rPr lang="en-US" sz="1800" dirty="0" err="1"/>
              <a:t>sesuaian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: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koreksi</a:t>
            </a:r>
            <a:r>
              <a:rPr lang="en-US" sz="1800" dirty="0"/>
              <a:t>, </a:t>
            </a:r>
            <a:r>
              <a:rPr lang="en-US" sz="1800" dirty="0" err="1"/>
              <a:t>segregasi</a:t>
            </a:r>
            <a:r>
              <a:rPr lang="en-US" sz="1800" dirty="0"/>
              <a:t> (</a:t>
            </a:r>
            <a:r>
              <a:rPr lang="en-US" sz="1800" dirty="0" err="1"/>
              <a:t>penahanan</a:t>
            </a:r>
            <a:r>
              <a:rPr lang="en-US" sz="1800" dirty="0"/>
              <a:t>, </a:t>
            </a:r>
            <a:r>
              <a:rPr lang="en-US" sz="1800" dirty="0" err="1"/>
              <a:t>penangguhan</a:t>
            </a:r>
            <a:r>
              <a:rPr lang="en-US" sz="1800" dirty="0"/>
              <a:t>), </a:t>
            </a:r>
            <a:r>
              <a:rPr lang="en-US" sz="1800" dirty="0" err="1"/>
              <a:t>meninformasikan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palanggan</a:t>
            </a:r>
            <a:r>
              <a:rPr lang="en-US" sz="1800" dirty="0"/>
              <a:t>, </a:t>
            </a:r>
            <a:r>
              <a:rPr lang="en-US" sz="1800" dirty="0" err="1"/>
              <a:t>mendapatkan</a:t>
            </a:r>
            <a:r>
              <a:rPr lang="en-US" sz="1800" dirty="0"/>
              <a:t> </a:t>
            </a:r>
            <a:r>
              <a:rPr lang="en-US" sz="1800" dirty="0" err="1"/>
              <a:t>otoritas</a:t>
            </a:r>
            <a:r>
              <a:rPr lang="en-US" sz="1800" dirty="0"/>
              <a:t> </a:t>
            </a:r>
            <a:r>
              <a:rPr lang="en-US" sz="1800" dirty="0" err="1"/>
              <a:t>dibawah</a:t>
            </a:r>
            <a:r>
              <a:rPr lang="en-US" sz="1800" dirty="0"/>
              <a:t> </a:t>
            </a:r>
            <a:r>
              <a:rPr lang="en-US" sz="1800" dirty="0" err="1"/>
              <a:t>konsiensi</a:t>
            </a:r>
            <a:r>
              <a:rPr lang="en-US" sz="1800" dirty="0"/>
              <a:t>.</a:t>
            </a:r>
          </a:p>
          <a:p>
            <a:pPr marL="990600" lvl="1" indent="-533400" eaLnBrk="1" hangingPunct="1"/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mendapatkan</a:t>
            </a:r>
            <a:r>
              <a:rPr lang="en-US" sz="1800" i="1" dirty="0"/>
              <a:t> </a:t>
            </a:r>
            <a:r>
              <a:rPr lang="en-US" sz="1800" i="1" dirty="0" err="1"/>
              <a:t>konsesi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izin</a:t>
            </a:r>
            <a:r>
              <a:rPr lang="en-US" sz="1800" i="1" dirty="0"/>
              <a:t> </a:t>
            </a:r>
            <a:r>
              <a:rPr lang="en-US" sz="1800" i="1" dirty="0" err="1"/>
              <a:t>penyimpangan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diproses</a:t>
            </a:r>
            <a:r>
              <a:rPr lang="en-US" sz="1800" i="1" dirty="0"/>
              <a:t> </a:t>
            </a:r>
            <a:r>
              <a:rPr lang="en-US" sz="1800" i="1" dirty="0" err="1"/>
              <a:t>lebih</a:t>
            </a:r>
            <a:r>
              <a:rPr lang="en-US" sz="1800" i="1" dirty="0"/>
              <a:t> </a:t>
            </a:r>
            <a:r>
              <a:rPr lang="en-US" sz="1800" i="1" dirty="0" err="1"/>
              <a:t>lanjut</a:t>
            </a:r>
            <a:r>
              <a:rPr lang="en-US" sz="1800" i="1" dirty="0"/>
              <a:t> (IATF 8.7.1.1)</a:t>
            </a:r>
          </a:p>
          <a:p>
            <a:pPr marL="990600" lvl="1" indent="-533400" eaLnBrk="1" hangingPunct="1"/>
            <a:r>
              <a:rPr lang="en-US" sz="1800" i="1" dirty="0" err="1"/>
              <a:t>Mematuhi</a:t>
            </a:r>
            <a:r>
              <a:rPr lang="en-US" sz="1800" i="1" dirty="0"/>
              <a:t> </a:t>
            </a:r>
            <a:r>
              <a:rPr lang="en-US" sz="1800" i="1" dirty="0" err="1"/>
              <a:t>pengendalian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yang </a:t>
            </a:r>
            <a:r>
              <a:rPr lang="en-US" sz="1800" i="1" dirty="0" err="1"/>
              <a:t>berlaku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(IATF 8.7.1.2)</a:t>
            </a:r>
          </a:p>
          <a:p>
            <a:pPr marL="990600" lvl="1" indent="-533400" eaLnBrk="1" hangingPunct="1"/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terindentifikasi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yang  </a:t>
            </a:r>
            <a:r>
              <a:rPr lang="en-US" sz="1800" i="1" dirty="0" err="1"/>
              <a:t>statusnya</a:t>
            </a:r>
            <a:r>
              <a:rPr lang="en-US" sz="1800" i="1" dirty="0"/>
              <a:t> </a:t>
            </a:r>
            <a:r>
              <a:rPr lang="en-US" sz="1800" i="1" dirty="0" err="1"/>
              <a:t>diduga</a:t>
            </a:r>
            <a:r>
              <a:rPr lang="en-US" sz="1800" i="1" dirty="0"/>
              <a:t> (suspect product)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diklasifikasikan</a:t>
            </a:r>
            <a:r>
              <a:rPr lang="en-US" sz="1800" i="1" dirty="0"/>
              <a:t> </a:t>
            </a:r>
            <a:r>
              <a:rPr lang="en-US" sz="1800" i="1" dirty="0" err="1"/>
              <a:t>sebagai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(IATF 8.7.1.3)</a:t>
            </a:r>
            <a:endParaRPr lang="en-US" sz="1800" dirty="0"/>
          </a:p>
          <a:p>
            <a:pPr marL="990600" lvl="1" indent="-533400" eaLnBrk="1" hangingPunct="1"/>
            <a:r>
              <a:rPr lang="en-US" sz="1800" i="1" dirty="0"/>
              <a:t>Customer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diinformasikan</a:t>
            </a:r>
            <a:r>
              <a:rPr lang="en-US" sz="1800" i="1" dirty="0"/>
              <a:t> </a:t>
            </a:r>
            <a:r>
              <a:rPr lang="en-US" sz="1800" i="1" dirty="0" err="1"/>
              <a:t>secepatnya</a:t>
            </a:r>
            <a:r>
              <a:rPr lang="en-US" sz="1800" i="1" dirty="0"/>
              <a:t> </a:t>
            </a:r>
            <a:r>
              <a:rPr lang="en-US" sz="1800" i="1" dirty="0" err="1"/>
              <a:t>ketika</a:t>
            </a:r>
            <a:r>
              <a:rPr lang="en-US" sz="1800" i="1" dirty="0"/>
              <a:t> </a:t>
            </a:r>
            <a:r>
              <a:rPr lang="en-US" sz="1800" i="1" dirty="0" err="1"/>
              <a:t>ada</a:t>
            </a:r>
            <a:r>
              <a:rPr lang="en-US" sz="1800" i="1" dirty="0"/>
              <a:t> </a:t>
            </a:r>
            <a:r>
              <a:rPr lang="en-US" sz="1800" i="1" dirty="0" err="1"/>
              <a:t>kejadian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telah</a:t>
            </a:r>
            <a:r>
              <a:rPr lang="en-US" sz="1800" i="1" dirty="0"/>
              <a:t> </a:t>
            </a:r>
            <a:r>
              <a:rPr lang="en-US" sz="1800" i="1" dirty="0" err="1"/>
              <a:t>terkirim</a:t>
            </a:r>
            <a:r>
              <a:rPr lang="en-US" sz="1800" i="1" dirty="0"/>
              <a:t>, </a:t>
            </a:r>
            <a:r>
              <a:rPr lang="en-US" sz="1800" i="1" dirty="0" err="1"/>
              <a:t>komunikasi</a:t>
            </a:r>
            <a:r>
              <a:rPr lang="en-US" sz="1800" i="1" dirty="0"/>
              <a:t> </a:t>
            </a:r>
            <a:r>
              <a:rPr lang="en-US" sz="1800" i="1" dirty="0" err="1"/>
              <a:t>awal</a:t>
            </a:r>
            <a:r>
              <a:rPr lang="en-US" sz="1800" i="1" dirty="0"/>
              <a:t>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secara</a:t>
            </a:r>
            <a:r>
              <a:rPr lang="en-US" sz="1800" i="1" dirty="0"/>
              <a:t> </a:t>
            </a:r>
            <a:r>
              <a:rPr lang="en-US" sz="1800" i="1" dirty="0" err="1"/>
              <a:t>terperinci</a:t>
            </a:r>
            <a:r>
              <a:rPr lang="en-US" sz="1800" i="1" dirty="0"/>
              <a:t> (IATF 8.7.1.6)</a:t>
            </a:r>
          </a:p>
          <a:p>
            <a:pPr marL="990600" lvl="1" indent="-533400" eaLnBrk="1" hangingPunct="1"/>
            <a:r>
              <a:rPr lang="en-US" sz="1800" b="1" i="1" u="sng" dirty="0" err="1">
                <a:solidFill>
                  <a:srgbClr val="FF0000"/>
                </a:solidFill>
              </a:rPr>
              <a:t>Memiliki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proses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terdokumentasi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untuk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disposisi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produk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tidak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sesuai</a:t>
            </a:r>
            <a:r>
              <a:rPr 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sz="1800" b="1" i="1" u="sng" dirty="0" err="1">
                <a:solidFill>
                  <a:srgbClr val="FF0000"/>
                </a:solidFill>
              </a:rPr>
              <a:t>dibuang</a:t>
            </a:r>
            <a:r>
              <a:rPr lang="en-US" sz="1800" b="1" i="1" u="sng" dirty="0">
                <a:solidFill>
                  <a:srgbClr val="FF0000"/>
                </a:solidFill>
              </a:rPr>
              <a:t> (scrap), </a:t>
            </a:r>
            <a:r>
              <a:rPr lang="en-US" sz="1800" b="1" i="1" u="sng" dirty="0" err="1">
                <a:solidFill>
                  <a:srgbClr val="FF0000"/>
                </a:solidFill>
              </a:rPr>
              <a:t>organisasi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harus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memverifikasi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bahwa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produk</a:t>
            </a:r>
            <a:r>
              <a:rPr 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sz="1800" b="1" i="1" u="sng" dirty="0" err="1">
                <a:solidFill>
                  <a:srgbClr val="FF0000"/>
                </a:solidFill>
              </a:rPr>
              <a:t>akan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dibuang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adalah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tidak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dapat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digunakan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lagi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sebelum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dibuang</a:t>
            </a:r>
            <a:r>
              <a:rPr lang="en-US" sz="1800" b="1" i="1" u="sng" dirty="0">
                <a:solidFill>
                  <a:srgbClr val="FF0000"/>
                </a:solidFill>
              </a:rPr>
              <a:t>. Perusahaan </a:t>
            </a:r>
            <a:r>
              <a:rPr lang="en-US" sz="1800" b="1" i="1" u="sng" dirty="0" err="1">
                <a:solidFill>
                  <a:srgbClr val="FF0000"/>
                </a:solidFill>
              </a:rPr>
              <a:t>tidak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akan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mengalihkan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produk</a:t>
            </a:r>
            <a:r>
              <a:rPr 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sz="1800" b="1" i="1" u="sng" dirty="0" err="1">
                <a:solidFill>
                  <a:srgbClr val="FF0000"/>
                </a:solidFill>
              </a:rPr>
              <a:t>tidak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sesuai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ke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bagian</a:t>
            </a:r>
            <a:r>
              <a:rPr lang="en-US" sz="1800" b="1" i="1" u="sng" dirty="0">
                <a:solidFill>
                  <a:srgbClr val="FF0000"/>
                </a:solidFill>
              </a:rPr>
              <a:t> service </a:t>
            </a:r>
            <a:r>
              <a:rPr lang="en-US" sz="1800" b="1" i="1" u="sng" dirty="0" err="1">
                <a:solidFill>
                  <a:srgbClr val="FF0000"/>
                </a:solidFill>
              </a:rPr>
              <a:t>atau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penggunaan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lainnya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tanpa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persetujuan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sebelumnya</a:t>
            </a:r>
            <a:r>
              <a:rPr lang="en-US" sz="1800" b="1" i="1" u="sng" dirty="0">
                <a:solidFill>
                  <a:srgbClr val="FF0000"/>
                </a:solidFill>
              </a:rPr>
              <a:t> (IATF 8.7.1.7)</a:t>
            </a:r>
          </a:p>
          <a:p>
            <a:pPr marL="990600" lvl="1" indent="-533400" eaLnBrk="1" hangingPunct="1"/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dokumentasi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diatas</a:t>
            </a:r>
            <a:r>
              <a:rPr lang="en-US" sz="1800" dirty="0"/>
              <a:t> (9001:2015, </a:t>
            </a:r>
            <a:r>
              <a:rPr lang="en-US" sz="1800" dirty="0" err="1"/>
              <a:t>pasal</a:t>
            </a:r>
            <a:r>
              <a:rPr lang="en-US" sz="1800" dirty="0"/>
              <a:t> 8.7.2)</a:t>
            </a:r>
            <a:endParaRPr lang="en-US" sz="1800" i="1" dirty="0"/>
          </a:p>
        </p:txBody>
      </p:sp>
      <p:sp>
        <p:nvSpPr>
          <p:cNvPr id="2" name="Rectangle 1"/>
          <p:cNvSpPr/>
          <p:nvPr/>
        </p:nvSpPr>
        <p:spPr>
          <a:xfrm>
            <a:off x="8305800" y="-1"/>
            <a:ext cx="1600200" cy="10578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flipV="1">
            <a:off x="1371600" y="882561"/>
            <a:ext cx="77343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173024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2286000" y="103130"/>
            <a:ext cx="7124700" cy="838200"/>
          </a:xfrm>
        </p:spPr>
        <p:txBody>
          <a:bodyPr/>
          <a:lstStyle/>
          <a:p>
            <a:r>
              <a:rPr lang="en-US" sz="3200" b="1" dirty="0" err="1"/>
              <a:t>Pengendalian</a:t>
            </a:r>
            <a:r>
              <a:rPr lang="en-US" sz="3200" b="1" dirty="0"/>
              <a:t> </a:t>
            </a:r>
            <a:r>
              <a:rPr lang="en-US" sz="3200" b="1" dirty="0" err="1"/>
              <a:t>Produk</a:t>
            </a:r>
            <a:r>
              <a:rPr lang="en-US" sz="3200" b="1" dirty="0"/>
              <a:t> </a:t>
            </a:r>
            <a:r>
              <a:rPr lang="en-US" sz="3200" b="1" dirty="0" err="1"/>
              <a:t>Tidak</a:t>
            </a:r>
            <a:r>
              <a:rPr lang="en-US" sz="3200" b="1" dirty="0"/>
              <a:t> </a:t>
            </a:r>
            <a:r>
              <a:rPr lang="en-US" sz="3200" b="1" dirty="0" err="1"/>
              <a:t>Sesuai</a:t>
            </a:r>
            <a:endParaRPr lang="en-US" sz="3200" b="1" dirty="0"/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948546"/>
            <a:ext cx="942975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TextBox 3"/>
          <p:cNvSpPr txBox="1">
            <a:spLocks noChangeArrowheads="1"/>
          </p:cNvSpPr>
          <p:nvPr/>
        </p:nvSpPr>
        <p:spPr bwMode="auto">
          <a:xfrm>
            <a:off x="3200400" y="6132599"/>
            <a:ext cx="39290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 err="1"/>
              <a:t>Produk</a:t>
            </a:r>
            <a:r>
              <a:rPr lang="en-US" sz="1600" dirty="0"/>
              <a:t> special acceptance </a:t>
            </a:r>
            <a:r>
              <a:rPr lang="en-US" sz="1600" dirty="0" err="1"/>
              <a:t>harus</a:t>
            </a:r>
            <a:r>
              <a:rPr lang="en-US" sz="1600" dirty="0"/>
              <a:t> di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masa</a:t>
            </a:r>
            <a:r>
              <a:rPr lang="en-US" sz="1600" dirty="0"/>
              <a:t> </a:t>
            </a:r>
            <a:r>
              <a:rPr lang="en-US" sz="1600" dirty="0" err="1"/>
              <a:t>berlakunya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68E187-B8CB-4239-9F4D-98CF286F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681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79459"/>
            <a:ext cx="8420100" cy="59846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b="1" dirty="0" err="1"/>
              <a:t>Pengendalian</a:t>
            </a:r>
            <a:r>
              <a:rPr lang="en-US" sz="3600" b="1" dirty="0"/>
              <a:t> </a:t>
            </a:r>
            <a:r>
              <a:rPr lang="en-US" sz="3600" b="1" dirty="0" err="1"/>
              <a:t>produk</a:t>
            </a:r>
            <a:r>
              <a:rPr lang="en-US" sz="3600" b="1" dirty="0"/>
              <a:t> yang </a:t>
            </a:r>
            <a:r>
              <a:rPr lang="en-US" sz="3600" b="1" dirty="0" err="1"/>
              <a:t>tidak</a:t>
            </a:r>
            <a:r>
              <a:rPr lang="en-US" sz="3600" b="1" dirty="0"/>
              <a:t> </a:t>
            </a:r>
            <a:r>
              <a:rPr lang="en-US" sz="3600" b="1" dirty="0" err="1"/>
              <a:t>sesuai</a:t>
            </a:r>
            <a:endParaRPr lang="en-GB" sz="3600" b="1" dirty="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idx="1"/>
          </p:nvPr>
        </p:nvSpPr>
        <p:spPr>
          <a:xfrm>
            <a:off x="82550" y="1219200"/>
            <a:ext cx="9677400" cy="4795878"/>
          </a:xfrm>
        </p:spPr>
        <p:txBody>
          <a:bodyPr>
            <a:noAutofit/>
          </a:bodyPr>
          <a:lstStyle/>
          <a:p>
            <a:pPr marL="0" indent="0" eaLnBrk="1" hangingPunct="1">
              <a:buFontTx/>
              <a:buNone/>
            </a:pPr>
            <a:r>
              <a:rPr lang="en-US" sz="1800" i="1" dirty="0" err="1"/>
              <a:t>Tindakan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mengatasi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dengan</a:t>
            </a:r>
            <a:r>
              <a:rPr lang="en-US" sz="1800" i="1" dirty="0"/>
              <a:t> </a:t>
            </a:r>
            <a:r>
              <a:rPr lang="en-US" sz="1800" i="1" dirty="0" err="1"/>
              <a:t>ketentuan</a:t>
            </a:r>
            <a:r>
              <a:rPr lang="en-US" sz="1800" i="1" dirty="0"/>
              <a:t> </a:t>
            </a:r>
            <a:r>
              <a:rPr lang="en-US" sz="1800" i="1" dirty="0" err="1"/>
              <a:t>dibawah</a:t>
            </a:r>
            <a:r>
              <a:rPr lang="en-US" sz="1800" i="1" dirty="0"/>
              <a:t> </a:t>
            </a:r>
            <a:r>
              <a:rPr lang="en-US" sz="1800" i="1" dirty="0" err="1"/>
              <a:t>ini</a:t>
            </a:r>
            <a:r>
              <a:rPr lang="en-US" sz="1800" i="1" dirty="0"/>
              <a:t> :</a:t>
            </a:r>
          </a:p>
          <a:p>
            <a:pPr marL="536575" lvl="1" indent="-274638" eaLnBrk="1" hangingPunct="1">
              <a:buFontTx/>
              <a:buAutoNum type="alphaLcPeriod"/>
            </a:pPr>
            <a:r>
              <a:rPr lang="en-US" sz="1800" b="1" i="1" u="sng" dirty="0" err="1">
                <a:solidFill>
                  <a:srgbClr val="FF0000"/>
                </a:solidFill>
              </a:rPr>
              <a:t>Jika</a:t>
            </a:r>
            <a:r>
              <a:rPr lang="en-US" sz="1800" b="1" i="1" u="sng" dirty="0">
                <a:solidFill>
                  <a:srgbClr val="FF0000"/>
                </a:solidFill>
              </a:rPr>
              <a:t> sub-</a:t>
            </a:r>
            <a:r>
              <a:rPr lang="en-US" sz="1800" b="1" i="1" u="sng" dirty="0" err="1">
                <a:solidFill>
                  <a:srgbClr val="FF0000"/>
                </a:solidFill>
              </a:rPr>
              <a:t>komponen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digunakan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kembali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dalam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proses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manufaktur</a:t>
            </a:r>
            <a:r>
              <a:rPr lang="en-US" sz="1800" b="1" i="1" u="sng" dirty="0">
                <a:solidFill>
                  <a:srgbClr val="FF0000"/>
                </a:solidFill>
              </a:rPr>
              <a:t>, sub-</a:t>
            </a:r>
            <a:r>
              <a:rPr lang="en-US" sz="1800" b="1" i="1" u="sng" dirty="0" err="1">
                <a:solidFill>
                  <a:srgbClr val="FF0000"/>
                </a:solidFill>
              </a:rPr>
              <a:t>komponen</a:t>
            </a:r>
            <a:r>
              <a:rPr 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sz="1800" b="1" i="1" u="sng" dirty="0" err="1">
                <a:solidFill>
                  <a:srgbClr val="FF0000"/>
                </a:solidFill>
              </a:rPr>
              <a:t>digunakan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kembali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harus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jelas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dikomunikasikan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kepada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dalam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bentuk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izin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konsesi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atau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penyimpangan</a:t>
            </a:r>
            <a:r>
              <a:rPr lang="en-US" sz="1800" b="1" i="1" u="sng" dirty="0">
                <a:solidFill>
                  <a:srgbClr val="FF0000"/>
                </a:solidFill>
              </a:rPr>
              <a:t>  (IATF 8.7.1.1)</a:t>
            </a:r>
          </a:p>
          <a:p>
            <a:pPr marL="536575" lvl="1" indent="-274638">
              <a:buFontTx/>
              <a:buAutoNum type="alphaLcPeriod"/>
            </a:pP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(Rework)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Perbaikan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 (Repair) - (IATF 8.7.1.4 &amp; 8.7.1.5) :</a:t>
            </a:r>
          </a:p>
          <a:p>
            <a:pPr marL="904875" lvl="2" indent="-188913" eaLnBrk="1" hangingPunct="1"/>
            <a:r>
              <a:rPr lang="en-US" sz="1800" i="1" dirty="0" err="1"/>
              <a:t>Melakukan</a:t>
            </a:r>
            <a:r>
              <a:rPr lang="en-US" sz="1800" i="1" dirty="0"/>
              <a:t> </a:t>
            </a:r>
            <a:r>
              <a:rPr lang="en-US" sz="1800" i="1" dirty="0" err="1"/>
              <a:t>analisis</a:t>
            </a:r>
            <a:r>
              <a:rPr lang="en-US" sz="1800" i="1" dirty="0"/>
              <a:t> </a:t>
            </a:r>
            <a:r>
              <a:rPr lang="en-US" sz="1800" i="1" dirty="0" err="1"/>
              <a:t>risiko</a:t>
            </a:r>
            <a:r>
              <a:rPr lang="en-US" sz="1800" i="1" dirty="0"/>
              <a:t> (</a:t>
            </a:r>
            <a:r>
              <a:rPr lang="en-US" sz="1800" i="1" dirty="0" err="1"/>
              <a:t>seperti</a:t>
            </a:r>
            <a:r>
              <a:rPr lang="en-US" sz="1800" i="1" dirty="0"/>
              <a:t> FMEA) </a:t>
            </a:r>
            <a:r>
              <a:rPr lang="en-US" sz="1800" i="1" dirty="0" err="1"/>
              <a:t>untuk</a:t>
            </a:r>
            <a:r>
              <a:rPr lang="en-US" sz="1800" i="1" dirty="0"/>
              <a:t> proses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memutuskan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me-repair </a:t>
            </a:r>
            <a:r>
              <a:rPr lang="en-US" sz="1800" i="1" dirty="0" err="1"/>
              <a:t>produk</a:t>
            </a:r>
            <a:endParaRPr lang="en-US" sz="1800" i="1" dirty="0"/>
          </a:p>
          <a:p>
            <a:pPr marL="904875" lvl="2" indent="-188913" eaLnBrk="1" hangingPunct="1"/>
            <a:r>
              <a:rPr lang="en-US" sz="1800" i="1" dirty="0" err="1"/>
              <a:t>Mendapatkan</a:t>
            </a:r>
            <a:r>
              <a:rPr lang="en-US" sz="1800" i="1" dirty="0"/>
              <a:t> </a:t>
            </a:r>
            <a:r>
              <a:rPr lang="en-US" sz="1800" i="1" dirty="0" err="1"/>
              <a:t>persetujuan</a:t>
            </a:r>
            <a:r>
              <a:rPr lang="en-US" sz="1800" i="1" dirty="0"/>
              <a:t> </a:t>
            </a:r>
            <a:r>
              <a:rPr lang="en-US" sz="1800" i="1" dirty="0" err="1"/>
              <a:t>dari</a:t>
            </a:r>
            <a:r>
              <a:rPr lang="en-US" sz="1800" i="1" dirty="0"/>
              <a:t> </a:t>
            </a:r>
            <a:r>
              <a:rPr lang="en-US" sz="1800" i="1" dirty="0" err="1"/>
              <a:t>pelanggan</a:t>
            </a:r>
            <a:r>
              <a:rPr lang="en-US" sz="1800" i="1" dirty="0"/>
              <a:t> </a:t>
            </a:r>
            <a:r>
              <a:rPr lang="en-US" sz="1800" i="1" dirty="0" err="1"/>
              <a:t>sebelum</a:t>
            </a:r>
            <a:r>
              <a:rPr lang="en-US" sz="1800" i="1" dirty="0"/>
              <a:t> </a:t>
            </a:r>
            <a:r>
              <a:rPr lang="en-US" sz="1800" i="1" dirty="0" err="1"/>
              <a:t>memulai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merepair</a:t>
            </a:r>
            <a:r>
              <a:rPr lang="en-US" sz="1800" i="1" dirty="0"/>
              <a:t> </a:t>
            </a:r>
            <a:r>
              <a:rPr lang="en-US" sz="1800" i="1" dirty="0" err="1"/>
              <a:t>produk</a:t>
            </a:r>
            <a:r>
              <a:rPr lang="en-US" sz="1800" i="1" dirty="0"/>
              <a:t>, </a:t>
            </a:r>
            <a:r>
              <a:rPr lang="en-US" sz="1800" i="1" dirty="0" err="1"/>
              <a:t>jika</a:t>
            </a:r>
            <a:r>
              <a:rPr lang="en-US" sz="1800" i="1" dirty="0"/>
              <a:t> </a:t>
            </a:r>
            <a:r>
              <a:rPr lang="en-US" sz="1800" i="1" dirty="0" err="1"/>
              <a:t>diitentukan</a:t>
            </a:r>
            <a:endParaRPr lang="en-US" sz="1800" i="1" dirty="0"/>
          </a:p>
          <a:p>
            <a:pPr marL="904875" lvl="2" indent="-188913" eaLnBrk="1" hangingPunct="1"/>
            <a:r>
              <a:rPr lang="en-US" sz="1800" i="1" dirty="0" err="1"/>
              <a:t>Memiliki</a:t>
            </a:r>
            <a:r>
              <a:rPr lang="en-US" sz="1800" i="1" dirty="0"/>
              <a:t> proses </a:t>
            </a:r>
            <a:r>
              <a:rPr lang="en-US" sz="1800" i="1" dirty="0" err="1"/>
              <a:t>terdokumentasi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konfirmasi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merepair</a:t>
            </a:r>
            <a:r>
              <a:rPr lang="en-US" sz="1800" i="1" dirty="0"/>
              <a:t> </a:t>
            </a:r>
            <a:r>
              <a:rPr lang="en-US" sz="1800" i="1" dirty="0" err="1"/>
              <a:t>sesuai</a:t>
            </a:r>
            <a:r>
              <a:rPr lang="en-US" sz="1800" i="1" dirty="0"/>
              <a:t> </a:t>
            </a:r>
            <a:r>
              <a:rPr lang="en-US" sz="1800" i="1" dirty="0" err="1"/>
              <a:t>dengan</a:t>
            </a:r>
            <a:r>
              <a:rPr lang="en-US" sz="1800" i="1" dirty="0"/>
              <a:t> </a:t>
            </a:r>
            <a:r>
              <a:rPr lang="en-US" sz="1800" i="1" dirty="0" err="1"/>
              <a:t>kontrol</a:t>
            </a:r>
            <a:r>
              <a:rPr lang="en-US" sz="1800" i="1" dirty="0"/>
              <a:t> plan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informasi</a:t>
            </a:r>
            <a:r>
              <a:rPr lang="en-US" sz="1800" i="1" dirty="0"/>
              <a:t> </a:t>
            </a:r>
            <a:r>
              <a:rPr lang="en-US" sz="1800" i="1" dirty="0" err="1"/>
              <a:t>terdokumentasi</a:t>
            </a:r>
            <a:r>
              <a:rPr lang="en-US" sz="1800" i="1" dirty="0"/>
              <a:t> lain yang </a:t>
            </a:r>
            <a:r>
              <a:rPr lang="en-US" sz="1800" i="1" dirty="0" err="1"/>
              <a:t>relevan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memverifikasi</a:t>
            </a:r>
            <a:r>
              <a:rPr lang="en-US" sz="1800" i="1" dirty="0"/>
              <a:t> </a:t>
            </a:r>
            <a:r>
              <a:rPr lang="en-US" sz="1800" i="1" dirty="0" err="1"/>
              <a:t>kesesuaian</a:t>
            </a:r>
            <a:r>
              <a:rPr lang="en-US" sz="1800" i="1" dirty="0"/>
              <a:t> </a:t>
            </a:r>
            <a:r>
              <a:rPr lang="en-US" sz="1800" i="1" dirty="0" err="1"/>
              <a:t>terhadap</a:t>
            </a:r>
            <a:r>
              <a:rPr lang="en-US" sz="1800" i="1" dirty="0"/>
              <a:t> </a:t>
            </a:r>
            <a:r>
              <a:rPr lang="en-US" sz="1800" i="1" dirty="0" err="1"/>
              <a:t>spesifikasi</a:t>
            </a:r>
            <a:r>
              <a:rPr lang="en-US" sz="1800" i="1" dirty="0"/>
              <a:t> </a:t>
            </a:r>
          </a:p>
          <a:p>
            <a:pPr marL="904875" lvl="2" indent="-188913" eaLnBrk="1" hangingPunct="1"/>
            <a:r>
              <a:rPr lang="en-US" sz="1800" i="1" dirty="0" err="1"/>
              <a:t>Mempunyai</a:t>
            </a:r>
            <a:r>
              <a:rPr lang="en-US" sz="1800" i="1" dirty="0"/>
              <a:t> </a:t>
            </a:r>
            <a:r>
              <a:rPr lang="en-US" sz="1800" i="1" dirty="0" err="1"/>
              <a:t>instruksi</a:t>
            </a:r>
            <a:r>
              <a:rPr lang="en-US" sz="1800" i="1" dirty="0"/>
              <a:t>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pembongkaran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pengerjaan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, </a:t>
            </a:r>
            <a:r>
              <a:rPr lang="en-US" sz="1800" i="1" dirty="0" err="1"/>
              <a:t>termasuk</a:t>
            </a:r>
            <a:r>
              <a:rPr lang="en-US" sz="1800" i="1" dirty="0"/>
              <a:t> </a:t>
            </a:r>
            <a:r>
              <a:rPr lang="en-US" sz="1800" i="1" dirty="0" err="1"/>
              <a:t>inspeksi</a:t>
            </a:r>
            <a:r>
              <a:rPr lang="en-US" sz="1800" i="1" dirty="0"/>
              <a:t> </a:t>
            </a:r>
            <a:r>
              <a:rPr lang="en-US" sz="1800" i="1" dirty="0" err="1"/>
              <a:t>ulang</a:t>
            </a:r>
            <a:r>
              <a:rPr lang="en-US" sz="1800" i="1" dirty="0"/>
              <a:t>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persyaratan</a:t>
            </a:r>
            <a:r>
              <a:rPr lang="en-US" sz="1800" i="1" dirty="0"/>
              <a:t> </a:t>
            </a:r>
            <a:r>
              <a:rPr lang="en-US" sz="1800" i="1" dirty="0" err="1"/>
              <a:t>mampu</a:t>
            </a:r>
            <a:r>
              <a:rPr lang="en-US" sz="1800" i="1" dirty="0"/>
              <a:t> </a:t>
            </a:r>
            <a:r>
              <a:rPr lang="en-US" sz="1800" i="1" dirty="0" err="1"/>
              <a:t>telusur</a:t>
            </a:r>
            <a:r>
              <a:rPr lang="en-US" sz="1800" i="1" dirty="0"/>
              <a:t>,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dapat</a:t>
            </a:r>
            <a:r>
              <a:rPr lang="en-US" sz="1800" i="1" dirty="0"/>
              <a:t> </a:t>
            </a:r>
            <a:r>
              <a:rPr lang="en-US" sz="1800" i="1" dirty="0" err="1"/>
              <a:t>diakses</a:t>
            </a:r>
            <a:r>
              <a:rPr lang="en-US" sz="1800" i="1" dirty="0"/>
              <a:t> </a:t>
            </a:r>
            <a:r>
              <a:rPr lang="en-US" sz="1800" i="1" dirty="0" err="1"/>
              <a:t>dan</a:t>
            </a:r>
            <a:r>
              <a:rPr lang="en-US" sz="1800" i="1" dirty="0"/>
              <a:t> </a:t>
            </a:r>
            <a:r>
              <a:rPr lang="en-US" sz="1800" i="1" dirty="0" err="1"/>
              <a:t>dimanfaatkan</a:t>
            </a:r>
            <a:r>
              <a:rPr lang="en-US" sz="1800" i="1" dirty="0"/>
              <a:t> </a:t>
            </a:r>
            <a:r>
              <a:rPr lang="en-US" sz="1800" i="1" dirty="0" err="1"/>
              <a:t>oleh</a:t>
            </a:r>
            <a:r>
              <a:rPr lang="en-US" sz="1800" i="1" dirty="0"/>
              <a:t> </a:t>
            </a:r>
            <a:r>
              <a:rPr lang="en-US" sz="1800" i="1" dirty="0" err="1"/>
              <a:t>personil</a:t>
            </a:r>
            <a:r>
              <a:rPr lang="en-US" sz="1800" i="1" dirty="0"/>
              <a:t> yang </a:t>
            </a:r>
            <a:r>
              <a:rPr lang="en-US" sz="1800" i="1" dirty="0" err="1"/>
              <a:t>tepat</a:t>
            </a:r>
            <a:r>
              <a:rPr lang="en-US" sz="1800" i="1" dirty="0"/>
              <a:t> </a:t>
            </a:r>
          </a:p>
          <a:p>
            <a:pPr marL="904875" lvl="2" indent="-188913"/>
            <a:r>
              <a:rPr lang="en-US" sz="1800" b="1" i="1" u="sng" dirty="0" err="1">
                <a:solidFill>
                  <a:srgbClr val="FF0000"/>
                </a:solidFill>
              </a:rPr>
              <a:t>Menyimpan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informasi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terdokumentasi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untuk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disposisi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pengerjaan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ulang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merepair</a:t>
            </a:r>
            <a:r>
              <a:rPr lang="en-US" sz="1800" b="1" i="1" u="sng" dirty="0"/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produk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termasuk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jumlah</a:t>
            </a:r>
            <a:r>
              <a:rPr lang="en-US" sz="1800" b="1" i="1" u="sng" dirty="0">
                <a:solidFill>
                  <a:srgbClr val="FF0000"/>
                </a:solidFill>
              </a:rPr>
              <a:t>, </a:t>
            </a:r>
            <a:r>
              <a:rPr lang="en-US" sz="1800" b="1" i="1" u="sng" dirty="0" err="1">
                <a:solidFill>
                  <a:srgbClr val="FF0000"/>
                </a:solidFill>
              </a:rPr>
              <a:t>disposisi</a:t>
            </a:r>
            <a:r>
              <a:rPr lang="en-US" sz="1800" b="1" i="1" u="sng" dirty="0">
                <a:solidFill>
                  <a:srgbClr val="FF0000"/>
                </a:solidFill>
              </a:rPr>
              <a:t>, </a:t>
            </a:r>
            <a:r>
              <a:rPr lang="en-US" sz="1800" b="1" i="1" u="sng" dirty="0" err="1">
                <a:solidFill>
                  <a:srgbClr val="FF0000"/>
                </a:solidFill>
              </a:rPr>
              <a:t>tanggal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disposisi</a:t>
            </a:r>
            <a:r>
              <a:rPr lang="en-US" sz="1800" b="1" i="1" u="sng" dirty="0">
                <a:solidFill>
                  <a:srgbClr val="FF0000"/>
                </a:solidFill>
              </a:rPr>
              <a:t>, </a:t>
            </a:r>
            <a:r>
              <a:rPr 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informasi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mampu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sz="1800" b="1" i="1" u="sng" dirty="0" err="1">
                <a:solidFill>
                  <a:srgbClr val="FF0000"/>
                </a:solidFill>
              </a:rPr>
              <a:t>telusur</a:t>
            </a:r>
            <a:r>
              <a:rPr 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sz="1800" b="1" i="1" u="sng" dirty="0" err="1">
                <a:solidFill>
                  <a:srgbClr val="FF0000"/>
                </a:solidFill>
              </a:rPr>
              <a:t>sesuai</a:t>
            </a:r>
            <a:r>
              <a:rPr lang="en-US" sz="1800" b="1" i="1" u="sng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AFA06-6D9E-43B1-ACBF-C9E82C9D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605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>
          <a:xfrm>
            <a:off x="804863" y="152400"/>
            <a:ext cx="84201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Perencanaan</a:t>
            </a:r>
            <a:r>
              <a:rPr lang="en-US" sz="3600" b="1" dirty="0"/>
              <a:t> </a:t>
            </a:r>
            <a:r>
              <a:rPr lang="en-US" sz="3600" b="1" dirty="0" err="1"/>
              <a:t>Produksi</a:t>
            </a:r>
            <a:r>
              <a:rPr lang="en-US" sz="3600" b="1" dirty="0"/>
              <a:t> </a:t>
            </a:r>
            <a:endParaRPr lang="en-GB" sz="3600" b="1" dirty="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12900"/>
            <a:ext cx="9093050" cy="37735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i="1" dirty="0">
                <a:solidFill>
                  <a:srgbClr val="0033CC"/>
                </a:solidFill>
              </a:rPr>
              <a:t>	</a:t>
            </a:r>
            <a:r>
              <a:rPr lang="en-US" sz="2000" i="1" dirty="0" err="1"/>
              <a:t>Penjadwalan</a:t>
            </a:r>
            <a:r>
              <a:rPr lang="en-US" sz="2000" i="1" dirty="0"/>
              <a:t> </a:t>
            </a:r>
            <a:r>
              <a:rPr lang="en-US" sz="2000" i="1" dirty="0" err="1"/>
              <a:t>Produksi</a:t>
            </a:r>
            <a:r>
              <a:rPr lang="en-US" sz="2000" i="1" dirty="0"/>
              <a:t> (IATF 8.5.1.7)</a:t>
            </a:r>
          </a:p>
          <a:p>
            <a:pPr lvl="1" eaLnBrk="1" hangingPunct="1"/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dijadwalkan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tujuan</a:t>
            </a:r>
            <a:r>
              <a:rPr lang="en-US" sz="2000" i="1" dirty="0"/>
              <a:t> </a:t>
            </a:r>
            <a:r>
              <a:rPr lang="en-US" sz="2000" i="1" dirty="0" err="1"/>
              <a:t>memenuhi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Customer, </a:t>
            </a:r>
            <a:r>
              <a:rPr lang="en-US" sz="2000" i="1" dirty="0" err="1"/>
              <a:t>seperti</a:t>
            </a:r>
            <a:r>
              <a:rPr lang="en-US" sz="2000" i="1" dirty="0"/>
              <a:t> just-in-time </a:t>
            </a:r>
            <a:r>
              <a:rPr lang="en-US" sz="2000" i="1" dirty="0" err="1"/>
              <a:t>didukung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yang </a:t>
            </a:r>
            <a:r>
              <a:rPr lang="en-US" sz="2000" i="1" dirty="0" err="1"/>
              <a:t>memungkinkan</a:t>
            </a:r>
            <a:r>
              <a:rPr lang="en-US" sz="2000" i="1" dirty="0"/>
              <a:t> </a:t>
            </a:r>
            <a:r>
              <a:rPr lang="en-US" sz="2000" i="1" dirty="0" err="1"/>
              <a:t>akses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informasi</a:t>
            </a:r>
            <a:r>
              <a:rPr lang="en-US" sz="2000" i="1" dirty="0"/>
              <a:t> </a:t>
            </a:r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i="1" dirty="0" err="1"/>
              <a:t>tahapan</a:t>
            </a:r>
            <a:r>
              <a:rPr lang="en-US" sz="2000" i="1" dirty="0"/>
              <a:t> </a:t>
            </a:r>
            <a:r>
              <a:rPr lang="en-US" sz="2000" i="1" dirty="0" err="1"/>
              <a:t>kunci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didasarkan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order (</a:t>
            </a:r>
            <a:r>
              <a:rPr lang="en-US" sz="2000" i="1" dirty="0" err="1"/>
              <a:t>ssc</a:t>
            </a:r>
            <a:r>
              <a:rPr lang="en-US" sz="2000" i="1" dirty="0"/>
              <a:t> : </a:t>
            </a:r>
            <a:r>
              <a:rPr lang="en-US" sz="2000" i="1" dirty="0" err="1"/>
              <a:t>produksi</a:t>
            </a:r>
            <a:r>
              <a:rPr lang="en-US" sz="2000" i="1" dirty="0"/>
              <a:t> </a:t>
            </a:r>
            <a:r>
              <a:rPr lang="en-US" sz="2000" i="1" dirty="0" err="1"/>
              <a:t>berdasarkan</a:t>
            </a:r>
            <a:r>
              <a:rPr lang="en-US" sz="2000" i="1" dirty="0"/>
              <a:t> order).</a:t>
            </a:r>
          </a:p>
          <a:p>
            <a:pPr lvl="1" eaLnBrk="1" hangingPunct="1"/>
            <a:r>
              <a:rPr lang="en-US" sz="2000" b="1" i="1" u="sng" dirty="0" err="1">
                <a:solidFill>
                  <a:srgbClr val="FF0000"/>
                </a:solidFill>
              </a:rPr>
              <a:t>Penjadwalan</a:t>
            </a:r>
            <a:r>
              <a:rPr lang="en-US" sz="2000" b="1" i="1" u="sng" dirty="0">
                <a:solidFill>
                  <a:srgbClr val="FF0000"/>
                </a:solidFill>
              </a:rPr>
              <a:t> proses </a:t>
            </a:r>
            <a:r>
              <a:rPr lang="en-US" sz="2000" b="1" i="1" u="sng" dirty="0" err="1">
                <a:solidFill>
                  <a:srgbClr val="FF0000"/>
                </a:solidFill>
              </a:rPr>
              <a:t>produksi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harus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mempertimbangkan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beberapa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hal</a:t>
            </a:r>
            <a:r>
              <a:rPr lang="en-US" sz="2000" b="1" i="1" u="sng" dirty="0">
                <a:solidFill>
                  <a:srgbClr val="FF0000"/>
                </a:solidFill>
              </a:rPr>
              <a:t>, </a:t>
            </a:r>
            <a:r>
              <a:rPr lang="en-US" sz="2000" b="1" i="1" u="sng" dirty="0" err="1">
                <a:solidFill>
                  <a:srgbClr val="FF0000"/>
                </a:solidFill>
              </a:rPr>
              <a:t>seperti</a:t>
            </a:r>
            <a:r>
              <a:rPr lang="en-US" sz="2000" b="1" i="1" u="sng" dirty="0">
                <a:solidFill>
                  <a:srgbClr val="FF0000"/>
                </a:solidFill>
              </a:rPr>
              <a:t> : </a:t>
            </a:r>
            <a:r>
              <a:rPr lang="en-US" sz="2000" b="1" i="1" u="sng" dirty="0" err="1">
                <a:solidFill>
                  <a:srgbClr val="FF0000"/>
                </a:solidFill>
              </a:rPr>
              <a:t>pesanan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2000" b="1" i="1" u="sng" dirty="0">
                <a:solidFill>
                  <a:srgbClr val="FF0000"/>
                </a:solidFill>
              </a:rPr>
              <a:t>, performance supplier, </a:t>
            </a:r>
            <a:r>
              <a:rPr lang="en-US" sz="2000" b="1" i="1" u="sng" dirty="0" err="1">
                <a:solidFill>
                  <a:srgbClr val="FF0000"/>
                </a:solidFill>
              </a:rPr>
              <a:t>kapasitas</a:t>
            </a:r>
            <a:r>
              <a:rPr lang="en-US" sz="2000" b="1" i="1" u="sng" dirty="0">
                <a:solidFill>
                  <a:srgbClr val="FF0000"/>
                </a:solidFill>
              </a:rPr>
              <a:t>, share loading, lead time, </a:t>
            </a:r>
            <a:r>
              <a:rPr lang="en-US" sz="2000" b="1" i="1" u="sng" dirty="0" err="1">
                <a:solidFill>
                  <a:srgbClr val="FF0000"/>
                </a:solidFill>
              </a:rPr>
              <a:t>tingkat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persediaan</a:t>
            </a:r>
            <a:r>
              <a:rPr lang="en-US" sz="2000" b="1" i="1" u="sng" dirty="0">
                <a:solidFill>
                  <a:srgbClr val="FF0000"/>
                </a:solidFill>
              </a:rPr>
              <a:t> (level stock), </a:t>
            </a:r>
            <a:r>
              <a:rPr lang="en-US" sz="2000" b="1" i="1" u="sng" dirty="0" err="1">
                <a:solidFill>
                  <a:srgbClr val="FF0000"/>
                </a:solidFill>
              </a:rPr>
              <a:t>pelaksanaan</a:t>
            </a:r>
            <a:r>
              <a:rPr lang="en-US" sz="2000" b="1" i="1" u="sng" dirty="0">
                <a:solidFill>
                  <a:srgbClr val="FF0000"/>
                </a:solidFill>
              </a:rPr>
              <a:t> preventive maintenance, </a:t>
            </a:r>
            <a:r>
              <a:rPr lang="en-US" sz="2000" b="1" i="1" u="sng" dirty="0" err="1">
                <a:solidFill>
                  <a:srgbClr val="FF0000"/>
                </a:solidFill>
              </a:rPr>
              <a:t>dan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pelaksanaan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kalibrasi</a:t>
            </a:r>
            <a:r>
              <a:rPr lang="en-US" sz="2000" b="1" i="1" u="sng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10597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" y="5929313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: Rounded Corners 5"/>
          <p:cNvSpPr/>
          <p:nvPr/>
        </p:nvSpPr>
        <p:spPr>
          <a:xfrm>
            <a:off x="857434" y="4652795"/>
            <a:ext cx="8776085" cy="98829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Menegaskan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bahwa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membuat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jadwal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produksi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mempertimbangkan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hal</a:t>
            </a:r>
            <a:r>
              <a:rPr lang="en-US" sz="2000" dirty="0">
                <a:solidFill>
                  <a:schemeClr val="tx1"/>
                </a:solidFill>
              </a:rPr>
              <a:t> agar proses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berjalan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baik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95400"/>
            <a:ext cx="457200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0" y="0"/>
            <a:ext cx="3810000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93904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1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971305"/>
            <a:ext cx="9144000" cy="49757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579077" y="429932"/>
            <a:ext cx="474784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u="sng" dirty="0" err="1"/>
              <a:t>Tujuan</a:t>
            </a:r>
            <a:r>
              <a:rPr lang="en-US" altLang="en-US" sz="3200" b="1" u="sng" dirty="0"/>
              <a:t> </a:t>
            </a:r>
            <a:r>
              <a:rPr lang="en-US" altLang="en-US" sz="3200" b="1" u="sng" dirty="0" err="1"/>
              <a:t>dari</a:t>
            </a:r>
            <a:r>
              <a:rPr lang="en-US" altLang="en-US" sz="3200" b="1" u="sng" dirty="0"/>
              <a:t> </a:t>
            </a:r>
            <a:r>
              <a:rPr lang="en-US" altLang="en-US" sz="3200" b="1" u="sng" dirty="0" err="1"/>
              <a:t>Persyaratan</a:t>
            </a:r>
            <a:r>
              <a:rPr lang="en-US" altLang="en-US" sz="3200" b="1" u="sng" dirty="0"/>
              <a:t> IATF 16949</a:t>
            </a:r>
            <a:endParaRPr lang="en-GB" altLang="en-US" sz="3200" b="1" u="sng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57226" y="2784206"/>
            <a:ext cx="8115300" cy="316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215" dirty="0" err="1">
                <a:solidFill>
                  <a:schemeClr val="bg1"/>
                </a:solidFill>
              </a:rPr>
              <a:t>Tujuan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dari</a:t>
            </a:r>
            <a:r>
              <a:rPr lang="en-US" altLang="en-US" sz="2215" dirty="0">
                <a:solidFill>
                  <a:schemeClr val="bg1"/>
                </a:solidFill>
              </a:rPr>
              <a:t> standard </a:t>
            </a:r>
            <a:r>
              <a:rPr lang="en-US" altLang="en-US" sz="2215" dirty="0" err="1">
                <a:solidFill>
                  <a:schemeClr val="bg1"/>
                </a:solidFill>
              </a:rPr>
              <a:t>internasional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ini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adalah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pengembangan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sistem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manajemen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mutu</a:t>
            </a:r>
            <a:r>
              <a:rPr lang="en-US" altLang="en-US" sz="2215" dirty="0">
                <a:solidFill>
                  <a:schemeClr val="bg1"/>
                </a:solidFill>
              </a:rPr>
              <a:t> yang :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215" dirty="0" err="1">
                <a:solidFill>
                  <a:schemeClr val="bg1"/>
                </a:solidFill>
              </a:rPr>
              <a:t>Menekankan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pada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pelaksanaan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tindakan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pencegahan</a:t>
            </a:r>
            <a:endParaRPr lang="en-US" altLang="en-US" sz="2215" dirty="0">
              <a:solidFill>
                <a:schemeClr val="bg1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215" dirty="0" err="1">
                <a:solidFill>
                  <a:schemeClr val="bg1"/>
                </a:solidFill>
              </a:rPr>
              <a:t>Menambahkan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persyaratan-persyaratan</a:t>
            </a:r>
            <a:r>
              <a:rPr lang="en-US" altLang="en-US" sz="2215" dirty="0">
                <a:solidFill>
                  <a:schemeClr val="bg1"/>
                </a:solidFill>
              </a:rPr>
              <a:t> yang </a:t>
            </a:r>
            <a:r>
              <a:rPr lang="en-US" altLang="en-US" sz="2215" dirty="0" err="1">
                <a:solidFill>
                  <a:schemeClr val="bg1"/>
                </a:solidFill>
              </a:rPr>
              <a:t>spesifik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dari</a:t>
            </a:r>
            <a:r>
              <a:rPr lang="en-US" altLang="en-US" sz="2215" dirty="0">
                <a:solidFill>
                  <a:schemeClr val="bg1"/>
                </a:solidFill>
              </a:rPr>
              <a:t> industry </a:t>
            </a:r>
            <a:r>
              <a:rPr lang="en-US" altLang="en-US" sz="2215" dirty="0" err="1">
                <a:solidFill>
                  <a:schemeClr val="bg1"/>
                </a:solidFill>
              </a:rPr>
              <a:t>otomotif</a:t>
            </a:r>
            <a:endParaRPr lang="en-US" altLang="en-US" sz="2215" dirty="0">
              <a:solidFill>
                <a:schemeClr val="bg1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215" dirty="0" err="1">
                <a:solidFill>
                  <a:schemeClr val="bg1"/>
                </a:solidFill>
              </a:rPr>
              <a:t>Menyediakan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pelaksanaan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peningkatan</a:t>
            </a:r>
            <a:r>
              <a:rPr lang="en-US" altLang="en-US" sz="2215" dirty="0">
                <a:solidFill>
                  <a:schemeClr val="bg1"/>
                </a:solidFill>
              </a:rPr>
              <a:t> </a:t>
            </a:r>
            <a:r>
              <a:rPr lang="en-US" altLang="en-US" sz="2215" dirty="0" err="1">
                <a:solidFill>
                  <a:schemeClr val="bg1"/>
                </a:solidFill>
              </a:rPr>
              <a:t>berkelanjutan</a:t>
            </a:r>
            <a:r>
              <a:rPr lang="en-US" altLang="en-US" sz="2215" dirty="0">
                <a:solidFill>
                  <a:schemeClr val="bg1"/>
                </a:solidFill>
              </a:rPr>
              <a:t>.</a:t>
            </a:r>
            <a:endParaRPr lang="en-GB" altLang="en-US" sz="2215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1A00-9A99-46BB-8D0C-99586D4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3"/>
          <a:srcRect b="48492"/>
          <a:stretch>
            <a:fillRect/>
          </a:stretch>
        </p:blipFill>
        <p:spPr bwMode="auto">
          <a:xfrm>
            <a:off x="0" y="2744787"/>
            <a:ext cx="2741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0" name="Rectangle 3"/>
          <p:cNvSpPr>
            <a:spLocks noChangeArrowheads="1"/>
          </p:cNvSpPr>
          <p:nvPr/>
        </p:nvSpPr>
        <p:spPr bwMode="auto">
          <a:xfrm>
            <a:off x="-1" y="197341"/>
            <a:ext cx="4377531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b="1" u="sng" dirty="0"/>
              <a:t>Proses </a:t>
            </a:r>
            <a:r>
              <a:rPr lang="en-US" sz="2800" b="1" u="sng" dirty="0" err="1"/>
              <a:t>Pembelian</a:t>
            </a:r>
            <a:r>
              <a:rPr lang="en-US" sz="2800" b="1" dirty="0"/>
              <a:t> </a:t>
            </a:r>
          </a:p>
        </p:txBody>
      </p:sp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1829194" y="5821422"/>
            <a:ext cx="3286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</a:t>
            </a:r>
          </a:p>
        </p:txBody>
      </p:sp>
      <p:sp>
        <p:nvSpPr>
          <p:cNvPr id="111622" name="Line 5"/>
          <p:cNvSpPr>
            <a:spLocks noChangeShapeType="1"/>
          </p:cNvSpPr>
          <p:nvPr/>
        </p:nvSpPr>
        <p:spPr bwMode="auto">
          <a:xfrm>
            <a:off x="2014537" y="560552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1623" name="Text Box 7"/>
          <p:cNvSpPr txBox="1">
            <a:spLocks noChangeArrowheads="1"/>
          </p:cNvSpPr>
          <p:nvPr/>
        </p:nvSpPr>
        <p:spPr bwMode="auto">
          <a:xfrm>
            <a:off x="3244849" y="2590800"/>
            <a:ext cx="6461125" cy="30931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00" b="1" dirty="0" err="1">
                <a:solidFill>
                  <a:srgbClr val="0033CC"/>
                </a:solidFill>
              </a:rPr>
              <a:t>Informasi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pembelian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harus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jelas</a:t>
            </a:r>
            <a:r>
              <a:rPr lang="en-US" sz="1300" b="1" dirty="0">
                <a:solidFill>
                  <a:srgbClr val="0033CC"/>
                </a:solidFill>
              </a:rPr>
              <a:t> (9001:2015, </a:t>
            </a:r>
            <a:r>
              <a:rPr lang="en-US" sz="1300" b="1" dirty="0" err="1">
                <a:solidFill>
                  <a:srgbClr val="0033CC"/>
                </a:solidFill>
              </a:rPr>
              <a:t>pasal</a:t>
            </a:r>
            <a:r>
              <a:rPr lang="en-US" sz="1300" b="1" dirty="0">
                <a:solidFill>
                  <a:srgbClr val="0033CC"/>
                </a:solidFill>
              </a:rPr>
              <a:t> 8.4.3), </a:t>
            </a:r>
            <a:r>
              <a:rPr lang="en-US" sz="1300" b="1" dirty="0" err="1">
                <a:solidFill>
                  <a:srgbClr val="0033CC"/>
                </a:solidFill>
              </a:rPr>
              <a:t>termasuk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proses</a:t>
            </a:r>
            <a:r>
              <a:rPr lang="en-US" sz="1300" b="1" dirty="0">
                <a:solidFill>
                  <a:srgbClr val="0033CC"/>
                </a:solidFill>
              </a:rPr>
              <a:t>, </a:t>
            </a:r>
            <a:r>
              <a:rPr lang="en-US" sz="1300" b="1" dirty="0" err="1">
                <a:solidFill>
                  <a:srgbClr val="0033CC"/>
                </a:solidFill>
              </a:rPr>
              <a:t>produk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jasa</a:t>
            </a:r>
            <a:r>
              <a:rPr lang="en-US" sz="1300" b="1" dirty="0">
                <a:solidFill>
                  <a:srgbClr val="0033CC"/>
                </a:solidFill>
              </a:rPr>
              <a:t> yang </a:t>
            </a:r>
            <a:r>
              <a:rPr lang="en-US" sz="1300" b="1" dirty="0" err="1">
                <a:solidFill>
                  <a:srgbClr val="0033CC"/>
                </a:solidFill>
              </a:rPr>
              <a:t>disediakan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kualifikasi</a:t>
            </a:r>
            <a:r>
              <a:rPr lang="en-US" sz="1300" b="1" dirty="0">
                <a:solidFill>
                  <a:srgbClr val="0033CC"/>
                </a:solidFill>
              </a:rPr>
              <a:t> personal (</a:t>
            </a:r>
            <a:r>
              <a:rPr lang="en-US" sz="1300" b="1" dirty="0" err="1">
                <a:solidFill>
                  <a:srgbClr val="0033CC"/>
                </a:solidFill>
              </a:rPr>
              <a:t>kompetensi</a:t>
            </a:r>
            <a:r>
              <a:rPr lang="en-US" sz="1300" b="1" dirty="0">
                <a:solidFill>
                  <a:srgbClr val="0033CC"/>
                </a:solidFill>
              </a:rPr>
              <a:t>)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Persyaratan</a:t>
            </a:r>
            <a:r>
              <a:rPr lang="en-US" sz="1300" b="1" dirty="0">
                <a:solidFill>
                  <a:srgbClr val="0033CC"/>
                </a:solidFill>
              </a:rPr>
              <a:t> SMM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Interaksi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antara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dengan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organisasi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Pengendalian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pemantauan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kinerja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</a:p>
          <a:p>
            <a:pPr marL="449263" lvl="1" indent="-269875">
              <a:buFontTx/>
              <a:buChar char="•"/>
            </a:pPr>
            <a:r>
              <a:rPr lang="en-US" sz="1300" b="1" dirty="0" err="1">
                <a:solidFill>
                  <a:srgbClr val="0033CC"/>
                </a:solidFill>
              </a:rPr>
              <a:t>Kegiatan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verifikasi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atau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validasi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oleh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organisasi</a:t>
            </a:r>
            <a:r>
              <a:rPr lang="en-US" sz="1300" b="1" dirty="0">
                <a:solidFill>
                  <a:srgbClr val="0033CC"/>
                </a:solidFill>
              </a:rPr>
              <a:t>, </a:t>
            </a:r>
            <a:r>
              <a:rPr lang="en-US" sz="1300" b="1" dirty="0" err="1">
                <a:solidFill>
                  <a:srgbClr val="0033CC"/>
                </a:solidFill>
              </a:rPr>
              <a:t>atau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pelanggannya</a:t>
            </a:r>
            <a:r>
              <a:rPr lang="en-US" sz="1300" b="1" dirty="0">
                <a:solidFill>
                  <a:srgbClr val="0033CC"/>
                </a:solidFill>
              </a:rPr>
              <a:t>,     </a:t>
            </a:r>
            <a:r>
              <a:rPr lang="en-US" sz="1300" b="1" dirty="0" err="1">
                <a:solidFill>
                  <a:srgbClr val="0033CC"/>
                </a:solidFill>
              </a:rPr>
              <a:t>dimaksudkan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untuk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dilakukan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ditempat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penyedia</a:t>
            </a:r>
            <a:r>
              <a:rPr lang="en-US" sz="1300" b="1" dirty="0">
                <a:solidFill>
                  <a:srgbClr val="0033CC"/>
                </a:solidFill>
              </a:rPr>
              <a:t> </a:t>
            </a:r>
            <a:r>
              <a:rPr lang="en-US" sz="1300" b="1" dirty="0" err="1">
                <a:solidFill>
                  <a:srgbClr val="0033CC"/>
                </a:solidFill>
              </a:rPr>
              <a:t>eksternal</a:t>
            </a:r>
            <a:endParaRPr lang="en-US" sz="1300" b="1" dirty="0">
              <a:solidFill>
                <a:srgbClr val="0033CC"/>
              </a:solidFill>
            </a:endParaRPr>
          </a:p>
          <a:p>
            <a:pPr marL="449263" lvl="1" indent="-269875">
              <a:buFontTx/>
              <a:buChar char="•"/>
            </a:pPr>
            <a:r>
              <a:rPr lang="en-US" sz="1300" i="1" u="sng" dirty="0"/>
              <a:t>Perusahaan </a:t>
            </a:r>
            <a:r>
              <a:rPr lang="en-US" sz="1300" i="1" u="sng" dirty="0" err="1"/>
              <a:t>harus</a:t>
            </a:r>
            <a:r>
              <a:rPr lang="en-US" sz="1300" i="1" u="sng" dirty="0"/>
              <a:t> </a:t>
            </a:r>
            <a:r>
              <a:rPr lang="en-US" sz="1300" i="1" u="sng" dirty="0" err="1"/>
              <a:t>menjamin</a:t>
            </a:r>
            <a:r>
              <a:rPr lang="en-US" sz="1300" i="1" u="sng" dirty="0"/>
              <a:t> </a:t>
            </a:r>
            <a:r>
              <a:rPr lang="en-US" sz="1300" i="1" u="sng" dirty="0" err="1"/>
              <a:t>proses</a:t>
            </a:r>
            <a:r>
              <a:rPr lang="en-US" sz="1300" i="1" u="sng" dirty="0"/>
              <a:t> </a:t>
            </a:r>
            <a:r>
              <a:rPr lang="en-US" sz="1300" i="1" u="sng" dirty="0" err="1"/>
              <a:t>eksternal</a:t>
            </a:r>
            <a:r>
              <a:rPr lang="en-US" sz="1300" i="1" u="sng" dirty="0"/>
              <a:t> yang </a:t>
            </a:r>
            <a:r>
              <a:rPr lang="en-US" sz="1300" i="1" u="sng" dirty="0" err="1"/>
              <a:t>tersedia</a:t>
            </a:r>
            <a:r>
              <a:rPr lang="en-US" sz="1300" i="1" u="sng" dirty="0"/>
              <a:t>, </a:t>
            </a:r>
            <a:r>
              <a:rPr lang="en-US" sz="1300" i="1" u="sng" dirty="0" err="1"/>
              <a:t>produk</a:t>
            </a:r>
            <a:r>
              <a:rPr lang="en-US" sz="1300" i="1" u="sng" dirty="0"/>
              <a:t> &amp; </a:t>
            </a:r>
            <a:r>
              <a:rPr lang="en-US" sz="1300" i="1" u="sng" dirty="0" err="1"/>
              <a:t>jasa</a:t>
            </a:r>
            <a:r>
              <a:rPr lang="en-US" sz="1300" i="1" u="sng" dirty="0"/>
              <a:t> </a:t>
            </a:r>
            <a:r>
              <a:rPr lang="en-US" sz="1300" i="1" u="sng" dirty="0" err="1"/>
              <a:t>menggunakan</a:t>
            </a:r>
            <a:r>
              <a:rPr lang="en-US" sz="1300" i="1" u="sng" dirty="0"/>
              <a:t> : </a:t>
            </a:r>
            <a:r>
              <a:rPr lang="en-US" sz="1300" i="1" u="sng" dirty="0" err="1"/>
              <a:t>penerimaan</a:t>
            </a:r>
            <a:r>
              <a:rPr lang="en-US" sz="1300" i="1" u="sng" dirty="0"/>
              <a:t> </a:t>
            </a:r>
            <a:r>
              <a:rPr lang="en-US" sz="1300" i="1" u="sng" dirty="0" err="1"/>
              <a:t>dan</a:t>
            </a:r>
            <a:r>
              <a:rPr lang="en-US" sz="1300" i="1" u="sng" dirty="0"/>
              <a:t> </a:t>
            </a:r>
            <a:r>
              <a:rPr lang="en-US" sz="1300" i="1" u="sng" dirty="0" err="1"/>
              <a:t>evaluasi</a:t>
            </a:r>
            <a:r>
              <a:rPr lang="en-US" sz="1300" i="1" u="sng" dirty="0"/>
              <a:t> data </a:t>
            </a:r>
            <a:r>
              <a:rPr lang="en-US" sz="1300" i="1" u="sng" dirty="0" err="1"/>
              <a:t>statistik</a:t>
            </a:r>
            <a:r>
              <a:rPr lang="en-US" sz="1300" i="1" u="sng" dirty="0"/>
              <a:t> yang </a:t>
            </a:r>
            <a:r>
              <a:rPr lang="en-US" sz="1300" i="1" u="sng" dirty="0" err="1"/>
              <a:t>disediakan</a:t>
            </a:r>
            <a:r>
              <a:rPr lang="en-US" sz="1300" i="1" u="sng" dirty="0"/>
              <a:t> </a:t>
            </a:r>
            <a:r>
              <a:rPr lang="en-US" sz="1300" i="1" u="sng" dirty="0" err="1"/>
              <a:t>oleh</a:t>
            </a:r>
            <a:r>
              <a:rPr lang="en-US" sz="1300" i="1" u="sng" dirty="0"/>
              <a:t> </a:t>
            </a:r>
            <a:r>
              <a:rPr lang="en-US" sz="1300" i="1" u="sng" dirty="0" err="1"/>
              <a:t>pemasok</a:t>
            </a:r>
            <a:r>
              <a:rPr lang="en-US" sz="1300" i="1" u="sng" dirty="0"/>
              <a:t> </a:t>
            </a:r>
            <a:r>
              <a:rPr lang="en-US" sz="1300" i="1" u="sng" dirty="0" err="1"/>
              <a:t>ke</a:t>
            </a:r>
            <a:r>
              <a:rPr lang="en-US" sz="1300" i="1" u="sng" dirty="0"/>
              <a:t> </a:t>
            </a:r>
            <a:r>
              <a:rPr lang="en-US" sz="1300" i="1" u="sng" dirty="0" err="1"/>
              <a:t>perusahaan</a:t>
            </a:r>
            <a:r>
              <a:rPr lang="en-US" sz="1300" i="1" u="sng" dirty="0"/>
              <a:t>, </a:t>
            </a:r>
            <a:r>
              <a:rPr lang="en-US" sz="1300" i="1" u="sng" dirty="0" err="1"/>
              <a:t>inspeksi</a:t>
            </a:r>
            <a:r>
              <a:rPr lang="en-US" sz="1300" i="1" u="sng" dirty="0"/>
              <a:t> </a:t>
            </a:r>
            <a:r>
              <a:rPr lang="en-US" sz="1300" i="1" u="sng" dirty="0" err="1"/>
              <a:t>penerimaan</a:t>
            </a:r>
            <a:r>
              <a:rPr lang="en-US" sz="1300" i="1" u="sng" dirty="0"/>
              <a:t> </a:t>
            </a:r>
            <a:r>
              <a:rPr lang="en-US" sz="1300" i="1" u="sng" dirty="0" err="1"/>
              <a:t>dan</a:t>
            </a:r>
            <a:r>
              <a:rPr lang="en-US" sz="1300" i="1" u="sng" dirty="0"/>
              <a:t> / </a:t>
            </a:r>
            <a:r>
              <a:rPr lang="en-US" sz="1300" i="1" u="sng" dirty="0" err="1"/>
              <a:t>atau</a:t>
            </a:r>
            <a:r>
              <a:rPr lang="en-US" sz="1300" i="1" u="sng" dirty="0"/>
              <a:t> </a:t>
            </a:r>
            <a:r>
              <a:rPr lang="en-US" sz="1300" i="1" u="sng" dirty="0" err="1"/>
              <a:t>pengujian</a:t>
            </a:r>
            <a:r>
              <a:rPr lang="en-US" sz="1300" i="1" u="sng" dirty="0"/>
              <a:t>, </a:t>
            </a:r>
            <a:r>
              <a:rPr lang="en-US" sz="1300" i="1" u="sng" dirty="0" err="1"/>
              <a:t>seperti</a:t>
            </a:r>
            <a:r>
              <a:rPr lang="en-US" sz="1300" i="1" u="sng" dirty="0"/>
              <a:t> </a:t>
            </a:r>
            <a:r>
              <a:rPr lang="en-US" sz="1300" i="1" u="sng" dirty="0" err="1"/>
              <a:t>pengambilan</a:t>
            </a:r>
            <a:r>
              <a:rPr lang="en-US" sz="1300" i="1" u="sng" dirty="0"/>
              <a:t> </a:t>
            </a:r>
            <a:r>
              <a:rPr lang="en-US" sz="1300" i="1" u="sng" dirty="0" err="1"/>
              <a:t>sampel</a:t>
            </a:r>
            <a:r>
              <a:rPr lang="en-US" sz="1300" i="1" u="sng" dirty="0"/>
              <a:t> </a:t>
            </a:r>
            <a:r>
              <a:rPr lang="en-US" sz="1300" i="1" u="sng" dirty="0" err="1"/>
              <a:t>berdasarkan</a:t>
            </a:r>
            <a:r>
              <a:rPr lang="en-US" sz="1300" i="1" u="sng" dirty="0"/>
              <a:t> </a:t>
            </a:r>
            <a:r>
              <a:rPr lang="en-US" sz="1300" i="1" u="sng" dirty="0" err="1"/>
              <a:t>kinerja</a:t>
            </a:r>
            <a:r>
              <a:rPr lang="en-US" sz="1300" i="1" u="sng" dirty="0"/>
              <a:t>, </a:t>
            </a:r>
            <a:r>
              <a:rPr lang="en-US" sz="1300" i="1" u="sng" dirty="0" err="1"/>
              <a:t>dll</a:t>
            </a:r>
            <a:r>
              <a:rPr lang="en-US" sz="1300" i="1" u="sng" dirty="0"/>
              <a:t>. (IATF 8.6.4)</a:t>
            </a:r>
          </a:p>
          <a:p>
            <a:r>
              <a:rPr lang="en-US" sz="1300" b="1" i="1" u="sng" dirty="0" err="1">
                <a:solidFill>
                  <a:srgbClr val="FF0000"/>
                </a:solidFill>
              </a:rPr>
              <a:t>Produk</a:t>
            </a:r>
            <a:r>
              <a:rPr lang="en-US" sz="1300" b="1" i="1" u="sng" dirty="0">
                <a:solidFill>
                  <a:srgbClr val="FF0000"/>
                </a:solidFill>
              </a:rPr>
              <a:t> yang </a:t>
            </a:r>
            <a:r>
              <a:rPr lang="en-US" sz="1300" b="1" i="1" u="sng" dirty="0" err="1">
                <a:solidFill>
                  <a:srgbClr val="FF0000"/>
                </a:solidFill>
              </a:rPr>
              <a:t>dibeli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tidak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boleh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melanggar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persyaratan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peraturan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en-US" sz="1300" b="1" i="1" u="sng" dirty="0" err="1">
                <a:solidFill>
                  <a:srgbClr val="FF0000"/>
                </a:solidFill>
              </a:rPr>
              <a:t>pemerintah</a:t>
            </a:r>
            <a:r>
              <a:rPr lang="en-US" sz="1300" b="1" i="1" u="sng" dirty="0">
                <a:solidFill>
                  <a:srgbClr val="FF0000"/>
                </a:solidFill>
              </a:rPr>
              <a:t> yang </a:t>
            </a:r>
            <a:r>
              <a:rPr lang="en-US" sz="1300" b="1" i="1" u="sng" dirty="0" err="1">
                <a:solidFill>
                  <a:srgbClr val="FF0000"/>
                </a:solidFill>
              </a:rPr>
              <a:t>berlaku</a:t>
            </a:r>
            <a:r>
              <a:rPr lang="en-US" sz="1300" b="1" i="1" u="sng" dirty="0">
                <a:solidFill>
                  <a:srgbClr val="FF0000"/>
                </a:solidFill>
              </a:rPr>
              <a:t> </a:t>
            </a:r>
            <a:r>
              <a:rPr lang="it-IT" sz="1300" b="1" i="1" u="sng" dirty="0">
                <a:solidFill>
                  <a:srgbClr val="FF0000"/>
                </a:solidFill>
              </a:rPr>
              <a:t>dan terbaru di negara-negara lokasi pembuatan dan pengiriman produk</a:t>
            </a:r>
            <a:r>
              <a:rPr lang="en-US" sz="1300" b="1" i="1" u="sng" dirty="0">
                <a:solidFill>
                  <a:srgbClr val="FF0000"/>
                </a:solidFill>
              </a:rPr>
              <a:t> ( IATF 8.4.3.1)</a:t>
            </a:r>
          </a:p>
        </p:txBody>
      </p:sp>
      <p:sp>
        <p:nvSpPr>
          <p:cNvPr id="111624" name="Text Box 8"/>
          <p:cNvSpPr txBox="1">
            <a:spLocks noChangeArrowheads="1"/>
          </p:cNvSpPr>
          <p:nvPr/>
        </p:nvSpPr>
        <p:spPr bwMode="auto">
          <a:xfrm>
            <a:off x="3233736" y="5867400"/>
            <a:ext cx="6472237" cy="2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00" u="sng" dirty="0" err="1"/>
              <a:t>Menjamin</a:t>
            </a:r>
            <a:r>
              <a:rPr lang="en-US" sz="1300" u="sng" dirty="0"/>
              <a:t> </a:t>
            </a:r>
            <a:r>
              <a:rPr lang="en-US" sz="1300" u="sng" dirty="0" err="1"/>
              <a:t>kecukupan</a:t>
            </a:r>
            <a:r>
              <a:rPr lang="en-US" sz="1300" u="sng" dirty="0"/>
              <a:t> data </a:t>
            </a:r>
            <a:r>
              <a:rPr lang="en-US" sz="1300" u="sng" dirty="0" err="1"/>
              <a:t>lengkap</a:t>
            </a:r>
            <a:r>
              <a:rPr lang="en-US" sz="1300" u="sng" dirty="0"/>
              <a:t> </a:t>
            </a:r>
            <a:r>
              <a:rPr lang="en-US" sz="1300" u="sng" dirty="0" err="1"/>
              <a:t>sebelum</a:t>
            </a:r>
            <a:r>
              <a:rPr lang="en-US" sz="1300" u="sng" dirty="0"/>
              <a:t> </a:t>
            </a:r>
            <a:r>
              <a:rPr lang="en-US" sz="1300" u="sng" dirty="0" err="1"/>
              <a:t>dikomunikasikan</a:t>
            </a:r>
            <a:r>
              <a:rPr lang="en-US" sz="1300" u="sng" dirty="0"/>
              <a:t> </a:t>
            </a:r>
            <a:r>
              <a:rPr lang="en-US" sz="1300" u="sng" dirty="0" err="1"/>
              <a:t>ke</a:t>
            </a:r>
            <a:r>
              <a:rPr lang="en-US" sz="1300" u="sng" dirty="0"/>
              <a:t> supplier (IATF 8.4.3)</a:t>
            </a:r>
          </a:p>
        </p:txBody>
      </p:sp>
      <p:sp>
        <p:nvSpPr>
          <p:cNvPr id="111625" name="Line 9"/>
          <p:cNvSpPr>
            <a:spLocks noChangeShapeType="1"/>
          </p:cNvSpPr>
          <p:nvPr/>
        </p:nvSpPr>
        <p:spPr bwMode="auto">
          <a:xfrm flipH="1" flipV="1">
            <a:off x="2400283" y="5067054"/>
            <a:ext cx="785818" cy="92869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H="1" flipV="1">
            <a:off x="2741612" y="2959100"/>
            <a:ext cx="43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627" name="Text Box 13"/>
          <p:cNvSpPr txBox="1">
            <a:spLocks noChangeArrowheads="1"/>
          </p:cNvSpPr>
          <p:nvPr/>
        </p:nvSpPr>
        <p:spPr bwMode="auto">
          <a:xfrm>
            <a:off x="511176" y="1033547"/>
            <a:ext cx="919479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buFontTx/>
              <a:buChar char="•"/>
            </a:pPr>
            <a:r>
              <a:rPr lang="en-US" b="1" dirty="0" err="1">
                <a:solidFill>
                  <a:srgbClr val="0033CC"/>
                </a:solidFill>
              </a:rPr>
              <a:t>Memastikan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bahwa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proses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ekternal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terkait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mengenai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produk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harus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sesuai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dengan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persyaratan</a:t>
            </a:r>
            <a:r>
              <a:rPr lang="en-US" b="1" dirty="0">
                <a:solidFill>
                  <a:srgbClr val="0033CC"/>
                </a:solidFill>
              </a:rPr>
              <a:t> (9001:2015, </a:t>
            </a:r>
            <a:r>
              <a:rPr lang="en-US" b="1" dirty="0" err="1">
                <a:solidFill>
                  <a:srgbClr val="0033CC"/>
                </a:solidFill>
              </a:rPr>
              <a:t>pasal</a:t>
            </a:r>
            <a:r>
              <a:rPr lang="en-US" b="1" dirty="0">
                <a:solidFill>
                  <a:srgbClr val="0033CC"/>
                </a:solidFill>
              </a:rPr>
              <a:t> 8.4.1) </a:t>
            </a:r>
          </a:p>
          <a:p>
            <a:pPr marL="174625" indent="-174625">
              <a:buFontTx/>
              <a:buChar char="•"/>
            </a:pPr>
            <a:r>
              <a:rPr lang="en-US" b="1" dirty="0" err="1">
                <a:solidFill>
                  <a:srgbClr val="0033CC"/>
                </a:solidFill>
              </a:rPr>
              <a:t>Berlaku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untuk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semua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pembelian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produk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yang </a:t>
            </a:r>
            <a:r>
              <a:rPr lang="en-US" b="1" dirty="0" err="1">
                <a:solidFill>
                  <a:srgbClr val="0033CC"/>
                </a:solidFill>
              </a:rPr>
              <a:t>mempengaruhi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persyaratan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pelanggan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seperti</a:t>
            </a:r>
            <a:r>
              <a:rPr lang="en-US" b="1" dirty="0">
                <a:solidFill>
                  <a:srgbClr val="0033CC"/>
                </a:solidFill>
              </a:rPr>
              <a:t> sub assembly, sequencing, </a:t>
            </a:r>
            <a:r>
              <a:rPr lang="en-US" b="1" dirty="0" err="1">
                <a:solidFill>
                  <a:srgbClr val="0033CC"/>
                </a:solidFill>
              </a:rPr>
              <a:t>menyortir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pengerjaan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ulang</a:t>
            </a:r>
            <a:r>
              <a:rPr lang="en-US" b="1" dirty="0">
                <a:solidFill>
                  <a:srgbClr val="0033CC"/>
                </a:solidFill>
              </a:rPr>
              <a:t>, </a:t>
            </a:r>
            <a:r>
              <a:rPr lang="en-US" b="1" dirty="0" err="1">
                <a:solidFill>
                  <a:srgbClr val="0033CC"/>
                </a:solidFill>
              </a:rPr>
              <a:t>dan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jasa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kalibrasi</a:t>
            </a:r>
            <a:endParaRPr lang="en-US" b="1" dirty="0">
              <a:solidFill>
                <a:srgbClr val="0033CC"/>
              </a:solidFill>
            </a:endParaRPr>
          </a:p>
          <a:p>
            <a:pPr marL="174625" indent="-174625"/>
            <a:endParaRPr lang="en-US" i="1" u="sng" dirty="0">
              <a:solidFill>
                <a:srgbClr val="0033CC"/>
              </a:solidFill>
            </a:endParaRPr>
          </a:p>
          <a:p>
            <a:pPr marL="174625" indent="-174625"/>
            <a:r>
              <a:rPr lang="en-US" u="sng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3988" y="647175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99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41435556"/>
              </p:ext>
            </p:extLst>
          </p:nvPr>
        </p:nvGraphicFramePr>
        <p:xfrm>
          <a:off x="128511" y="939800"/>
          <a:ext cx="2552700" cy="497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3" name="Visio" r:id="rId4" imgW="2389632" imgH="4657649" progId="Visio.Drawing.11">
                  <p:embed/>
                </p:oleObj>
              </mc:Choice>
              <mc:Fallback>
                <p:oleObj name="Visio" r:id="rId4" imgW="2389632" imgH="4657649" progId="Visio.Drawing.11">
                  <p:embed/>
                  <p:pic>
                    <p:nvPicPr>
                      <p:cNvPr id="0" name="Picture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11" y="939800"/>
                        <a:ext cx="2552700" cy="497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2649538" y="44450"/>
            <a:ext cx="460851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u="sng" dirty="0"/>
              <a:t>Proses </a:t>
            </a:r>
            <a:r>
              <a:rPr lang="en-US" sz="2800" u="sng" dirty="0" err="1"/>
              <a:t>Pembelian</a:t>
            </a:r>
            <a:r>
              <a:rPr lang="en-US" sz="2800" dirty="0"/>
              <a:t> 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857654" y="6172200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B</a:t>
            </a:r>
          </a:p>
        </p:txBody>
      </p:sp>
      <p:sp>
        <p:nvSpPr>
          <p:cNvPr id="11271" name="Text Box 11"/>
          <p:cNvSpPr txBox="1">
            <a:spLocks noChangeArrowheads="1"/>
          </p:cNvSpPr>
          <p:nvPr/>
        </p:nvSpPr>
        <p:spPr bwMode="auto">
          <a:xfrm>
            <a:off x="3295651" y="1860699"/>
            <a:ext cx="6457949" cy="11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buFontTx/>
              <a:buChar char="•"/>
            </a:pPr>
            <a:r>
              <a:rPr lang="en-US" sz="1400" b="1" dirty="0" err="1">
                <a:solidFill>
                  <a:srgbClr val="0033CC"/>
                </a:solidFill>
              </a:rPr>
              <a:t>Mengevaluasi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memilih</a:t>
            </a:r>
            <a:r>
              <a:rPr lang="en-US" sz="1400" b="1" dirty="0">
                <a:solidFill>
                  <a:srgbClr val="0033CC"/>
                </a:solidFill>
              </a:rPr>
              <a:t> supplier </a:t>
            </a:r>
            <a:r>
              <a:rPr lang="en-US" sz="1400" b="1" dirty="0" err="1">
                <a:solidFill>
                  <a:srgbClr val="0033CC"/>
                </a:solidFill>
              </a:rPr>
              <a:t>atas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dasar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kemampuannya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memenuhi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persyaratan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perusahaan</a:t>
            </a:r>
            <a:r>
              <a:rPr lang="en-US" sz="1400" b="1" dirty="0">
                <a:solidFill>
                  <a:srgbClr val="0033CC"/>
                </a:solidFill>
              </a:rPr>
              <a:t> (8.4.1)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ada</a:t>
            </a:r>
            <a:r>
              <a:rPr lang="en-US" sz="1400" i="1" dirty="0"/>
              <a:t> </a:t>
            </a:r>
            <a:r>
              <a:rPr lang="en-US" sz="1400" i="1" dirty="0" err="1"/>
              <a:t>kriteria</a:t>
            </a:r>
            <a:r>
              <a:rPr lang="en-US" sz="1400" i="1" dirty="0"/>
              <a:t> </a:t>
            </a:r>
            <a:r>
              <a:rPr lang="en-US" sz="1400" i="1" dirty="0" err="1"/>
              <a:t>untuk</a:t>
            </a:r>
            <a:r>
              <a:rPr lang="en-US" sz="1400" i="1" dirty="0"/>
              <a:t> </a:t>
            </a:r>
            <a:r>
              <a:rPr lang="en-US" sz="1400" i="1" dirty="0" err="1"/>
              <a:t>pemilihan</a:t>
            </a:r>
            <a:r>
              <a:rPr lang="en-US" sz="1400" i="1" dirty="0"/>
              <a:t>, </a:t>
            </a: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ulang</a:t>
            </a:r>
            <a:r>
              <a:rPr lang="en-US" sz="1400" i="1" dirty="0"/>
              <a:t>  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</a:pPr>
            <a:r>
              <a:rPr lang="en-US" sz="1400" i="1" dirty="0"/>
              <a:t>    (IATF 8.4.2.4)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b="1" dirty="0">
                <a:solidFill>
                  <a:srgbClr val="FF0000"/>
                </a:solidFill>
              </a:rPr>
              <a:t>Record </a:t>
            </a:r>
            <a:r>
              <a:rPr lang="en-US" sz="1400" b="1" dirty="0" err="1">
                <a:solidFill>
                  <a:srgbClr val="FF0000"/>
                </a:solidFill>
              </a:rPr>
              <a:t>hasil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evaluasi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harus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disimpan</a:t>
            </a:r>
            <a:r>
              <a:rPr lang="en-US" sz="1400" b="1" dirty="0">
                <a:solidFill>
                  <a:srgbClr val="FF0000"/>
                </a:solidFill>
              </a:rPr>
              <a:t> (IATF 7.5.3.2.1)</a:t>
            </a:r>
          </a:p>
        </p:txBody>
      </p:sp>
      <p:sp>
        <p:nvSpPr>
          <p:cNvPr id="11272" name="Line 15"/>
          <p:cNvSpPr>
            <a:spLocks noChangeShapeType="1"/>
          </p:cNvSpPr>
          <p:nvPr/>
        </p:nvSpPr>
        <p:spPr bwMode="auto">
          <a:xfrm flipH="1" flipV="1">
            <a:off x="2649538" y="2079279"/>
            <a:ext cx="576262" cy="2159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16"/>
          <p:cNvSpPr>
            <a:spLocks noChangeShapeType="1"/>
          </p:cNvSpPr>
          <p:nvPr/>
        </p:nvSpPr>
        <p:spPr bwMode="auto">
          <a:xfrm flipH="1" flipV="1">
            <a:off x="2721769" y="1143000"/>
            <a:ext cx="43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Text Box 19"/>
          <p:cNvSpPr txBox="1">
            <a:spLocks noChangeArrowheads="1"/>
          </p:cNvSpPr>
          <p:nvPr/>
        </p:nvSpPr>
        <p:spPr bwMode="auto">
          <a:xfrm>
            <a:off x="3295651" y="762000"/>
            <a:ext cx="6457949" cy="10402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Jika</a:t>
            </a:r>
            <a:r>
              <a:rPr lang="en-US" sz="1400" i="1" dirty="0"/>
              <a:t> </a:t>
            </a:r>
            <a:r>
              <a:rPr lang="en-US" sz="1400" i="1" dirty="0" err="1"/>
              <a:t>ditentukan</a:t>
            </a:r>
            <a:r>
              <a:rPr lang="en-US" sz="1400" i="1" dirty="0"/>
              <a:t> </a:t>
            </a:r>
            <a:r>
              <a:rPr lang="en-US" sz="1400" i="1" dirty="0" err="1"/>
              <a:t>dalam</a:t>
            </a:r>
            <a:r>
              <a:rPr lang="en-US" sz="1400" i="1" dirty="0"/>
              <a:t> </a:t>
            </a:r>
            <a:r>
              <a:rPr lang="en-US" sz="1400" i="1" dirty="0" err="1"/>
              <a:t>kontrak</a:t>
            </a:r>
            <a:r>
              <a:rPr lang="en-US" sz="1400" i="1" dirty="0"/>
              <a:t>, </a:t>
            </a:r>
            <a:r>
              <a:rPr lang="en-US" sz="1400" i="1" dirty="0" err="1"/>
              <a:t>perusahaan</a:t>
            </a:r>
            <a:r>
              <a:rPr lang="en-US" sz="1400" i="1" dirty="0"/>
              <a:t> </a:t>
            </a: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membeli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, material </a:t>
            </a:r>
            <a:r>
              <a:rPr lang="en-US" sz="1400" i="1" dirty="0" err="1"/>
              <a:t>atau</a:t>
            </a:r>
            <a:r>
              <a:rPr lang="en-US" sz="1400" i="1" dirty="0"/>
              <a:t> </a:t>
            </a:r>
            <a:r>
              <a:rPr lang="en-US" sz="1400" i="1" dirty="0" err="1"/>
              <a:t>jasa</a:t>
            </a:r>
            <a:r>
              <a:rPr lang="en-US" sz="1400" i="1" dirty="0"/>
              <a:t> </a:t>
            </a:r>
            <a:r>
              <a:rPr lang="en-US" sz="1400" i="1" dirty="0" err="1"/>
              <a:t>dari</a:t>
            </a:r>
            <a:r>
              <a:rPr lang="en-US" sz="1400" i="1" dirty="0"/>
              <a:t> </a:t>
            </a:r>
            <a:r>
              <a:rPr lang="en-US" sz="1400" i="1" dirty="0" err="1"/>
              <a:t>sumber</a:t>
            </a:r>
            <a:r>
              <a:rPr lang="en-US" sz="1400" i="1" dirty="0"/>
              <a:t> yang </a:t>
            </a:r>
            <a:r>
              <a:rPr lang="en-US" sz="1400" i="1" dirty="0" err="1"/>
              <a:t>disetujui</a:t>
            </a:r>
            <a:r>
              <a:rPr lang="en-US" sz="1400" i="1" dirty="0"/>
              <a:t> </a:t>
            </a:r>
            <a:r>
              <a:rPr lang="en-US" sz="1400" i="1" dirty="0" err="1"/>
              <a:t>oleh</a:t>
            </a:r>
            <a:r>
              <a:rPr lang="en-US" sz="1400" i="1" dirty="0"/>
              <a:t> customer. 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i="1" dirty="0" err="1"/>
              <a:t>Walaupun</a:t>
            </a:r>
            <a:r>
              <a:rPr lang="en-US" sz="1400" i="1" dirty="0"/>
              <a:t> </a:t>
            </a:r>
            <a:r>
              <a:rPr lang="en-US" sz="1400" i="1" dirty="0" err="1"/>
              <a:t>membeli</a:t>
            </a:r>
            <a:r>
              <a:rPr lang="en-US" sz="1400" i="1" dirty="0"/>
              <a:t> </a:t>
            </a:r>
            <a:r>
              <a:rPr lang="en-US" sz="1400" i="1" dirty="0" err="1"/>
              <a:t>dari</a:t>
            </a:r>
            <a:r>
              <a:rPr lang="en-US" sz="1400" i="1" dirty="0"/>
              <a:t> </a:t>
            </a:r>
            <a:r>
              <a:rPr lang="en-US" sz="1400" i="1" dirty="0" err="1"/>
              <a:t>sumber</a:t>
            </a:r>
            <a:r>
              <a:rPr lang="en-US" sz="1400" i="1" dirty="0"/>
              <a:t> yang </a:t>
            </a:r>
            <a:r>
              <a:rPr lang="en-US" sz="1400" i="1" dirty="0" err="1"/>
              <a:t>ditentukan</a:t>
            </a:r>
            <a:r>
              <a:rPr lang="en-US" sz="1400" i="1" dirty="0"/>
              <a:t> Customer, </a:t>
            </a:r>
            <a:r>
              <a:rPr lang="en-US" sz="1400" i="1" dirty="0" err="1"/>
              <a:t>perusahaan</a:t>
            </a:r>
            <a:r>
              <a:rPr lang="en-US" sz="1400" i="1" dirty="0"/>
              <a:t> </a:t>
            </a:r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tetap</a:t>
            </a:r>
            <a:r>
              <a:rPr lang="en-US" sz="1400" i="1" dirty="0"/>
              <a:t> </a:t>
            </a:r>
            <a:r>
              <a:rPr lang="en-US" sz="1400" i="1" dirty="0" err="1"/>
              <a:t>bertanggung</a:t>
            </a:r>
            <a:r>
              <a:rPr lang="en-US" sz="1400" i="1" dirty="0"/>
              <a:t> </a:t>
            </a:r>
            <a:r>
              <a:rPr lang="en-US" sz="1400" i="1" dirty="0" err="1"/>
              <a:t>jawab</a:t>
            </a:r>
            <a:r>
              <a:rPr lang="en-US" sz="1400" i="1" dirty="0"/>
              <a:t> </a:t>
            </a:r>
            <a:r>
              <a:rPr lang="en-US" sz="1400" i="1" dirty="0" err="1"/>
              <a:t>penuh</a:t>
            </a:r>
            <a:r>
              <a:rPr lang="en-US" sz="1400" i="1" dirty="0"/>
              <a:t> (IATF 8.4.1.3)</a:t>
            </a:r>
          </a:p>
          <a:p>
            <a:pPr marL="174625" indent="-174625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400" b="1" dirty="0" err="1">
                <a:solidFill>
                  <a:srgbClr val="FF0000"/>
                </a:solidFill>
              </a:rPr>
              <a:t>Menetapkan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persyaratan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seleksi</a:t>
            </a:r>
            <a:r>
              <a:rPr lang="en-US" sz="1400" b="1" dirty="0">
                <a:solidFill>
                  <a:srgbClr val="FF0000"/>
                </a:solidFill>
              </a:rPr>
              <a:t> supplier (IATF 8.4.1.2)</a:t>
            </a:r>
          </a:p>
        </p:txBody>
      </p:sp>
      <p:sp>
        <p:nvSpPr>
          <p:cNvPr id="11275" name="Line 20"/>
          <p:cNvSpPr>
            <a:spLocks noChangeShapeType="1"/>
          </p:cNvSpPr>
          <p:nvPr/>
        </p:nvSpPr>
        <p:spPr bwMode="auto">
          <a:xfrm>
            <a:off x="2468563" y="5562600"/>
            <a:ext cx="6477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Text Box 25"/>
          <p:cNvSpPr txBox="1">
            <a:spLocks noChangeArrowheads="1"/>
          </p:cNvSpPr>
          <p:nvPr/>
        </p:nvSpPr>
        <p:spPr bwMode="auto">
          <a:xfrm>
            <a:off x="3295651" y="4535031"/>
            <a:ext cx="6457949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lvl="1" indent="-184150"/>
            <a:r>
              <a:rPr lang="en-US" sz="1400" i="1" dirty="0" err="1"/>
              <a:t>Melakukan</a:t>
            </a:r>
            <a:r>
              <a:rPr lang="en-US" sz="1400" i="1" dirty="0"/>
              <a:t> </a:t>
            </a:r>
            <a:r>
              <a:rPr lang="en-US" sz="1400" i="1" dirty="0" err="1"/>
              <a:t>inspeksi</a:t>
            </a:r>
            <a:r>
              <a:rPr lang="en-US" sz="1400" i="1" dirty="0"/>
              <a:t> </a:t>
            </a:r>
            <a:r>
              <a:rPr lang="en-US" sz="1400" i="1" dirty="0" err="1"/>
              <a:t>untuk</a:t>
            </a:r>
            <a:r>
              <a:rPr lang="en-US" sz="1400" i="1" dirty="0"/>
              <a:t> </a:t>
            </a:r>
            <a:r>
              <a:rPr lang="en-US" sz="1400" i="1" dirty="0" err="1"/>
              <a:t>menjamin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dibeli</a:t>
            </a:r>
            <a:r>
              <a:rPr lang="en-US" sz="1400" i="1" dirty="0"/>
              <a:t> </a:t>
            </a:r>
            <a:r>
              <a:rPr lang="en-US" sz="1400" i="1" dirty="0" err="1"/>
              <a:t>sesuai</a:t>
            </a:r>
            <a:r>
              <a:rPr lang="en-US" sz="1400" i="1" dirty="0"/>
              <a:t> </a:t>
            </a:r>
            <a:r>
              <a:rPr lang="en-US" sz="1400" i="1" dirty="0" err="1"/>
              <a:t>persyaratan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,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i="1" dirty="0" err="1"/>
              <a:t>metode</a:t>
            </a:r>
            <a:r>
              <a:rPr lang="en-US" sz="1400" i="1" dirty="0"/>
              <a:t> </a:t>
            </a:r>
            <a:r>
              <a:rPr lang="en-US" sz="1400" i="1" dirty="0" err="1"/>
              <a:t>sbb</a:t>
            </a:r>
            <a:r>
              <a:rPr lang="en-US" sz="1400" i="1" dirty="0"/>
              <a:t> (IATF 8.6.4) :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Menerima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mengevaluasi</a:t>
            </a:r>
            <a:r>
              <a:rPr lang="en-US" sz="1400" i="1" dirty="0"/>
              <a:t> data </a:t>
            </a:r>
            <a:r>
              <a:rPr lang="en-US" sz="1400" i="1" dirty="0" err="1"/>
              <a:t>statistik</a:t>
            </a:r>
            <a:endParaRPr lang="en-US" sz="1400" i="1" dirty="0"/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Inspeksi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/</a:t>
            </a:r>
            <a:r>
              <a:rPr lang="en-US" sz="1400" i="1" dirty="0" err="1"/>
              <a:t>atau</a:t>
            </a:r>
            <a:r>
              <a:rPr lang="en-US" sz="1400" i="1" dirty="0"/>
              <a:t> </a:t>
            </a:r>
            <a:r>
              <a:rPr lang="en-US" sz="1400" i="1" dirty="0" err="1"/>
              <a:t>pengujian</a:t>
            </a:r>
            <a:r>
              <a:rPr lang="en-US" sz="1400" i="1" dirty="0"/>
              <a:t> </a:t>
            </a:r>
            <a:r>
              <a:rPr lang="en-US" sz="1400" i="1" dirty="0" err="1"/>
              <a:t>seperti</a:t>
            </a:r>
            <a:r>
              <a:rPr lang="en-US" sz="1400" i="1" dirty="0"/>
              <a:t> sampling </a:t>
            </a:r>
            <a:r>
              <a:rPr lang="en-US" sz="1400" i="1" dirty="0" err="1"/>
              <a:t>berdasarkan</a:t>
            </a:r>
            <a:r>
              <a:rPr lang="en-US" sz="1400" i="1" dirty="0"/>
              <a:t> </a:t>
            </a:r>
            <a:r>
              <a:rPr lang="en-US" sz="1400" i="1" dirty="0" err="1"/>
              <a:t>performa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Penilaian</a:t>
            </a:r>
            <a:r>
              <a:rPr lang="en-US" sz="1400" i="1" dirty="0"/>
              <a:t> </a:t>
            </a:r>
            <a:r>
              <a:rPr lang="en-US" sz="1400" i="1" dirty="0" err="1"/>
              <a:t>pihak</a:t>
            </a:r>
            <a:r>
              <a:rPr lang="en-US" sz="1400" i="1" dirty="0"/>
              <a:t> </a:t>
            </a:r>
            <a:r>
              <a:rPr lang="en-US" sz="1400" i="1" dirty="0" err="1"/>
              <a:t>kedua</a:t>
            </a:r>
            <a:r>
              <a:rPr lang="en-US" sz="1400" i="1" dirty="0"/>
              <a:t> </a:t>
            </a:r>
            <a:r>
              <a:rPr lang="en-US" sz="1400" i="1" dirty="0" err="1"/>
              <a:t>dan</a:t>
            </a:r>
            <a:r>
              <a:rPr lang="en-US" sz="1400" i="1" dirty="0"/>
              <a:t> </a:t>
            </a:r>
            <a:r>
              <a:rPr lang="en-US" sz="1400" i="1" dirty="0" err="1"/>
              <a:t>ketiga</a:t>
            </a:r>
            <a:r>
              <a:rPr lang="en-US" sz="1400" i="1" dirty="0"/>
              <a:t> </a:t>
            </a:r>
            <a:r>
              <a:rPr lang="en-US" sz="1400" i="1" dirty="0" err="1"/>
              <a:t>atau</a:t>
            </a:r>
            <a:r>
              <a:rPr lang="en-US" sz="1400" i="1" dirty="0"/>
              <a:t> audit </a:t>
            </a:r>
            <a:r>
              <a:rPr lang="en-US" sz="1400" i="1" dirty="0" err="1"/>
              <a:t>dilokasi</a:t>
            </a:r>
            <a:r>
              <a:rPr lang="en-US" sz="1400" i="1" dirty="0"/>
              <a:t> supplier, yang </a:t>
            </a:r>
            <a:r>
              <a:rPr lang="en-US" sz="1400" i="1" dirty="0" err="1"/>
              <a:t>dilengkapi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record </a:t>
            </a:r>
            <a:r>
              <a:rPr lang="en-US" sz="1400" i="1" dirty="0" err="1"/>
              <a:t>keberterimaan</a:t>
            </a:r>
            <a:r>
              <a:rPr lang="en-US" sz="1400" i="1" dirty="0"/>
              <a:t> </a:t>
            </a:r>
            <a:r>
              <a:rPr lang="en-US" sz="1400" i="1" dirty="0" err="1"/>
              <a:t>mutu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dikirim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Evaluasi</a:t>
            </a:r>
            <a:r>
              <a:rPr lang="en-US" sz="1400" i="1" dirty="0"/>
              <a:t> </a:t>
            </a:r>
            <a:r>
              <a:rPr lang="en-US" sz="1400" i="1" dirty="0" err="1"/>
              <a:t>oleh</a:t>
            </a:r>
            <a:r>
              <a:rPr lang="en-US" sz="1400" i="1" dirty="0"/>
              <a:t> </a:t>
            </a:r>
            <a:r>
              <a:rPr lang="en-US" sz="1400" i="1" dirty="0" err="1"/>
              <a:t>laboratorium</a:t>
            </a:r>
            <a:r>
              <a:rPr lang="en-US" sz="1400" i="1" dirty="0"/>
              <a:t> yang </a:t>
            </a:r>
            <a:r>
              <a:rPr lang="en-US" sz="1400" i="1" dirty="0" err="1"/>
              <a:t>ditunjuk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Metode</a:t>
            </a:r>
            <a:r>
              <a:rPr lang="en-US" sz="1400" i="1" dirty="0"/>
              <a:t> lain yang </a:t>
            </a:r>
            <a:r>
              <a:rPr lang="en-US" sz="1400" i="1" dirty="0" err="1"/>
              <a:t>disetujui</a:t>
            </a:r>
            <a:r>
              <a:rPr lang="en-US" sz="1400" i="1" dirty="0"/>
              <a:t>  </a:t>
            </a:r>
            <a:r>
              <a:rPr lang="en-US" sz="1400" i="1" dirty="0" err="1"/>
              <a:t>oleh</a:t>
            </a:r>
            <a:r>
              <a:rPr lang="en-US" sz="1400" i="1" dirty="0"/>
              <a:t> Customer.</a:t>
            </a:r>
          </a:p>
          <a:p>
            <a:r>
              <a:rPr lang="en-US" sz="1400" b="1" dirty="0" err="1">
                <a:solidFill>
                  <a:srgbClr val="0033CC"/>
                </a:solidFill>
              </a:rPr>
              <a:t>Jenis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sistem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kontrol</a:t>
            </a:r>
            <a:r>
              <a:rPr lang="en-US" sz="1400" b="1" dirty="0">
                <a:solidFill>
                  <a:srgbClr val="0033CC"/>
                </a:solidFill>
              </a:rPr>
              <a:t> supplier </a:t>
            </a:r>
            <a:r>
              <a:rPr lang="en-US" sz="1400" b="1" dirty="0" err="1">
                <a:solidFill>
                  <a:srgbClr val="0033CC"/>
                </a:solidFill>
              </a:rPr>
              <a:t>tergantung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dari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efek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dari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barang</a:t>
            </a:r>
            <a:r>
              <a:rPr lang="en-US" sz="1400" b="1" dirty="0">
                <a:solidFill>
                  <a:srgbClr val="0033CC"/>
                </a:solidFill>
              </a:rPr>
              <a:t>/</a:t>
            </a:r>
            <a:r>
              <a:rPr lang="en-US" sz="1400" b="1" dirty="0" err="1">
                <a:solidFill>
                  <a:srgbClr val="0033CC"/>
                </a:solidFill>
              </a:rPr>
              <a:t>jasa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terhadap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proses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produksi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diperusahaan</a:t>
            </a:r>
            <a:r>
              <a:rPr lang="en-US" sz="1400" b="1" dirty="0">
                <a:solidFill>
                  <a:srgbClr val="0033CC"/>
                </a:solidFill>
              </a:rPr>
              <a:t> (8.4.1)</a:t>
            </a:r>
          </a:p>
        </p:txBody>
      </p:sp>
      <p:sp>
        <p:nvSpPr>
          <p:cNvPr id="11277" name="Text Box 30"/>
          <p:cNvSpPr txBox="1">
            <a:spLocks noChangeArrowheads="1"/>
          </p:cNvSpPr>
          <p:nvPr/>
        </p:nvSpPr>
        <p:spPr bwMode="auto">
          <a:xfrm>
            <a:off x="1840172" y="293466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</a:t>
            </a:r>
          </a:p>
        </p:txBody>
      </p:sp>
      <p:sp>
        <p:nvSpPr>
          <p:cNvPr id="11278" name="Line 31"/>
          <p:cNvSpPr>
            <a:spLocks noChangeShapeType="1"/>
          </p:cNvSpPr>
          <p:nvPr/>
        </p:nvSpPr>
        <p:spPr bwMode="auto">
          <a:xfrm>
            <a:off x="2016641" y="63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9" name="Text Box 32"/>
          <p:cNvSpPr txBox="1">
            <a:spLocks noChangeArrowheads="1"/>
          </p:cNvSpPr>
          <p:nvPr/>
        </p:nvSpPr>
        <p:spPr bwMode="auto">
          <a:xfrm>
            <a:off x="3295651" y="3092301"/>
            <a:ext cx="6457949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i="1" dirty="0" err="1"/>
              <a:t>Harus</a:t>
            </a:r>
            <a:r>
              <a:rPr lang="en-US" sz="1400" i="1" dirty="0"/>
              <a:t> </a:t>
            </a:r>
            <a:r>
              <a:rPr lang="en-US" sz="1400" i="1" dirty="0" err="1"/>
              <a:t>menetapkan</a:t>
            </a:r>
            <a:r>
              <a:rPr lang="en-US" sz="1400" i="1" dirty="0"/>
              <a:t> </a:t>
            </a:r>
            <a:r>
              <a:rPr lang="en-US" sz="1400" i="1" dirty="0" err="1"/>
              <a:t>sistem</a:t>
            </a:r>
            <a:r>
              <a:rPr lang="en-US" sz="1400" i="1" dirty="0"/>
              <a:t> approval proses </a:t>
            </a:r>
            <a:r>
              <a:rPr lang="en-US" sz="1400" i="1" dirty="0" err="1"/>
              <a:t>produksi</a:t>
            </a:r>
            <a:r>
              <a:rPr lang="en-US" sz="1400" i="1" dirty="0"/>
              <a:t> </a:t>
            </a:r>
            <a:r>
              <a:rPr lang="en-US" sz="1400" i="1" dirty="0" err="1"/>
              <a:t>terhadap</a:t>
            </a:r>
            <a:r>
              <a:rPr lang="en-US" sz="1400" i="1" dirty="0"/>
              <a:t> supplier (IATF 8.3.4.4)</a:t>
            </a:r>
          </a:p>
          <a:p>
            <a:r>
              <a:rPr lang="en-US" sz="1400" b="1" i="1" u="sng" dirty="0" err="1">
                <a:solidFill>
                  <a:srgbClr val="FF0000"/>
                </a:solidFill>
              </a:rPr>
              <a:t>Harus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mensyaratkan</a:t>
            </a:r>
            <a:r>
              <a:rPr lang="en-US" sz="1400" b="1" i="1" u="sng" dirty="0">
                <a:solidFill>
                  <a:srgbClr val="FF0000"/>
                </a:solidFill>
              </a:rPr>
              <a:t> supplier </a:t>
            </a:r>
            <a:r>
              <a:rPr lang="en-US" sz="1400" b="1" i="1" u="sng" dirty="0" err="1">
                <a:solidFill>
                  <a:srgbClr val="FF0000"/>
                </a:solidFill>
              </a:rPr>
              <a:t>produk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otomotive</a:t>
            </a:r>
            <a:r>
              <a:rPr lang="en-US" sz="1400" b="1" i="1" u="sng" dirty="0">
                <a:solidFill>
                  <a:srgbClr val="FF0000"/>
                </a:solidFill>
              </a:rPr>
              <a:t> (</a:t>
            </a:r>
            <a:r>
              <a:rPr lang="en-US" sz="1400" b="1" i="1" u="sng" dirty="0" err="1">
                <a:solidFill>
                  <a:srgbClr val="FF0000"/>
                </a:solidFill>
              </a:rPr>
              <a:t>terkait</a:t>
            </a:r>
            <a:r>
              <a:rPr lang="en-US" sz="1400" b="1" i="1" u="sng" dirty="0">
                <a:solidFill>
                  <a:srgbClr val="FF0000"/>
                </a:solidFill>
              </a:rPr>
              <a:t> software </a:t>
            </a:r>
            <a:r>
              <a:rPr lang="en-US" sz="1400" b="1" i="1" u="sng" dirty="0" err="1">
                <a:solidFill>
                  <a:srgbClr val="FF0000"/>
                </a:solidFill>
              </a:rPr>
              <a:t>atau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produk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otomotif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dengan</a:t>
            </a:r>
            <a:r>
              <a:rPr lang="en-US" sz="1400" b="1" i="1" u="sng" dirty="0">
                <a:solidFill>
                  <a:srgbClr val="FF0000"/>
                </a:solidFill>
              </a:rPr>
              <a:t> software yang </a:t>
            </a:r>
            <a:r>
              <a:rPr lang="en-US" sz="1400" b="1" i="1" u="sng" dirty="0" err="1">
                <a:solidFill>
                  <a:srgbClr val="FF0000"/>
                </a:solidFill>
              </a:rPr>
              <a:t>tertanam</a:t>
            </a:r>
            <a:r>
              <a:rPr lang="en-US" sz="1400" b="1" i="1" u="sng" dirty="0">
                <a:solidFill>
                  <a:srgbClr val="FF0000"/>
                </a:solidFill>
              </a:rPr>
              <a:t>) </a:t>
            </a:r>
            <a:r>
              <a:rPr lang="en-US" sz="1400" b="1" i="1" u="sng" dirty="0" err="1">
                <a:solidFill>
                  <a:srgbClr val="FF0000"/>
                </a:solidFill>
              </a:rPr>
              <a:t>untuk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menerapkan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memelihara</a:t>
            </a:r>
            <a:r>
              <a:rPr lang="en-US" sz="1400" b="1" i="1" u="sng" dirty="0">
                <a:solidFill>
                  <a:srgbClr val="FF0000"/>
                </a:solidFill>
              </a:rPr>
              <a:t> proses, </a:t>
            </a:r>
            <a:r>
              <a:rPr lang="en-US" sz="1400" b="1" i="1" u="sng" dirty="0" err="1">
                <a:solidFill>
                  <a:srgbClr val="FF0000"/>
                </a:solidFill>
              </a:rPr>
              <a:t>guna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menjamin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mutu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produk</a:t>
            </a:r>
            <a:r>
              <a:rPr lang="en-US" sz="1400" b="1" i="1" u="sng" dirty="0">
                <a:solidFill>
                  <a:srgbClr val="FF0000"/>
                </a:solidFill>
              </a:rPr>
              <a:t> software </a:t>
            </a:r>
            <a:r>
              <a:rPr lang="en-US" sz="1400" b="1" i="1" u="sng" dirty="0" err="1">
                <a:solidFill>
                  <a:srgbClr val="FF0000"/>
                </a:solidFill>
              </a:rPr>
              <a:t>mereka</a:t>
            </a:r>
            <a:r>
              <a:rPr lang="en-US" sz="1400" b="1" i="1" u="sng" dirty="0">
                <a:solidFill>
                  <a:srgbClr val="FF0000"/>
                </a:solidFill>
              </a:rPr>
              <a:t>. (IATF 8.4.2.3.1). </a:t>
            </a:r>
          </a:p>
        </p:txBody>
      </p:sp>
      <p:sp>
        <p:nvSpPr>
          <p:cNvPr id="11280" name="Line 33"/>
          <p:cNvSpPr>
            <a:spLocks noChangeShapeType="1"/>
          </p:cNvSpPr>
          <p:nvPr/>
        </p:nvSpPr>
        <p:spPr bwMode="auto">
          <a:xfrm flipV="1">
            <a:off x="2686050" y="3879768"/>
            <a:ext cx="503238" cy="57626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8511" y="6370637"/>
            <a:ext cx="514273" cy="411163"/>
          </a:xfrm>
        </p:spPr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sp>
        <p:nvSpPr>
          <p:cNvPr id="19" name="Line 5">
            <a:extLst>
              <a:ext uri="{FF2B5EF4-FFF2-40B4-BE49-F238E27FC236}">
                <a16:creationId xmlns:a16="http://schemas.microsoft.com/office/drawing/2014/main" id="{4B125EE3-65D6-4459-AA33-D97A2AF185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21960" y="5916612"/>
            <a:ext cx="0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5B3BF-96C2-4CD6-B229-9EBDA99E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413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5284" y="1524000"/>
            <a:ext cx="67707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harus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memiliki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dokumen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terkait</a:t>
            </a:r>
            <a:r>
              <a:rPr lang="en-US" sz="2000" u="sng" dirty="0">
                <a:solidFill>
                  <a:srgbClr val="FF0000"/>
                </a:solidFill>
              </a:rPr>
              <a:t> proses </a:t>
            </a:r>
            <a:r>
              <a:rPr lang="en-US" sz="2000" u="sng" dirty="0" err="1">
                <a:solidFill>
                  <a:srgbClr val="FF0000"/>
                </a:solidFill>
              </a:rPr>
              <a:t>pemilihan</a:t>
            </a:r>
            <a:r>
              <a:rPr lang="en-US" sz="2000" u="sng" dirty="0">
                <a:solidFill>
                  <a:srgbClr val="FF0000"/>
                </a:solidFill>
              </a:rPr>
              <a:t> supplier. Proses </a:t>
            </a:r>
            <a:r>
              <a:rPr lang="en-US" sz="2000" u="sng" dirty="0" err="1">
                <a:solidFill>
                  <a:srgbClr val="FF0000"/>
                </a:solidFill>
              </a:rPr>
              <a:t>seleksi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harus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meliputi</a:t>
            </a:r>
            <a:r>
              <a:rPr lang="en-US" sz="2000" u="sng" dirty="0">
                <a:solidFill>
                  <a:srgbClr val="FF0000"/>
                </a:solidFill>
              </a:rPr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>
                <a:solidFill>
                  <a:srgbClr val="FF0000"/>
                </a:solidFill>
              </a:rPr>
              <a:t>penilaian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risiko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pemasok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dipilih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untuk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kesesuaian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produk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pasokan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tak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terputus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dari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produk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organisasi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untuk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pelanggan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mereka</a:t>
            </a:r>
            <a:r>
              <a:rPr lang="en-US" sz="2000" u="sng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>
                <a:solidFill>
                  <a:srgbClr val="FF0000"/>
                </a:solidFill>
              </a:rPr>
              <a:t>kualitas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kinerja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pengiriman</a:t>
            </a:r>
            <a:r>
              <a:rPr lang="en-US" sz="2000" u="sng" dirty="0">
                <a:solidFill>
                  <a:srgbClr val="FF0000"/>
                </a:solidFill>
              </a:rPr>
              <a:t> yang </a:t>
            </a:r>
            <a:r>
              <a:rPr lang="en-US" sz="2000" u="sng" dirty="0" err="1">
                <a:solidFill>
                  <a:srgbClr val="FF0000"/>
                </a:solidFill>
              </a:rPr>
              <a:t>relevan</a:t>
            </a:r>
            <a:r>
              <a:rPr lang="en-US" sz="2000" u="sng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>
                <a:solidFill>
                  <a:srgbClr val="FF0000"/>
                </a:solidFill>
              </a:rPr>
              <a:t>evaluasi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terhadap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sistem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manajemen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mutu</a:t>
            </a:r>
            <a:r>
              <a:rPr lang="en-US" sz="2000" u="sng" dirty="0">
                <a:solidFill>
                  <a:srgbClr val="FF0000"/>
                </a:solidFill>
              </a:rPr>
              <a:t> supplier;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>
                <a:solidFill>
                  <a:srgbClr val="FF0000"/>
                </a:solidFill>
              </a:rPr>
              <a:t>pengambilan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keputusan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multidisiplin</a:t>
            </a:r>
            <a:r>
              <a:rPr lang="en-US" sz="2000" u="sng" dirty="0">
                <a:solidFill>
                  <a:srgbClr val="FF0000"/>
                </a:solidFill>
              </a:rPr>
              <a:t>; </a:t>
            </a:r>
            <a:r>
              <a:rPr lang="en-US" sz="2000" u="sng" dirty="0" err="1">
                <a:solidFill>
                  <a:srgbClr val="FF0000"/>
                </a:solidFill>
              </a:rPr>
              <a:t>dan</a:t>
            </a:r>
            <a:endParaRPr lang="en-US" sz="2000" u="sng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u="sng" dirty="0" err="1">
                <a:solidFill>
                  <a:srgbClr val="FF0000"/>
                </a:solidFill>
              </a:rPr>
              <a:t>penilaian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kemampuan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pengembangan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perangkat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lunak</a:t>
            </a:r>
            <a:r>
              <a:rPr lang="en-US" sz="2000" u="sng" dirty="0">
                <a:solidFill>
                  <a:srgbClr val="FF0000"/>
                </a:solidFill>
              </a:rPr>
              <a:t>, </a:t>
            </a:r>
            <a:r>
              <a:rPr lang="en-US" sz="2000" u="sng" dirty="0" err="1">
                <a:solidFill>
                  <a:srgbClr val="FF0000"/>
                </a:solidFill>
              </a:rPr>
              <a:t>jika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ada</a:t>
            </a:r>
            <a:r>
              <a:rPr lang="en-US" sz="2000" u="sng" dirty="0">
                <a:solidFill>
                  <a:srgbClr val="FF0000"/>
                </a:solidFill>
              </a:rPr>
              <a:t>.</a:t>
            </a:r>
            <a:endParaRPr lang="en-US" sz="2000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91836" y="381000"/>
            <a:ext cx="89027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/>
              <a:t>IATF 8.4.1.2 Proses </a:t>
            </a:r>
            <a:r>
              <a:rPr lang="en-US" sz="2800" b="1" dirty="0" err="1"/>
              <a:t>Seleksi</a:t>
            </a:r>
            <a:r>
              <a:rPr lang="en-US" sz="2800" b="1" dirty="0"/>
              <a:t> </a:t>
            </a:r>
            <a:r>
              <a:rPr lang="en-US" sz="2800" b="1" dirty="0" err="1"/>
              <a:t>Pemasok</a:t>
            </a:r>
            <a:r>
              <a:rPr lang="en-US" sz="2800" b="1" dirty="0"/>
              <a:t> (supplier)</a:t>
            </a:r>
          </a:p>
        </p:txBody>
      </p:sp>
      <p:pic>
        <p:nvPicPr>
          <p:cNvPr id="53252" name="Picture 4" descr="Image result for suppl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3230790" cy="323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019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7060" y="780291"/>
            <a:ext cx="8791128" cy="576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u="sng" dirty="0" err="1">
                <a:solidFill>
                  <a:srgbClr val="FF0000"/>
                </a:solidFill>
              </a:rPr>
              <a:t>Kriteria</a:t>
            </a:r>
            <a:r>
              <a:rPr lang="en-US" sz="2400" u="sng" dirty="0">
                <a:solidFill>
                  <a:srgbClr val="FF0000"/>
                </a:solidFill>
              </a:rPr>
              <a:t> lain </a:t>
            </a:r>
            <a:r>
              <a:rPr lang="en-US" sz="2400" u="sng" dirty="0" err="1">
                <a:solidFill>
                  <a:srgbClr val="FF0000"/>
                </a:solidFill>
              </a:rPr>
              <a:t>dalam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memilih</a:t>
            </a:r>
            <a:r>
              <a:rPr lang="en-US" sz="2400" u="sng" dirty="0">
                <a:solidFill>
                  <a:srgbClr val="FF0000"/>
                </a:solidFill>
              </a:rPr>
              <a:t> supplier </a:t>
            </a:r>
            <a:r>
              <a:rPr lang="en-US" sz="2400" u="sng" dirty="0" err="1">
                <a:solidFill>
                  <a:srgbClr val="FF0000"/>
                </a:solidFill>
              </a:rPr>
              <a:t>harus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dipertimbangkan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hal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berikut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ini</a:t>
            </a:r>
            <a:r>
              <a:rPr lang="en-US" sz="2400" u="sng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>
                <a:solidFill>
                  <a:srgbClr val="FF0000"/>
                </a:solidFill>
              </a:rPr>
              <a:t>Volume </a:t>
            </a:r>
            <a:r>
              <a:rPr lang="en-US" sz="1900" u="sng" dirty="0" err="1">
                <a:solidFill>
                  <a:srgbClr val="FF0000"/>
                </a:solidFill>
              </a:rPr>
              <a:t>bisnis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otomotif</a:t>
            </a:r>
            <a:r>
              <a:rPr lang="en-US" sz="1900" u="sng" dirty="0">
                <a:solidFill>
                  <a:srgbClr val="FF0000"/>
                </a:solidFill>
              </a:rPr>
              <a:t> (</a:t>
            </a:r>
            <a:r>
              <a:rPr lang="en-US" sz="1900" u="sng" dirty="0" err="1">
                <a:solidFill>
                  <a:srgbClr val="FF0000"/>
                </a:solidFill>
              </a:rPr>
              <a:t>mutlak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dan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atau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sebagai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persentase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dari</a:t>
            </a:r>
            <a:r>
              <a:rPr lang="en-US" sz="1900" u="sng" dirty="0">
                <a:solidFill>
                  <a:srgbClr val="FF0000"/>
                </a:solidFill>
              </a:rPr>
              <a:t> total </a:t>
            </a:r>
            <a:r>
              <a:rPr lang="en-US" sz="1900" u="sng" dirty="0" err="1">
                <a:solidFill>
                  <a:srgbClr val="FF0000"/>
                </a:solidFill>
              </a:rPr>
              <a:t>bisnis</a:t>
            </a:r>
            <a:r>
              <a:rPr lang="en-US" sz="1900" u="sng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Stabilitas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keuangan</a:t>
            </a:r>
            <a:r>
              <a:rPr lang="en-US" sz="1900" u="sng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Pembelian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produk</a:t>
            </a:r>
            <a:r>
              <a:rPr lang="en-US" sz="1900" u="sng" dirty="0">
                <a:solidFill>
                  <a:srgbClr val="FF0000"/>
                </a:solidFill>
              </a:rPr>
              <a:t>, </a:t>
            </a:r>
            <a:r>
              <a:rPr lang="en-US" sz="1900" u="sng" dirty="0" err="1">
                <a:solidFill>
                  <a:srgbClr val="FF0000"/>
                </a:solidFill>
              </a:rPr>
              <a:t>bahan</a:t>
            </a:r>
            <a:r>
              <a:rPr lang="en-US" sz="1900" u="sng" dirty="0">
                <a:solidFill>
                  <a:srgbClr val="FF0000"/>
                </a:solidFill>
              </a:rPr>
              <a:t>, </a:t>
            </a:r>
            <a:r>
              <a:rPr lang="en-US" sz="1900" u="sng" dirty="0" err="1">
                <a:solidFill>
                  <a:srgbClr val="FF0000"/>
                </a:solidFill>
              </a:rPr>
              <a:t>atau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kompleksitas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layanan</a:t>
            </a:r>
            <a:r>
              <a:rPr lang="en-US" sz="1900" u="sng" dirty="0">
                <a:solidFill>
                  <a:srgbClr val="FF0000"/>
                </a:solidFill>
              </a:rPr>
              <a:t>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Teknologi</a:t>
            </a:r>
            <a:r>
              <a:rPr lang="en-US" sz="1900" u="sng" dirty="0">
                <a:solidFill>
                  <a:srgbClr val="FF0000"/>
                </a:solidFill>
              </a:rPr>
              <a:t> yang </a:t>
            </a:r>
            <a:r>
              <a:rPr lang="en-US" sz="1900" u="sng" dirty="0" err="1">
                <a:solidFill>
                  <a:srgbClr val="FF0000"/>
                </a:solidFill>
              </a:rPr>
              <a:t>dibutuhkan</a:t>
            </a:r>
            <a:r>
              <a:rPr lang="en-US" sz="1900" u="sng" dirty="0">
                <a:solidFill>
                  <a:srgbClr val="FF0000"/>
                </a:solidFill>
              </a:rPr>
              <a:t> (</a:t>
            </a:r>
            <a:r>
              <a:rPr lang="en-US" sz="1900" u="sng" dirty="0" err="1">
                <a:solidFill>
                  <a:srgbClr val="FF0000"/>
                </a:solidFill>
              </a:rPr>
              <a:t>produk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atau</a:t>
            </a:r>
            <a:r>
              <a:rPr lang="en-US" sz="1900" u="sng" dirty="0">
                <a:solidFill>
                  <a:srgbClr val="FF0000"/>
                </a:solidFill>
              </a:rPr>
              <a:t> proses);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Kecukupan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sumberdaya</a:t>
            </a:r>
            <a:r>
              <a:rPr lang="en-US" sz="1900" u="sng" dirty="0">
                <a:solidFill>
                  <a:srgbClr val="FF0000"/>
                </a:solidFill>
              </a:rPr>
              <a:t> yang </a:t>
            </a:r>
            <a:r>
              <a:rPr lang="en-US" sz="1900" u="sng" dirty="0" err="1">
                <a:solidFill>
                  <a:srgbClr val="FF0000"/>
                </a:solidFill>
              </a:rPr>
              <a:t>tersedia</a:t>
            </a:r>
            <a:r>
              <a:rPr lang="en-US" sz="1900" u="sng" dirty="0">
                <a:solidFill>
                  <a:srgbClr val="FF0000"/>
                </a:solidFill>
              </a:rPr>
              <a:t> (</a:t>
            </a:r>
            <a:r>
              <a:rPr lang="en-US" sz="1900" u="sng" dirty="0" err="1">
                <a:solidFill>
                  <a:srgbClr val="FF0000"/>
                </a:solidFill>
              </a:rPr>
              <a:t>misalnya</a:t>
            </a:r>
            <a:r>
              <a:rPr lang="en-US" sz="1900" u="sng" dirty="0">
                <a:solidFill>
                  <a:srgbClr val="FF0000"/>
                </a:solidFill>
              </a:rPr>
              <a:t>, orang, </a:t>
            </a:r>
            <a:r>
              <a:rPr lang="en-US" sz="1900" u="sng" dirty="0" err="1">
                <a:solidFill>
                  <a:srgbClr val="FF0000"/>
                </a:solidFill>
              </a:rPr>
              <a:t>infrastruktur</a:t>
            </a:r>
            <a:r>
              <a:rPr lang="en-US" sz="1900" u="sng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Kemampuan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desain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dan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pengembangan</a:t>
            </a:r>
            <a:r>
              <a:rPr lang="en-US" sz="1900" u="sng" dirty="0">
                <a:solidFill>
                  <a:srgbClr val="FF0000"/>
                </a:solidFill>
              </a:rPr>
              <a:t> (</a:t>
            </a:r>
            <a:r>
              <a:rPr lang="en-US" sz="1900" u="sng" dirty="0" err="1">
                <a:solidFill>
                  <a:srgbClr val="FF0000"/>
                </a:solidFill>
              </a:rPr>
              <a:t>termasuk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manajemen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proyek</a:t>
            </a:r>
            <a:r>
              <a:rPr lang="en-US" sz="1900" u="sng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Kemampuan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manufaktur</a:t>
            </a:r>
            <a:r>
              <a:rPr lang="en-US" sz="1900" u="sng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>
                <a:solidFill>
                  <a:srgbClr val="FF0000"/>
                </a:solidFill>
              </a:rPr>
              <a:t>Proses </a:t>
            </a:r>
            <a:r>
              <a:rPr lang="en-US" sz="1900" u="sng" dirty="0" err="1">
                <a:solidFill>
                  <a:srgbClr val="FF0000"/>
                </a:solidFill>
              </a:rPr>
              <a:t>perubahan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manajemen</a:t>
            </a:r>
            <a:r>
              <a:rPr lang="en-US" sz="1900" u="sng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Perencanaan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kelangsungan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bisnis</a:t>
            </a:r>
            <a:r>
              <a:rPr lang="en-US" sz="1900" u="sng" dirty="0">
                <a:solidFill>
                  <a:srgbClr val="FF0000"/>
                </a:solidFill>
              </a:rPr>
              <a:t> (</a:t>
            </a:r>
            <a:r>
              <a:rPr lang="en-US" sz="1900" u="sng" dirty="0" err="1">
                <a:solidFill>
                  <a:srgbClr val="FF0000"/>
                </a:solidFill>
              </a:rPr>
              <a:t>misalnya</a:t>
            </a:r>
            <a:r>
              <a:rPr lang="en-US" sz="1900" u="sng" dirty="0">
                <a:solidFill>
                  <a:srgbClr val="FF0000"/>
                </a:solidFill>
              </a:rPr>
              <a:t>, </a:t>
            </a:r>
            <a:r>
              <a:rPr lang="en-US" sz="1900" u="sng" dirty="0" err="1">
                <a:solidFill>
                  <a:srgbClr val="FF0000"/>
                </a:solidFill>
              </a:rPr>
              <a:t>kesiapsiagaan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bencana</a:t>
            </a:r>
            <a:r>
              <a:rPr lang="en-US" sz="1900" u="sng" dirty="0">
                <a:solidFill>
                  <a:srgbClr val="FF0000"/>
                </a:solidFill>
              </a:rPr>
              <a:t>, </a:t>
            </a:r>
            <a:r>
              <a:rPr lang="en-US" sz="1900" u="sng" dirty="0" err="1">
                <a:solidFill>
                  <a:srgbClr val="FF0000"/>
                </a:solidFill>
              </a:rPr>
              <a:t>perencanaan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kontingensi</a:t>
            </a:r>
            <a:r>
              <a:rPr lang="en-US" sz="1900" u="sng" dirty="0">
                <a:solidFill>
                  <a:srgbClr val="FF0000"/>
                </a:solidFill>
              </a:rPr>
              <a:t>);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>
                <a:solidFill>
                  <a:srgbClr val="FF0000"/>
                </a:solidFill>
              </a:rPr>
              <a:t>Proses </a:t>
            </a:r>
            <a:r>
              <a:rPr lang="en-US" sz="1900" u="sng" dirty="0" err="1">
                <a:solidFill>
                  <a:srgbClr val="FF0000"/>
                </a:solidFill>
              </a:rPr>
              <a:t>logistik</a:t>
            </a:r>
            <a:r>
              <a:rPr lang="en-US" sz="1900" u="sng" dirty="0">
                <a:solidFill>
                  <a:srgbClr val="FF0000"/>
                </a:solidFill>
              </a:rPr>
              <a:t>;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900" u="sng" dirty="0" err="1">
                <a:solidFill>
                  <a:srgbClr val="FF0000"/>
                </a:solidFill>
              </a:rPr>
              <a:t>Pelayanan</a:t>
            </a:r>
            <a:r>
              <a:rPr lang="en-US" sz="1900" u="sng" dirty="0">
                <a:solidFill>
                  <a:srgbClr val="FF0000"/>
                </a:solidFill>
              </a:rPr>
              <a:t> </a:t>
            </a:r>
            <a:r>
              <a:rPr lang="en-US" sz="1900" u="sng" dirty="0" err="1">
                <a:solidFill>
                  <a:srgbClr val="FF0000"/>
                </a:solidFill>
              </a:rPr>
              <a:t>pelanggan</a:t>
            </a:r>
            <a:r>
              <a:rPr lang="en-US" sz="1900" u="sng" dirty="0">
                <a:solidFill>
                  <a:srgbClr val="FF0000"/>
                </a:solidFill>
              </a:rPr>
              <a:t>;</a:t>
            </a:r>
            <a:endParaRPr lang="en-US" sz="1900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85800" y="152400"/>
            <a:ext cx="81812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/>
              <a:t>IATF 8.4.1.2 Proses </a:t>
            </a:r>
            <a:r>
              <a:rPr lang="en-US" sz="2800" dirty="0" err="1"/>
              <a:t>Seleksi</a:t>
            </a:r>
            <a:r>
              <a:rPr lang="en-US" sz="2800" dirty="0"/>
              <a:t> </a:t>
            </a:r>
            <a:r>
              <a:rPr lang="en-US" sz="2800" dirty="0" err="1"/>
              <a:t>Pemasok</a:t>
            </a:r>
            <a:r>
              <a:rPr lang="en-US" sz="2800" dirty="0"/>
              <a:t> (supplier)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950620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30"/>
          <p:cNvGraphicFramePr>
            <a:graphicFrameLocks noGrp="1" noChangeAspect="1"/>
          </p:cNvGraphicFramePr>
          <p:nvPr>
            <p:ph sz="half" idx="1"/>
          </p:nvPr>
        </p:nvGraphicFramePr>
        <p:xfrm>
          <a:off x="704850" y="1412875"/>
          <a:ext cx="225107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8" name="Visio" r:id="rId4" imgW="1417625" imgH="1813560" progId="Visio.Drawing.11">
                  <p:embed/>
                </p:oleObj>
              </mc:Choice>
              <mc:Fallback>
                <p:oleObj name="Visio" r:id="rId4" imgW="1417625" imgH="1813560" progId="Visio.Drawing.11">
                  <p:embed/>
                  <p:pic>
                    <p:nvPicPr>
                      <p:cNvPr id="0" name="Picture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412875"/>
                        <a:ext cx="225107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2819400" y="144463"/>
            <a:ext cx="4608512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/>
              <a:t>Proses </a:t>
            </a:r>
            <a:r>
              <a:rPr lang="en-US" sz="2800" dirty="0" err="1"/>
              <a:t>Pembelian</a:t>
            </a:r>
            <a:r>
              <a:rPr lang="en-US" sz="2800" dirty="0"/>
              <a:t> </a:t>
            </a:r>
          </a:p>
        </p:txBody>
      </p:sp>
      <p:sp>
        <p:nvSpPr>
          <p:cNvPr id="12293" name="Text Box 20"/>
          <p:cNvSpPr txBox="1">
            <a:spLocks noChangeArrowheads="1"/>
          </p:cNvSpPr>
          <p:nvPr/>
        </p:nvSpPr>
        <p:spPr bwMode="auto">
          <a:xfrm>
            <a:off x="3729038" y="1943729"/>
            <a:ext cx="5903912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 dirty="0" err="1"/>
              <a:t>Melakukan</a:t>
            </a:r>
            <a:r>
              <a:rPr lang="en-US" sz="1400" i="1" dirty="0"/>
              <a:t> </a:t>
            </a:r>
            <a:r>
              <a:rPr lang="en-US" sz="1400" i="1" dirty="0" err="1"/>
              <a:t>pemantauan</a:t>
            </a:r>
            <a:r>
              <a:rPr lang="en-US" sz="1400" i="1" dirty="0"/>
              <a:t> </a:t>
            </a:r>
            <a:r>
              <a:rPr lang="en-US" sz="1400" i="1" dirty="0" err="1"/>
              <a:t>performa</a:t>
            </a:r>
            <a:r>
              <a:rPr lang="en-US" sz="1400" i="1" dirty="0"/>
              <a:t> supplier </a:t>
            </a:r>
            <a:r>
              <a:rPr lang="en-US" sz="1400" i="1" dirty="0" err="1"/>
              <a:t>sbb</a:t>
            </a:r>
            <a:endParaRPr lang="en-US" sz="1400" i="1" dirty="0"/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Kesesuaian</a:t>
            </a:r>
            <a:r>
              <a:rPr lang="en-US" sz="1400" i="1" dirty="0"/>
              <a:t> </a:t>
            </a:r>
            <a:r>
              <a:rPr lang="en-US" sz="1400" i="1" dirty="0" err="1"/>
              <a:t>produk</a:t>
            </a:r>
            <a:r>
              <a:rPr lang="en-US" sz="1400" i="1" dirty="0"/>
              <a:t> yang </a:t>
            </a:r>
            <a:r>
              <a:rPr lang="en-US" sz="1400" i="1" dirty="0" err="1"/>
              <a:t>dikirimkan</a:t>
            </a:r>
            <a:r>
              <a:rPr lang="en-US" sz="1400" i="1" dirty="0"/>
              <a:t> </a:t>
            </a:r>
            <a:r>
              <a:rPr lang="en-US" sz="1400" i="1" dirty="0" err="1"/>
              <a:t>sesuai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i="1" dirty="0" err="1"/>
              <a:t>persyaratan</a:t>
            </a:r>
            <a:r>
              <a:rPr lang="en-US" sz="1400" i="1" dirty="0"/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/>
              <a:t>Premium freight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Gangguan</a:t>
            </a:r>
            <a:r>
              <a:rPr lang="en-US" sz="1400" i="1" dirty="0"/>
              <a:t> </a:t>
            </a:r>
            <a:r>
              <a:rPr lang="en-US" sz="1400" i="1" dirty="0" err="1"/>
              <a:t>di</a:t>
            </a:r>
            <a:r>
              <a:rPr lang="en-US" sz="1400" i="1" dirty="0"/>
              <a:t> customer </a:t>
            </a:r>
            <a:r>
              <a:rPr lang="en-US" sz="1400" i="1" dirty="0" err="1"/>
              <a:t>akibat</a:t>
            </a:r>
            <a:r>
              <a:rPr lang="en-US" sz="1400" i="1" dirty="0"/>
              <a:t> supplier &amp; </a:t>
            </a:r>
          </a:p>
          <a:p>
            <a:pPr marL="363538" lvl="1" indent="-184150">
              <a:buFontTx/>
              <a:buChar char="•"/>
            </a:pPr>
            <a:r>
              <a:rPr lang="en-US" sz="1400" i="1" dirty="0" err="1"/>
              <a:t>Pemberian</a:t>
            </a:r>
            <a:r>
              <a:rPr lang="en-US" sz="1400" i="1" dirty="0"/>
              <a:t> status </a:t>
            </a:r>
            <a:r>
              <a:rPr lang="en-US" sz="1400" i="1" dirty="0" err="1"/>
              <a:t>khusus</a:t>
            </a:r>
            <a:r>
              <a:rPr lang="en-US" sz="1400" i="1" dirty="0"/>
              <a:t> (status </a:t>
            </a:r>
            <a:r>
              <a:rPr lang="en-US" sz="1400" i="1" dirty="0" err="1"/>
              <a:t>jelek</a:t>
            </a:r>
            <a:r>
              <a:rPr lang="en-US" sz="1400" i="1" dirty="0"/>
              <a:t>) </a:t>
            </a:r>
            <a:r>
              <a:rPr lang="en-US" sz="1400" i="1" dirty="0" err="1"/>
              <a:t>dari</a:t>
            </a:r>
            <a:r>
              <a:rPr lang="en-US" sz="1400" i="1" dirty="0"/>
              <a:t> customer </a:t>
            </a:r>
            <a:r>
              <a:rPr lang="en-US" sz="1400" i="1" dirty="0" err="1"/>
              <a:t>akibat</a:t>
            </a:r>
            <a:r>
              <a:rPr lang="en-US" sz="1400" i="1" dirty="0"/>
              <a:t> supplier </a:t>
            </a:r>
          </a:p>
        </p:txBody>
      </p:sp>
      <p:sp>
        <p:nvSpPr>
          <p:cNvPr id="12294" name="Line 25"/>
          <p:cNvSpPr>
            <a:spLocks noChangeShapeType="1"/>
          </p:cNvSpPr>
          <p:nvPr/>
        </p:nvSpPr>
        <p:spPr bwMode="auto">
          <a:xfrm>
            <a:off x="2936875" y="2708275"/>
            <a:ext cx="6477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Text Box 34"/>
          <p:cNvSpPr txBox="1">
            <a:spLocks noChangeArrowheads="1"/>
          </p:cNvSpPr>
          <p:nvPr/>
        </p:nvSpPr>
        <p:spPr bwMode="auto">
          <a:xfrm>
            <a:off x="1639888" y="836613"/>
            <a:ext cx="358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2296" name="Line 35"/>
          <p:cNvSpPr>
            <a:spLocks noChangeShapeType="1"/>
          </p:cNvSpPr>
          <p:nvPr/>
        </p:nvSpPr>
        <p:spPr bwMode="auto">
          <a:xfrm>
            <a:off x="1784350" y="11969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Text Box 37"/>
          <p:cNvSpPr txBox="1">
            <a:spLocks noChangeArrowheads="1"/>
          </p:cNvSpPr>
          <p:nvPr/>
        </p:nvSpPr>
        <p:spPr bwMode="auto">
          <a:xfrm>
            <a:off x="3729038" y="3733800"/>
            <a:ext cx="5903912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1" u="sng" dirty="0" err="1">
                <a:solidFill>
                  <a:srgbClr val="FF0000"/>
                </a:solidFill>
              </a:rPr>
              <a:t>Tahapan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urutan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pengembangan</a:t>
            </a:r>
            <a:r>
              <a:rPr lang="en-US" sz="1400" b="1" i="1" u="sng" dirty="0">
                <a:solidFill>
                  <a:srgbClr val="FF0000"/>
                </a:solidFill>
              </a:rPr>
              <a:t> system </a:t>
            </a:r>
            <a:r>
              <a:rPr lang="en-US" sz="1400" b="1" i="1" u="sng" dirty="0" err="1">
                <a:solidFill>
                  <a:srgbClr val="FF0000"/>
                </a:solidFill>
              </a:rPr>
              <a:t>manajemen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mutu</a:t>
            </a:r>
            <a:r>
              <a:rPr lang="en-US" sz="1400" b="1" i="1" u="sng" dirty="0">
                <a:solidFill>
                  <a:srgbClr val="FF0000"/>
                </a:solidFill>
              </a:rPr>
              <a:t> supplier (IATF 8.4.2.3)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Kepatuhan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terhadap</a:t>
            </a:r>
            <a:r>
              <a:rPr lang="en-US" sz="1400" b="1" i="1" u="sng" dirty="0">
                <a:solidFill>
                  <a:srgbClr val="FF0000"/>
                </a:solidFill>
              </a:rPr>
              <a:t> ISO 9001 </a:t>
            </a:r>
            <a:r>
              <a:rPr lang="en-US" sz="1400" b="1" i="1" u="sng" dirty="0" err="1">
                <a:solidFill>
                  <a:srgbClr val="FF0000"/>
                </a:solidFill>
              </a:rPr>
              <a:t>melalui</a:t>
            </a:r>
            <a:r>
              <a:rPr lang="en-US" sz="1400" b="1" i="1" u="sng" dirty="0">
                <a:solidFill>
                  <a:srgbClr val="FF0000"/>
                </a:solidFill>
              </a:rPr>
              <a:t> audit </a:t>
            </a:r>
            <a:r>
              <a:rPr lang="en-US" sz="1400" b="1" i="1" u="sng" dirty="0" err="1">
                <a:solidFill>
                  <a:srgbClr val="FF0000"/>
                </a:solidFill>
              </a:rPr>
              <a:t>pihak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kedua</a:t>
            </a:r>
            <a:r>
              <a:rPr lang="en-US" sz="1400" b="1" i="1" u="sng" dirty="0">
                <a:solidFill>
                  <a:srgbClr val="FF0000"/>
                </a:solidFill>
              </a:rPr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Seritfikasi</a:t>
            </a:r>
            <a:r>
              <a:rPr lang="en-US" sz="1400" b="1" i="1" u="sng" dirty="0">
                <a:solidFill>
                  <a:srgbClr val="FF0000"/>
                </a:solidFill>
              </a:rPr>
              <a:t> ISO 9001 </a:t>
            </a:r>
            <a:r>
              <a:rPr lang="en-US" sz="1400" b="1" i="1" u="sng" dirty="0" err="1">
                <a:solidFill>
                  <a:srgbClr val="FF0000"/>
                </a:solidFill>
              </a:rPr>
              <a:t>melalui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pihak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ketiga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atau</a:t>
            </a:r>
            <a:r>
              <a:rPr lang="en-US" sz="1400" b="1" i="1" u="sng" dirty="0">
                <a:solidFill>
                  <a:srgbClr val="FF0000"/>
                </a:solidFill>
              </a:rPr>
              <a:t> yang </a:t>
            </a:r>
            <a:r>
              <a:rPr lang="en-US" sz="1400" b="1" i="1" u="sng" dirty="0" err="1">
                <a:solidFill>
                  <a:srgbClr val="FF0000"/>
                </a:solidFill>
              </a:rPr>
              <a:t>dipersyaratkan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oleh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1400" b="1" i="1" u="sng" dirty="0">
                <a:solidFill>
                  <a:srgbClr val="FF0000"/>
                </a:solidFill>
              </a:rPr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Sertifikasi</a:t>
            </a:r>
            <a:r>
              <a:rPr lang="en-US" sz="1400" b="1" i="1" u="sng" dirty="0">
                <a:solidFill>
                  <a:srgbClr val="FF0000"/>
                </a:solidFill>
              </a:rPr>
              <a:t> ISO 9001 </a:t>
            </a:r>
            <a:r>
              <a:rPr lang="en-US" sz="1400" b="1" i="1" u="sng" dirty="0" err="1">
                <a:solidFill>
                  <a:srgbClr val="FF0000"/>
                </a:solidFill>
              </a:rPr>
              <a:t>ditujukan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terhadap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Pemasok</a:t>
            </a:r>
            <a:r>
              <a:rPr lang="en-US" sz="1400" b="1" i="1" u="sng" dirty="0">
                <a:solidFill>
                  <a:srgbClr val="FF0000"/>
                </a:solidFill>
              </a:rPr>
              <a:t> Sub Tier.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Sertifikasi</a:t>
            </a:r>
            <a:r>
              <a:rPr lang="en-US" sz="1400" b="1" i="1" u="sng" dirty="0">
                <a:solidFill>
                  <a:srgbClr val="FF0000"/>
                </a:solidFill>
              </a:rPr>
              <a:t>  ISO 9001 </a:t>
            </a:r>
            <a:r>
              <a:rPr lang="en-US" sz="1400" b="1" i="1" u="sng" dirty="0" err="1">
                <a:solidFill>
                  <a:srgbClr val="FF0000"/>
                </a:solidFill>
              </a:rPr>
              <a:t>dengan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kepatuhan</a:t>
            </a:r>
            <a:r>
              <a:rPr lang="en-US" sz="1400" b="1" i="1" u="sng" dirty="0">
                <a:solidFill>
                  <a:srgbClr val="FF0000"/>
                </a:solidFill>
              </a:rPr>
              <a:t> IATF 16949 </a:t>
            </a:r>
            <a:r>
              <a:rPr lang="en-US" sz="1400" b="1" i="1" u="sng" dirty="0" err="1">
                <a:solidFill>
                  <a:srgbClr val="FF0000"/>
                </a:solidFill>
              </a:rPr>
              <a:t>melalui</a:t>
            </a:r>
            <a:r>
              <a:rPr lang="en-US" sz="1400" b="1" i="1" u="sng" dirty="0">
                <a:solidFill>
                  <a:srgbClr val="FF0000"/>
                </a:solidFill>
              </a:rPr>
              <a:t> audit </a:t>
            </a:r>
            <a:r>
              <a:rPr lang="en-US" sz="1400" b="1" i="1" u="sng" dirty="0" err="1">
                <a:solidFill>
                  <a:srgbClr val="FF0000"/>
                </a:solidFill>
              </a:rPr>
              <a:t>pihak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kedua</a:t>
            </a:r>
            <a:r>
              <a:rPr lang="en-US" sz="1400" b="1" i="1" u="sng" dirty="0">
                <a:solidFill>
                  <a:srgbClr val="FF0000"/>
                </a:solidFill>
              </a:rPr>
              <a:t>.</a:t>
            </a:r>
          </a:p>
          <a:p>
            <a:pPr marL="363538" lvl="1" indent="-184150">
              <a:buFontTx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Sertifikasi</a:t>
            </a:r>
            <a:r>
              <a:rPr lang="en-US" sz="1400" b="1" i="1" u="sng" dirty="0">
                <a:solidFill>
                  <a:srgbClr val="FF0000"/>
                </a:solidFill>
              </a:rPr>
              <a:t> IATF 16949 </a:t>
            </a:r>
            <a:r>
              <a:rPr lang="en-US" sz="1400" b="1" i="1" u="sng" dirty="0" err="1">
                <a:solidFill>
                  <a:srgbClr val="FF0000"/>
                </a:solidFill>
              </a:rPr>
              <a:t>melalui</a:t>
            </a:r>
            <a:r>
              <a:rPr lang="en-US" sz="1400" b="1" i="1" u="sng" dirty="0">
                <a:solidFill>
                  <a:srgbClr val="FF0000"/>
                </a:solidFill>
              </a:rPr>
              <a:t> audit </a:t>
            </a:r>
            <a:r>
              <a:rPr lang="en-US" sz="1400" b="1" i="1" u="sng" dirty="0" err="1">
                <a:solidFill>
                  <a:srgbClr val="FF0000"/>
                </a:solidFill>
              </a:rPr>
              <a:t>pihak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ketiga</a:t>
            </a:r>
            <a:r>
              <a:rPr lang="en-US" sz="1400" b="1" i="1" u="sng" dirty="0">
                <a:solidFill>
                  <a:srgbClr val="FF0000"/>
                </a:solidFill>
              </a:rPr>
              <a:t>.</a:t>
            </a:r>
          </a:p>
          <a:p>
            <a:pPr marL="363538" lvl="1" indent="-184150">
              <a:buFontTx/>
              <a:buChar char="•"/>
            </a:pPr>
            <a:endParaRPr lang="en-US" sz="1400" i="1" u="sng" dirty="0">
              <a:solidFill>
                <a:srgbClr val="0033CC"/>
              </a:solidFill>
            </a:endParaRPr>
          </a:p>
        </p:txBody>
      </p:sp>
      <p:sp>
        <p:nvSpPr>
          <p:cNvPr id="12298" name="Line 38"/>
          <p:cNvSpPr>
            <a:spLocks noChangeShapeType="1"/>
          </p:cNvSpPr>
          <p:nvPr/>
        </p:nvSpPr>
        <p:spPr bwMode="auto">
          <a:xfrm>
            <a:off x="3008313" y="4076700"/>
            <a:ext cx="576262" cy="36036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2300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3875" y="5929313"/>
            <a:ext cx="17526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3891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39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 rot="5400000">
            <a:off x="6331219" y="695194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1" name="Rectangle 6"/>
          <p:cNvSpPr/>
          <p:nvPr/>
        </p:nvSpPr>
        <p:spPr>
          <a:xfrm rot="5400000">
            <a:off x="4779138" y="1837966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" name="Rectangle 4"/>
          <p:cNvSpPr/>
          <p:nvPr/>
        </p:nvSpPr>
        <p:spPr>
          <a:xfrm>
            <a:off x="381000" y="6198597"/>
            <a:ext cx="9144000" cy="3956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62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16059"/>
            <a:ext cx="5888267" cy="1252890"/>
          </a:xfrm>
          <a:noFill/>
        </p:spPr>
        <p:txBody>
          <a:bodyPr anchorCtr="1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u="sng" dirty="0">
                <a:solidFill>
                  <a:srgbClr val="FF0000"/>
                </a:solidFill>
              </a:rPr>
              <a:t>IATF 8.4.2.3 </a:t>
            </a:r>
            <a:r>
              <a:rPr lang="en-US" sz="2800" b="1" u="sng" dirty="0" err="1">
                <a:solidFill>
                  <a:srgbClr val="FF0000"/>
                </a:solidFill>
              </a:rPr>
              <a:t>Pengembangan</a:t>
            </a:r>
            <a:r>
              <a:rPr lang="en-US" sz="2800" b="1" u="sng" dirty="0">
                <a:solidFill>
                  <a:srgbClr val="FF0000"/>
                </a:solidFill>
              </a:rPr>
              <a:t> Sistem </a:t>
            </a:r>
            <a:r>
              <a:rPr lang="en-US" sz="2800" b="1" u="sng" dirty="0" err="1">
                <a:solidFill>
                  <a:srgbClr val="FF0000"/>
                </a:solidFill>
              </a:rPr>
              <a:t>Manajemen</a:t>
            </a:r>
            <a:r>
              <a:rPr lang="en-US" sz="2800" b="1" u="sng" dirty="0">
                <a:solidFill>
                  <a:srgbClr val="FF0000"/>
                </a:solidFill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</a:rPr>
              <a:t>Mutu</a:t>
            </a:r>
            <a:r>
              <a:rPr lang="en-US" sz="2800" b="1" u="sng" dirty="0">
                <a:solidFill>
                  <a:srgbClr val="FF0000"/>
                </a:solidFill>
              </a:rPr>
              <a:t> Supplier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3421852" y="2988690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ectangle 1"/>
          <p:cNvSpPr/>
          <p:nvPr/>
        </p:nvSpPr>
        <p:spPr>
          <a:xfrm>
            <a:off x="3972992" y="2416450"/>
            <a:ext cx="1811278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3036595" y="3572321"/>
            <a:ext cx="1376863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Rectangle 1"/>
          <p:cNvSpPr/>
          <p:nvPr/>
        </p:nvSpPr>
        <p:spPr>
          <a:xfrm>
            <a:off x="5333661" y="1277654"/>
            <a:ext cx="2011555" cy="424955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8406" h="460368">
                <a:moveTo>
                  <a:pt x="402336" y="0"/>
                </a:moveTo>
                <a:lnTo>
                  <a:pt x="2898406" y="25255"/>
                </a:lnTo>
                <a:lnTo>
                  <a:pt x="2473428" y="460368"/>
                </a:lnTo>
                <a:lnTo>
                  <a:pt x="0" y="460368"/>
                </a:lnTo>
                <a:lnTo>
                  <a:pt x="40233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ectangle 1"/>
          <p:cNvSpPr/>
          <p:nvPr/>
        </p:nvSpPr>
        <p:spPr>
          <a:xfrm>
            <a:off x="6901257" y="144179"/>
            <a:ext cx="1819891" cy="423567"/>
          </a:xfrm>
          <a:custGeom>
            <a:avLst/>
            <a:gdLst>
              <a:gd name="connsiteX0" fmla="*/ 0 w 2720752"/>
              <a:gd name="connsiteY0" fmla="*/ 0 h 460368"/>
              <a:gd name="connsiteX1" fmla="*/ 2720752 w 2720752"/>
              <a:gd name="connsiteY1" fmla="*/ 0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0 w 2720752"/>
              <a:gd name="connsiteY0" fmla="*/ 12192 h 472560"/>
              <a:gd name="connsiteX1" fmla="*/ 2269648 w 2720752"/>
              <a:gd name="connsiteY1" fmla="*/ 0 h 472560"/>
              <a:gd name="connsiteX2" fmla="*/ 2720752 w 2720752"/>
              <a:gd name="connsiteY2" fmla="*/ 472560 h 472560"/>
              <a:gd name="connsiteX3" fmla="*/ 0 w 2720752"/>
              <a:gd name="connsiteY3" fmla="*/ 472560 h 472560"/>
              <a:gd name="connsiteX4" fmla="*/ 0 w 2720752"/>
              <a:gd name="connsiteY4" fmla="*/ 12192 h 472560"/>
              <a:gd name="connsiteX0" fmla="*/ 0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0 w 2720752"/>
              <a:gd name="connsiteY4" fmla="*/ 0 h 460368"/>
              <a:gd name="connsiteX0" fmla="*/ 402336 w 2720752"/>
              <a:gd name="connsiteY0" fmla="*/ 0 h 460368"/>
              <a:gd name="connsiteX1" fmla="*/ 2245264 w 2720752"/>
              <a:gd name="connsiteY1" fmla="*/ 12192 h 460368"/>
              <a:gd name="connsiteX2" fmla="*/ 2720752 w 2720752"/>
              <a:gd name="connsiteY2" fmla="*/ 460368 h 460368"/>
              <a:gd name="connsiteX3" fmla="*/ 0 w 2720752"/>
              <a:gd name="connsiteY3" fmla="*/ 460368 h 460368"/>
              <a:gd name="connsiteX4" fmla="*/ 402336 w 2720752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91608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245264"/>
              <a:gd name="connsiteY0" fmla="*/ 0 h 460368"/>
              <a:gd name="connsiteX1" fmla="*/ 2245264 w 2245264"/>
              <a:gd name="connsiteY1" fmla="*/ 12192 h 460368"/>
              <a:gd name="connsiteX2" fmla="*/ 1794160 w 2245264"/>
              <a:gd name="connsiteY2" fmla="*/ 460368 h 460368"/>
              <a:gd name="connsiteX3" fmla="*/ 0 w 2245264"/>
              <a:gd name="connsiteY3" fmla="*/ 460368 h 460368"/>
              <a:gd name="connsiteX4" fmla="*/ 402336 w 2245264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1794160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911469"/>
              <a:gd name="connsiteY0" fmla="*/ 0 h 460368"/>
              <a:gd name="connsiteX1" fmla="*/ 2911469 w 2911469"/>
              <a:gd name="connsiteY1" fmla="*/ 12192 h 460368"/>
              <a:gd name="connsiteX2" fmla="*/ 2473428 w 2911469"/>
              <a:gd name="connsiteY2" fmla="*/ 460368 h 460368"/>
              <a:gd name="connsiteX3" fmla="*/ 0 w 2911469"/>
              <a:gd name="connsiteY3" fmla="*/ 460368 h 460368"/>
              <a:gd name="connsiteX4" fmla="*/ 402336 w 2911469"/>
              <a:gd name="connsiteY4" fmla="*/ 0 h 46036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473428 w 2898406"/>
              <a:gd name="connsiteY2" fmla="*/ 460368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22810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898406"/>
              <a:gd name="connsiteY0" fmla="*/ 0 h 460368"/>
              <a:gd name="connsiteX1" fmla="*/ 2898406 w 2898406"/>
              <a:gd name="connsiteY1" fmla="*/ 25255 h 460368"/>
              <a:gd name="connsiteX2" fmla="*/ 2722810 w 2898406"/>
              <a:gd name="connsiteY2" fmla="*/ 436617 h 460368"/>
              <a:gd name="connsiteX3" fmla="*/ 0 w 2898406"/>
              <a:gd name="connsiteY3" fmla="*/ 460368 h 460368"/>
              <a:gd name="connsiteX4" fmla="*/ 402336 w 2898406"/>
              <a:gd name="connsiteY4" fmla="*/ 0 h 460368"/>
              <a:gd name="connsiteX0" fmla="*/ 402336 w 2898406"/>
              <a:gd name="connsiteY0" fmla="*/ 0 h 484118"/>
              <a:gd name="connsiteX1" fmla="*/ 2898406 w 2898406"/>
              <a:gd name="connsiteY1" fmla="*/ 25255 h 484118"/>
              <a:gd name="connsiteX2" fmla="*/ 2710935 w 2898406"/>
              <a:gd name="connsiteY2" fmla="*/ 484118 h 484118"/>
              <a:gd name="connsiteX3" fmla="*/ 0 w 2898406"/>
              <a:gd name="connsiteY3" fmla="*/ 460368 h 484118"/>
              <a:gd name="connsiteX4" fmla="*/ 402336 w 2898406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37130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84118"/>
              <a:gd name="connsiteX1" fmla="*/ 2732152 w 2732152"/>
              <a:gd name="connsiteY1" fmla="*/ 13379 h 484118"/>
              <a:gd name="connsiteX2" fmla="*/ 2710935 w 2732152"/>
              <a:gd name="connsiteY2" fmla="*/ 484118 h 484118"/>
              <a:gd name="connsiteX3" fmla="*/ 0 w 2732152"/>
              <a:gd name="connsiteY3" fmla="*/ 460368 h 484118"/>
              <a:gd name="connsiteX4" fmla="*/ 402336 w 2732152"/>
              <a:gd name="connsiteY4" fmla="*/ 0 h 484118"/>
              <a:gd name="connsiteX0" fmla="*/ 402336 w 2732152"/>
              <a:gd name="connsiteY0" fmla="*/ 0 h 472243"/>
              <a:gd name="connsiteX1" fmla="*/ 2732152 w 2732152"/>
              <a:gd name="connsiteY1" fmla="*/ 13379 h 472243"/>
              <a:gd name="connsiteX2" fmla="*/ 2722810 w 2732152"/>
              <a:gd name="connsiteY2" fmla="*/ 472243 h 472243"/>
              <a:gd name="connsiteX3" fmla="*/ 0 w 2732152"/>
              <a:gd name="connsiteY3" fmla="*/ 460368 h 472243"/>
              <a:gd name="connsiteX4" fmla="*/ 402336 w 2732152"/>
              <a:gd name="connsiteY4" fmla="*/ 0 h 472243"/>
              <a:gd name="connsiteX0" fmla="*/ 431364 w 2732152"/>
              <a:gd name="connsiteY0" fmla="*/ 1136 h 458864"/>
              <a:gd name="connsiteX1" fmla="*/ 2732152 w 2732152"/>
              <a:gd name="connsiteY1" fmla="*/ 0 h 458864"/>
              <a:gd name="connsiteX2" fmla="*/ 2722810 w 2732152"/>
              <a:gd name="connsiteY2" fmla="*/ 458864 h 458864"/>
              <a:gd name="connsiteX3" fmla="*/ 0 w 2732152"/>
              <a:gd name="connsiteY3" fmla="*/ 446989 h 458864"/>
              <a:gd name="connsiteX4" fmla="*/ 431364 w 2732152"/>
              <a:gd name="connsiteY4" fmla="*/ 1136 h 45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152" h="458864">
                <a:moveTo>
                  <a:pt x="431364" y="1136"/>
                </a:moveTo>
                <a:lnTo>
                  <a:pt x="2732152" y="0"/>
                </a:lnTo>
                <a:lnTo>
                  <a:pt x="2722810" y="458864"/>
                </a:lnTo>
                <a:lnTo>
                  <a:pt x="0" y="446989"/>
                </a:lnTo>
                <a:lnTo>
                  <a:pt x="431364" y="113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TextBox 3"/>
          <p:cNvSpPr txBox="1"/>
          <p:nvPr/>
        </p:nvSpPr>
        <p:spPr>
          <a:xfrm>
            <a:off x="1935398" y="5272880"/>
            <a:ext cx="251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Compliance to ISO 9001 by 2</a:t>
            </a:r>
            <a:r>
              <a:rPr lang="en-US" b="1" baseline="30000" dirty="0"/>
              <a:t>nd</a:t>
            </a:r>
            <a:r>
              <a:rPr lang="en-US" b="1" dirty="0"/>
              <a:t> party audits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6405" y="2865139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Rectangle 9"/>
          <p:cNvSpPr/>
          <p:nvPr/>
        </p:nvSpPr>
        <p:spPr>
          <a:xfrm>
            <a:off x="5808373" y="1736916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8" name="Rectangle 9"/>
          <p:cNvSpPr/>
          <p:nvPr/>
        </p:nvSpPr>
        <p:spPr>
          <a:xfrm>
            <a:off x="7366322" y="598328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9" name="TextBox 18"/>
          <p:cNvSpPr txBox="1"/>
          <p:nvPr/>
        </p:nvSpPr>
        <p:spPr>
          <a:xfrm>
            <a:off x="3389349" y="4244636"/>
            <a:ext cx="251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by 3</a:t>
            </a:r>
            <a:r>
              <a:rPr lang="en-US" b="1" baseline="30000" dirty="0"/>
              <a:t>rd</a:t>
            </a:r>
            <a:r>
              <a:rPr lang="en-US" b="1" dirty="0"/>
              <a:t> party audits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36776" y="3120345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0265" y="2034093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FASE 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82978" y="880452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FASE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11154" y="3032383"/>
            <a:ext cx="245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+ Customer Specific Requirement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26472" y="1863852"/>
            <a:ext cx="2407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ISO 9001 + IATF 16949 by 2</a:t>
            </a:r>
            <a:r>
              <a:rPr lang="en-US" b="1" baseline="30000" dirty="0"/>
              <a:t>nd</a:t>
            </a:r>
            <a:r>
              <a:rPr lang="en-US" b="1" dirty="0"/>
              <a:t> party audits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93321" y="775130"/>
            <a:ext cx="194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Certification to IATF 16949</a:t>
            </a:r>
          </a:p>
        </p:txBody>
      </p:sp>
      <p:sp>
        <p:nvSpPr>
          <p:cNvPr id="31" name="Rectangle 6"/>
          <p:cNvSpPr/>
          <p:nvPr/>
        </p:nvSpPr>
        <p:spPr>
          <a:xfrm rot="5400000">
            <a:off x="2053967" y="4114924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2" name="Rectangle 2"/>
          <p:cNvSpPr/>
          <p:nvPr/>
        </p:nvSpPr>
        <p:spPr>
          <a:xfrm>
            <a:off x="1856388" y="4670748"/>
            <a:ext cx="1207260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34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08" y="3642842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64" y="2456519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9"/>
          <p:cNvSpPr/>
          <p:nvPr/>
        </p:nvSpPr>
        <p:spPr>
          <a:xfrm>
            <a:off x="3084155" y="4046593"/>
            <a:ext cx="490945" cy="469387"/>
          </a:xfrm>
          <a:custGeom>
            <a:avLst/>
            <a:gdLst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531857 w 531857"/>
              <a:gd name="connsiteY2" fmla="*/ 508503 h 508503"/>
              <a:gd name="connsiteX3" fmla="*/ 0 w 531857"/>
              <a:gd name="connsiteY3" fmla="*/ 508503 h 508503"/>
              <a:gd name="connsiteX4" fmla="*/ 0 w 531857"/>
              <a:gd name="connsiteY4" fmla="*/ 0 h 508503"/>
              <a:gd name="connsiteX0" fmla="*/ 0 w 531857"/>
              <a:gd name="connsiteY0" fmla="*/ 0 h 508503"/>
              <a:gd name="connsiteX1" fmla="*/ 531857 w 531857"/>
              <a:gd name="connsiteY1" fmla="*/ 0 h 508503"/>
              <a:gd name="connsiteX2" fmla="*/ 0 w 531857"/>
              <a:gd name="connsiteY2" fmla="*/ 508503 h 508503"/>
              <a:gd name="connsiteX3" fmla="*/ 0 w 531857"/>
              <a:gd name="connsiteY3" fmla="*/ 0 h 50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857" h="508503">
                <a:moveTo>
                  <a:pt x="0" y="0"/>
                </a:moveTo>
                <a:lnTo>
                  <a:pt x="531857" y="0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39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22" y="1305830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68" y="230929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6"/>
          <p:cNvSpPr/>
          <p:nvPr/>
        </p:nvSpPr>
        <p:spPr>
          <a:xfrm rot="5400000">
            <a:off x="872784" y="5239041"/>
            <a:ext cx="1573244" cy="424955"/>
          </a:xfrm>
          <a:custGeom>
            <a:avLst/>
            <a:gdLst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612538 w 1612538"/>
              <a:gd name="connsiteY2" fmla="*/ 460368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0 w 1612538"/>
              <a:gd name="connsiteY3" fmla="*/ 460368 h 460368"/>
              <a:gd name="connsiteX4" fmla="*/ 0 w 1612538"/>
              <a:gd name="connsiteY4" fmla="*/ 0 h 460368"/>
              <a:gd name="connsiteX0" fmla="*/ 0 w 1612538"/>
              <a:gd name="connsiteY0" fmla="*/ 0 h 460368"/>
              <a:gd name="connsiteX1" fmla="*/ 1612538 w 1612538"/>
              <a:gd name="connsiteY1" fmla="*/ 0 h 460368"/>
              <a:gd name="connsiteX2" fmla="*/ 1246778 w 1612538"/>
              <a:gd name="connsiteY2" fmla="*/ 448176 h 460368"/>
              <a:gd name="connsiteX3" fmla="*/ 463296 w 1612538"/>
              <a:gd name="connsiteY3" fmla="*/ 460368 h 460368"/>
              <a:gd name="connsiteX4" fmla="*/ 0 w 1612538"/>
              <a:gd name="connsiteY4" fmla="*/ 0 h 460368"/>
              <a:gd name="connsiteX0" fmla="*/ 0 w 1627441"/>
              <a:gd name="connsiteY0" fmla="*/ 0 h 460368"/>
              <a:gd name="connsiteX1" fmla="*/ 1612538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60368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  <a:gd name="connsiteX0" fmla="*/ 0 w 1615799"/>
              <a:gd name="connsiteY0" fmla="*/ 0 h 460368"/>
              <a:gd name="connsiteX1" fmla="*/ 1208805 w 1615799"/>
              <a:gd name="connsiteY1" fmla="*/ 0 h 460368"/>
              <a:gd name="connsiteX2" fmla="*/ 1615799 w 1615799"/>
              <a:gd name="connsiteY2" fmla="*/ 423792 h 460368"/>
              <a:gd name="connsiteX3" fmla="*/ 463296 w 1615799"/>
              <a:gd name="connsiteY3" fmla="*/ 460368 h 460368"/>
              <a:gd name="connsiteX4" fmla="*/ 0 w 1615799"/>
              <a:gd name="connsiteY4" fmla="*/ 0 h 460368"/>
              <a:gd name="connsiteX0" fmla="*/ 0 w 1627441"/>
              <a:gd name="connsiteY0" fmla="*/ 0 h 460368"/>
              <a:gd name="connsiteX1" fmla="*/ 1208805 w 1627441"/>
              <a:gd name="connsiteY1" fmla="*/ 0 h 460368"/>
              <a:gd name="connsiteX2" fmla="*/ 1627441 w 1627441"/>
              <a:gd name="connsiteY2" fmla="*/ 448176 h 460368"/>
              <a:gd name="connsiteX3" fmla="*/ 463296 w 1627441"/>
              <a:gd name="connsiteY3" fmla="*/ 460368 h 460368"/>
              <a:gd name="connsiteX4" fmla="*/ 0 w 1627441"/>
              <a:gd name="connsiteY4" fmla="*/ 0 h 46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441" h="460368">
                <a:moveTo>
                  <a:pt x="0" y="0"/>
                </a:moveTo>
                <a:lnTo>
                  <a:pt x="1208805" y="0"/>
                </a:lnTo>
                <a:lnTo>
                  <a:pt x="1627441" y="448176"/>
                </a:lnTo>
                <a:lnTo>
                  <a:pt x="463296" y="460368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2" name="Rectangle 2"/>
          <p:cNvSpPr/>
          <p:nvPr/>
        </p:nvSpPr>
        <p:spPr>
          <a:xfrm>
            <a:off x="381000" y="5769175"/>
            <a:ext cx="1490884" cy="443274"/>
          </a:xfrm>
          <a:custGeom>
            <a:avLst/>
            <a:gdLst>
              <a:gd name="connsiteX0" fmla="*/ 0 w 2720752"/>
              <a:gd name="connsiteY0" fmla="*/ 0 h 468021"/>
              <a:gd name="connsiteX1" fmla="*/ 2720752 w 2720752"/>
              <a:gd name="connsiteY1" fmla="*/ 0 h 468021"/>
              <a:gd name="connsiteX2" fmla="*/ 2720752 w 2720752"/>
              <a:gd name="connsiteY2" fmla="*/ 468021 h 468021"/>
              <a:gd name="connsiteX3" fmla="*/ 0 w 2720752"/>
              <a:gd name="connsiteY3" fmla="*/ 468021 h 468021"/>
              <a:gd name="connsiteX4" fmla="*/ 0 w 2720752"/>
              <a:gd name="connsiteY4" fmla="*/ 0 h 468021"/>
              <a:gd name="connsiteX0" fmla="*/ 0 w 2720752"/>
              <a:gd name="connsiteY0" fmla="*/ 0 h 480213"/>
              <a:gd name="connsiteX1" fmla="*/ 2720752 w 2720752"/>
              <a:gd name="connsiteY1" fmla="*/ 0 h 480213"/>
              <a:gd name="connsiteX2" fmla="*/ 2245264 w 2720752"/>
              <a:gd name="connsiteY2" fmla="*/ 480213 h 480213"/>
              <a:gd name="connsiteX3" fmla="*/ 0 w 2720752"/>
              <a:gd name="connsiteY3" fmla="*/ 468021 h 480213"/>
              <a:gd name="connsiteX4" fmla="*/ 0 w 2720752"/>
              <a:gd name="connsiteY4" fmla="*/ 0 h 480213"/>
              <a:gd name="connsiteX0" fmla="*/ 0 w 2745326"/>
              <a:gd name="connsiteY0" fmla="*/ 12192 h 492405"/>
              <a:gd name="connsiteX1" fmla="*/ 2745326 w 2745326"/>
              <a:gd name="connsiteY1" fmla="*/ 0 h 492405"/>
              <a:gd name="connsiteX2" fmla="*/ 2245264 w 2745326"/>
              <a:gd name="connsiteY2" fmla="*/ 492405 h 492405"/>
              <a:gd name="connsiteX3" fmla="*/ 0 w 2745326"/>
              <a:gd name="connsiteY3" fmla="*/ 480213 h 492405"/>
              <a:gd name="connsiteX4" fmla="*/ 0 w 2745326"/>
              <a:gd name="connsiteY4" fmla="*/ 12192 h 492405"/>
              <a:gd name="connsiteX0" fmla="*/ 0 w 2696178"/>
              <a:gd name="connsiteY0" fmla="*/ 0 h 480213"/>
              <a:gd name="connsiteX1" fmla="*/ 2696178 w 2696178"/>
              <a:gd name="connsiteY1" fmla="*/ 24384 h 480213"/>
              <a:gd name="connsiteX2" fmla="*/ 2245264 w 2696178"/>
              <a:gd name="connsiteY2" fmla="*/ 480213 h 480213"/>
              <a:gd name="connsiteX3" fmla="*/ 0 w 2696178"/>
              <a:gd name="connsiteY3" fmla="*/ 468021 h 480213"/>
              <a:gd name="connsiteX4" fmla="*/ 0 w 2696178"/>
              <a:gd name="connsiteY4" fmla="*/ 0 h 4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178" h="480213">
                <a:moveTo>
                  <a:pt x="0" y="0"/>
                </a:moveTo>
                <a:lnTo>
                  <a:pt x="2696178" y="24384"/>
                </a:lnTo>
                <a:lnTo>
                  <a:pt x="2245264" y="480213"/>
                </a:lnTo>
                <a:lnTo>
                  <a:pt x="0" y="46802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43" name="Picture 2" descr="https://encrypted-tbn3.gstatic.com/images?q=tbn:ANd9GcSUzl3HIYa8tya9_Gv5qQ4toF_H7Re6rxZdEPrycZ-evtqb8E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" y="4739450"/>
            <a:ext cx="698643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16496" y="5405458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96616" y="4295381"/>
            <a:ext cx="10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FASE 2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6126472" y="4235101"/>
            <a:ext cx="3098819" cy="140763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Menjelaskan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secara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rinci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tahapan</a:t>
            </a:r>
            <a:r>
              <a:rPr lang="en-US" sz="2000" b="1" dirty="0">
                <a:solidFill>
                  <a:schemeClr val="tx1"/>
                </a:solidFill>
              </a:rPr>
              <a:t> supplier development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375" y="618100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6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7" grpId="0" animBg="1"/>
      <p:bldP spid="8" grpId="0" animBg="1"/>
      <p:bldP spid="3" grpId="0" animBg="1"/>
      <p:bldP spid="12" grpId="0" animBg="1"/>
      <p:bldP spid="14" grpId="0" animBg="1"/>
      <p:bldP spid="4" grpId="0"/>
      <p:bldP spid="10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6" grpId="0"/>
      <p:bldP spid="28" grpId="0"/>
      <p:bldP spid="29" grpId="0"/>
      <p:bldP spid="31" grpId="0" animBg="1"/>
      <p:bldP spid="32" grpId="0" animBg="1"/>
      <p:bldP spid="38" grpId="0" animBg="1"/>
      <p:bldP spid="41" grpId="0" animBg="1"/>
      <p:bldP spid="42" grpId="0" animBg="1"/>
      <p:bldP spid="44" grpId="0"/>
      <p:bldP spid="4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6200" y="1371600"/>
            <a:ext cx="53799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memasukan</a:t>
            </a:r>
            <a:r>
              <a:rPr lang="en-US" sz="2400" dirty="0"/>
              <a:t> proses audit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. audit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pemantauan</a:t>
            </a:r>
            <a:r>
              <a:rPr lang="en-US" sz="2400" dirty="0"/>
              <a:t>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pengembangan</a:t>
            </a:r>
            <a:r>
              <a:rPr lang="en-US" sz="2400" dirty="0"/>
              <a:t> SMM </a:t>
            </a:r>
            <a:r>
              <a:rPr lang="en-US" sz="2400" dirty="0" err="1"/>
              <a:t>pemasok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audit </a:t>
            </a:r>
            <a:r>
              <a:rPr lang="en-US" sz="2400" dirty="0" err="1"/>
              <a:t>produk</a:t>
            </a:r>
            <a:r>
              <a:rPr lang="en-US" sz="2400" dirty="0"/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audit proses;</a:t>
            </a:r>
            <a:endParaRPr lang="en-US" sz="2400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86200" y="457200"/>
            <a:ext cx="579120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/>
              <a:t>IATF 8.4.2.4.1 Audit </a:t>
            </a:r>
            <a:r>
              <a:rPr lang="en-US" sz="2800" b="1" dirty="0" err="1"/>
              <a:t>pihak</a:t>
            </a:r>
            <a:r>
              <a:rPr lang="en-US" sz="2800" b="1" dirty="0"/>
              <a:t> </a:t>
            </a:r>
            <a:r>
              <a:rPr lang="en-US" sz="2800" b="1" dirty="0" err="1"/>
              <a:t>kedua</a:t>
            </a:r>
            <a:endParaRPr lang="en-US" sz="2800" b="1" dirty="0"/>
          </a:p>
        </p:txBody>
      </p:sp>
      <p:pic>
        <p:nvPicPr>
          <p:cNvPr id="54276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9"/>
          <a:stretch/>
        </p:blipFill>
        <p:spPr bwMode="auto">
          <a:xfrm>
            <a:off x="-30481" y="1"/>
            <a:ext cx="36118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11881" y="0"/>
            <a:ext cx="4571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3544647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0159" y="838200"/>
            <a:ext cx="851446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err="1">
                <a:solidFill>
                  <a:srgbClr val="FF0000"/>
                </a:solidFill>
              </a:rPr>
              <a:t>Organisasi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harus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menunjukkan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kompetensi</a:t>
            </a:r>
            <a:r>
              <a:rPr lang="en-US" sz="2200" u="sng" dirty="0">
                <a:solidFill>
                  <a:srgbClr val="FF0000"/>
                </a:solidFill>
              </a:rPr>
              <a:t> auditor yang </a:t>
            </a:r>
            <a:r>
              <a:rPr lang="en-US" sz="2200" u="sng" dirty="0" err="1">
                <a:solidFill>
                  <a:srgbClr val="FF0000"/>
                </a:solidFill>
              </a:rPr>
              <a:t>melakukan</a:t>
            </a:r>
            <a:r>
              <a:rPr lang="en-US" sz="2200" u="sng" dirty="0">
                <a:solidFill>
                  <a:srgbClr val="FF0000"/>
                </a:solidFill>
              </a:rPr>
              <a:t> audit </a:t>
            </a:r>
            <a:r>
              <a:rPr lang="en-US" sz="2200" u="sng" dirty="0" err="1">
                <a:solidFill>
                  <a:srgbClr val="FF0000"/>
                </a:solidFill>
              </a:rPr>
              <a:t>pihak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kedua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b="1" u="sng" dirty="0">
                <a:solidFill>
                  <a:srgbClr val="FF0000"/>
                </a:solidFill>
              </a:rPr>
              <a:t>auditor </a:t>
            </a:r>
            <a:r>
              <a:rPr lang="en-US" sz="2200" b="1" u="sng" dirty="0" err="1">
                <a:solidFill>
                  <a:srgbClr val="FF0000"/>
                </a:solidFill>
              </a:rPr>
              <a:t>pihak</a:t>
            </a:r>
            <a:r>
              <a:rPr lang="en-US" sz="2200" b="1" u="sng" dirty="0">
                <a:solidFill>
                  <a:srgbClr val="FF0000"/>
                </a:solidFill>
              </a:rPr>
              <a:t> </a:t>
            </a:r>
            <a:r>
              <a:rPr lang="en-US" sz="2200" b="1" u="sng" dirty="0" err="1">
                <a:solidFill>
                  <a:srgbClr val="FF0000"/>
                </a:solidFill>
              </a:rPr>
              <a:t>kedua</a:t>
            </a:r>
            <a:r>
              <a:rPr lang="en-US" sz="2200" b="1" u="sng" dirty="0">
                <a:solidFill>
                  <a:srgbClr val="FF0000"/>
                </a:solidFill>
              </a:rPr>
              <a:t> </a:t>
            </a:r>
            <a:r>
              <a:rPr lang="en-US" sz="2200" b="1" u="sng" dirty="0" err="1">
                <a:solidFill>
                  <a:srgbClr val="FF0000"/>
                </a:solidFill>
              </a:rPr>
              <a:t>harus</a:t>
            </a:r>
            <a:r>
              <a:rPr lang="en-US" sz="2200" b="1" u="sng" dirty="0">
                <a:solidFill>
                  <a:srgbClr val="FF0000"/>
                </a:solidFill>
              </a:rPr>
              <a:t> </a:t>
            </a:r>
            <a:r>
              <a:rPr lang="en-US" sz="2200" b="1" u="sng" dirty="0" err="1">
                <a:solidFill>
                  <a:srgbClr val="FF0000"/>
                </a:solidFill>
              </a:rPr>
              <a:t>memenuhi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persyaratan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khusus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pelanggan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sebagai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kualifikasi</a:t>
            </a:r>
            <a:r>
              <a:rPr lang="en-US" sz="2200" u="sng" dirty="0">
                <a:solidFill>
                  <a:srgbClr val="FF0000"/>
                </a:solidFill>
              </a:rPr>
              <a:t> auditor </a:t>
            </a:r>
            <a:r>
              <a:rPr lang="en-US" sz="2200" u="sng" dirty="0" err="1">
                <a:solidFill>
                  <a:srgbClr val="FF0000"/>
                </a:solidFill>
              </a:rPr>
              <a:t>dan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menunjukkan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kompetensi</a:t>
            </a:r>
            <a:r>
              <a:rPr lang="en-US" sz="2200" u="sng" dirty="0">
                <a:solidFill>
                  <a:srgbClr val="FF0000"/>
                </a:solidFill>
              </a:rPr>
              <a:t> inti minimum yang </a:t>
            </a:r>
            <a:r>
              <a:rPr lang="en-US" sz="2200" u="sng" dirty="0" err="1">
                <a:solidFill>
                  <a:srgbClr val="FF0000"/>
                </a:solidFill>
              </a:rPr>
              <a:t>ada</a:t>
            </a:r>
            <a:r>
              <a:rPr lang="en-US" sz="2200" u="sng" dirty="0">
                <a:solidFill>
                  <a:srgbClr val="FF0000"/>
                </a:solidFill>
              </a:rPr>
              <a:t>, </a:t>
            </a:r>
            <a:r>
              <a:rPr lang="en-US" sz="2200" u="sng" dirty="0" err="1">
                <a:solidFill>
                  <a:srgbClr val="FF0000"/>
                </a:solidFill>
              </a:rPr>
              <a:t>termasuk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pemahaman</a:t>
            </a:r>
            <a:r>
              <a:rPr lang="en-US" sz="2200" u="sng" dirty="0">
                <a:solidFill>
                  <a:srgbClr val="FF0000"/>
                </a:solidFill>
              </a:rPr>
              <a:t> </a:t>
            </a:r>
            <a:r>
              <a:rPr lang="en-US" sz="2200" u="sng" dirty="0" err="1">
                <a:solidFill>
                  <a:srgbClr val="FF0000"/>
                </a:solidFill>
              </a:rPr>
              <a:t>tentang</a:t>
            </a:r>
            <a:r>
              <a:rPr lang="en-US" sz="2200" u="sng" dirty="0">
                <a:solidFill>
                  <a:srgbClr val="FF0000"/>
                </a:solidFill>
              </a:rPr>
              <a:t> :</a:t>
            </a:r>
          </a:p>
          <a:p>
            <a:endParaRPr lang="en-US" sz="2200" u="sng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>
                <a:solidFill>
                  <a:srgbClr val="FF0000"/>
                </a:solidFill>
              </a:rPr>
              <a:t>pendekatan</a:t>
            </a:r>
            <a:r>
              <a:rPr lang="en-US" sz="2100" u="sng" dirty="0">
                <a:solidFill>
                  <a:srgbClr val="FF0000"/>
                </a:solidFill>
              </a:rPr>
              <a:t> proses </a:t>
            </a:r>
            <a:r>
              <a:rPr lang="en-US" sz="2100" u="sng" dirty="0" err="1">
                <a:solidFill>
                  <a:srgbClr val="FF0000"/>
                </a:solidFill>
              </a:rPr>
              <a:t>terkait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otomotif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untuk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melakukan</a:t>
            </a:r>
            <a:r>
              <a:rPr lang="en-US" sz="2100" u="sng" dirty="0">
                <a:solidFill>
                  <a:srgbClr val="FF0000"/>
                </a:solidFill>
              </a:rPr>
              <a:t> audit, </a:t>
            </a:r>
            <a:r>
              <a:rPr lang="en-US" sz="2100" u="sng" dirty="0" err="1">
                <a:solidFill>
                  <a:srgbClr val="FF0000"/>
                </a:solidFill>
              </a:rPr>
              <a:t>termasuk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pemikiran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berbasis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risiko</a:t>
            </a:r>
            <a:r>
              <a:rPr lang="en-US" sz="2100" u="sng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>
                <a:solidFill>
                  <a:srgbClr val="FF0000"/>
                </a:solidFill>
              </a:rPr>
              <a:t>persyaratan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pelanggan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dan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organisasi</a:t>
            </a:r>
            <a:r>
              <a:rPr lang="en-US" sz="2100" u="sng" dirty="0">
                <a:solidFill>
                  <a:srgbClr val="FF0000"/>
                </a:solidFill>
              </a:rPr>
              <a:t> yang </a:t>
            </a:r>
            <a:r>
              <a:rPr lang="en-US" sz="2100" u="sng" dirty="0" err="1">
                <a:solidFill>
                  <a:srgbClr val="FF0000"/>
                </a:solidFill>
              </a:rPr>
              <a:t>berlaku</a:t>
            </a:r>
            <a:r>
              <a:rPr lang="en-US" sz="2100" u="sng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>
                <a:solidFill>
                  <a:srgbClr val="FF0000"/>
                </a:solidFill>
              </a:rPr>
              <a:t>persyaratan</a:t>
            </a:r>
            <a:r>
              <a:rPr lang="en-US" sz="2100" u="sng" dirty="0">
                <a:solidFill>
                  <a:srgbClr val="FF0000"/>
                </a:solidFill>
              </a:rPr>
              <a:t> ISO 9001 </a:t>
            </a:r>
            <a:r>
              <a:rPr lang="en-US" sz="2100" u="sng" dirty="0" err="1">
                <a:solidFill>
                  <a:srgbClr val="FF0000"/>
                </a:solidFill>
              </a:rPr>
              <a:t>dan</a:t>
            </a:r>
            <a:r>
              <a:rPr lang="en-US" sz="2100" u="sng" dirty="0">
                <a:solidFill>
                  <a:srgbClr val="FF0000"/>
                </a:solidFill>
              </a:rPr>
              <a:t> IATF 16949 yang </a:t>
            </a:r>
            <a:r>
              <a:rPr lang="en-US" sz="2100" u="sng" dirty="0" err="1">
                <a:solidFill>
                  <a:srgbClr val="FF0000"/>
                </a:solidFill>
              </a:rPr>
              <a:t>berkaitan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dengan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ruang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lingkup</a:t>
            </a:r>
            <a:r>
              <a:rPr lang="en-US" sz="2100" u="sng" dirty="0">
                <a:solidFill>
                  <a:srgbClr val="FF0000"/>
                </a:solidFill>
              </a:rPr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>
                <a:solidFill>
                  <a:srgbClr val="FF0000"/>
                </a:solidFill>
              </a:rPr>
              <a:t>proses </a:t>
            </a:r>
            <a:r>
              <a:rPr lang="en-US" sz="2100" u="sng" dirty="0" err="1">
                <a:solidFill>
                  <a:srgbClr val="FF0000"/>
                </a:solidFill>
              </a:rPr>
              <a:t>manufaktur</a:t>
            </a:r>
            <a:r>
              <a:rPr lang="en-US" sz="2100" u="sng" dirty="0">
                <a:solidFill>
                  <a:srgbClr val="FF0000"/>
                </a:solidFill>
              </a:rPr>
              <a:t> yang </a:t>
            </a:r>
            <a:r>
              <a:rPr lang="en-US" sz="2100" u="sng" dirty="0" err="1">
                <a:solidFill>
                  <a:srgbClr val="FF0000"/>
                </a:solidFill>
              </a:rPr>
              <a:t>berlaku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untuk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diaudit</a:t>
            </a:r>
            <a:r>
              <a:rPr lang="en-US" sz="2100" u="sng" dirty="0">
                <a:solidFill>
                  <a:srgbClr val="FF0000"/>
                </a:solidFill>
              </a:rPr>
              <a:t>, </a:t>
            </a:r>
            <a:r>
              <a:rPr lang="en-US" sz="2100" u="sng" dirty="0" err="1">
                <a:solidFill>
                  <a:srgbClr val="FF0000"/>
                </a:solidFill>
              </a:rPr>
              <a:t>termasuk</a:t>
            </a:r>
            <a:r>
              <a:rPr lang="en-US" sz="2100" u="sng" dirty="0">
                <a:solidFill>
                  <a:srgbClr val="FF0000"/>
                </a:solidFill>
              </a:rPr>
              <a:t> PFMEA </a:t>
            </a:r>
            <a:r>
              <a:rPr lang="en-US" sz="2100" u="sng" dirty="0" err="1">
                <a:solidFill>
                  <a:srgbClr val="FF0000"/>
                </a:solidFill>
              </a:rPr>
              <a:t>dan</a:t>
            </a:r>
            <a:r>
              <a:rPr lang="en-US" sz="2100" u="sng" dirty="0">
                <a:solidFill>
                  <a:srgbClr val="FF0000"/>
                </a:solidFill>
              </a:rPr>
              <a:t> control plan;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>
                <a:solidFill>
                  <a:srgbClr val="FF0000"/>
                </a:solidFill>
              </a:rPr>
              <a:t>persyaratan</a:t>
            </a:r>
            <a:r>
              <a:rPr lang="en-US" sz="2100" u="sng" dirty="0">
                <a:solidFill>
                  <a:srgbClr val="FF0000"/>
                </a:solidFill>
              </a:rPr>
              <a:t> core tools yang </a:t>
            </a:r>
            <a:r>
              <a:rPr lang="en-US" sz="2100" u="sng" dirty="0" err="1">
                <a:solidFill>
                  <a:srgbClr val="FF0000"/>
                </a:solidFill>
              </a:rPr>
              <a:t>berlaku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terkait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dengan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ruang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lingkup</a:t>
            </a:r>
            <a:r>
              <a:rPr lang="en-US" sz="2100" u="sng" dirty="0">
                <a:solidFill>
                  <a:srgbClr val="FF0000"/>
                </a:solidFill>
              </a:rPr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>
                <a:solidFill>
                  <a:srgbClr val="FF0000"/>
                </a:solidFill>
              </a:rPr>
              <a:t>bagaimana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merencanakan</a:t>
            </a:r>
            <a:r>
              <a:rPr lang="en-US" sz="2100" u="sng" dirty="0">
                <a:solidFill>
                  <a:srgbClr val="FF0000"/>
                </a:solidFill>
              </a:rPr>
              <a:t>, </a:t>
            </a:r>
            <a:r>
              <a:rPr lang="en-US" sz="2100" u="sng" dirty="0" err="1">
                <a:solidFill>
                  <a:srgbClr val="FF0000"/>
                </a:solidFill>
              </a:rPr>
              <a:t>melakukan</a:t>
            </a:r>
            <a:r>
              <a:rPr lang="en-US" sz="2100" u="sng" dirty="0">
                <a:solidFill>
                  <a:srgbClr val="FF0000"/>
                </a:solidFill>
              </a:rPr>
              <a:t>, </a:t>
            </a:r>
            <a:r>
              <a:rPr lang="en-US" sz="2100" u="sng" dirty="0" err="1">
                <a:solidFill>
                  <a:srgbClr val="FF0000"/>
                </a:solidFill>
              </a:rPr>
              <a:t>menyiapkan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laporan</a:t>
            </a:r>
            <a:r>
              <a:rPr lang="en-US" sz="2100" u="sng" dirty="0">
                <a:solidFill>
                  <a:srgbClr val="FF0000"/>
                </a:solidFill>
              </a:rPr>
              <a:t> audit, </a:t>
            </a:r>
            <a:r>
              <a:rPr lang="en-US" sz="2100" u="sng" dirty="0" err="1">
                <a:solidFill>
                  <a:srgbClr val="FF0000"/>
                </a:solidFill>
              </a:rPr>
              <a:t>dan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menutup</a:t>
            </a:r>
            <a:r>
              <a:rPr lang="en-US" sz="2100" u="sng" dirty="0">
                <a:solidFill>
                  <a:srgbClr val="FF0000"/>
                </a:solidFill>
              </a:rPr>
              <a:t> </a:t>
            </a:r>
            <a:r>
              <a:rPr lang="en-US" sz="2100" u="sng" dirty="0" err="1">
                <a:solidFill>
                  <a:srgbClr val="FF0000"/>
                </a:solidFill>
              </a:rPr>
              <a:t>temuan</a:t>
            </a:r>
            <a:r>
              <a:rPr lang="en-US" sz="2100" u="sng" dirty="0">
                <a:solidFill>
                  <a:srgbClr val="FF0000"/>
                </a:solidFill>
              </a:rPr>
              <a:t> audit. </a:t>
            </a:r>
            <a:endParaRPr lang="en-US" sz="2100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07690" y="99536"/>
            <a:ext cx="76352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/>
              <a:t>IATF 7.2.4 </a:t>
            </a:r>
            <a:r>
              <a:rPr lang="en-US" sz="2800" b="1" dirty="0" err="1"/>
              <a:t>Kompetensi</a:t>
            </a:r>
            <a:r>
              <a:rPr lang="en-US" sz="2800" b="1" dirty="0"/>
              <a:t> Auditor </a:t>
            </a:r>
            <a:r>
              <a:rPr lang="en-US" sz="2800" b="1" dirty="0" err="1"/>
              <a:t>Pihak</a:t>
            </a:r>
            <a:r>
              <a:rPr lang="en-US" sz="2800" b="1" dirty="0"/>
              <a:t> </a:t>
            </a:r>
            <a:r>
              <a:rPr lang="en-US" sz="2800" b="1" dirty="0" err="1"/>
              <a:t>Kedua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06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209" y="990600"/>
            <a:ext cx="304800" cy="3770515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EEE6A-7EDE-4646-94B0-A23D4168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07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03515"/>
            <a:ext cx="6496050" cy="1143000"/>
          </a:xfrm>
        </p:spPr>
        <p:txBody>
          <a:bodyPr/>
          <a:lstStyle/>
          <a:p>
            <a:pPr eaLnBrk="1" hangingPunct="1"/>
            <a:r>
              <a:rPr lang="en-US" sz="2800" b="1" dirty="0" err="1"/>
              <a:t>Pengendalian</a:t>
            </a:r>
            <a:r>
              <a:rPr lang="en-US" sz="2800" b="1" dirty="0"/>
              <a:t> Proses yang </a:t>
            </a:r>
            <a:r>
              <a:rPr lang="en-US" sz="2800" b="1" dirty="0" err="1"/>
              <a:t>disubkan</a:t>
            </a:r>
            <a:endParaRPr lang="en-GB" sz="2800" b="1" dirty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246515"/>
            <a:ext cx="7195120" cy="512923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kern="1200" dirty="0">
                <a:latin typeface="Arial" charset="0"/>
              </a:rPr>
              <a:t>IATF 8.4.2.1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Apabila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 </a:t>
            </a:r>
            <a:r>
              <a:rPr lang="en-US" sz="2000" i="1" dirty="0" err="1"/>
              <a:t>memilih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men-</a:t>
            </a:r>
            <a:r>
              <a:rPr lang="en-US" sz="2000" i="1" dirty="0" err="1"/>
              <a:t>subkan</a:t>
            </a:r>
            <a:r>
              <a:rPr lang="en-US" sz="2000" i="1" dirty="0"/>
              <a:t> </a:t>
            </a:r>
            <a:r>
              <a:rPr lang="en-US" sz="2000" i="1" dirty="0" err="1"/>
              <a:t>suatu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berpengaruh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. 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adanya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. </a:t>
            </a:r>
            <a:r>
              <a:rPr lang="en-US" sz="2000" i="1" dirty="0" err="1"/>
              <a:t>Jenis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</a:t>
            </a:r>
            <a:r>
              <a:rPr lang="en-US" sz="2000" i="1" dirty="0" err="1"/>
              <a:t>terhadap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di-subkan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dijelaskan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.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000" i="1" dirty="0"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 err="1">
                <a:ea typeface="+mn-ea"/>
                <a:cs typeface="+mn-cs"/>
              </a:rPr>
              <a:t>Catatan</a:t>
            </a:r>
            <a:r>
              <a:rPr lang="en-US" sz="2000" i="1" dirty="0">
                <a:ea typeface="+mn-ea"/>
                <a:cs typeface="+mn-cs"/>
              </a:rPr>
              <a:t>: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Proses</a:t>
            </a:r>
            <a:r>
              <a:rPr lang="en-US" sz="2000" i="1" dirty="0"/>
              <a:t> yang </a:t>
            </a:r>
            <a:r>
              <a:rPr lang="en-US" sz="2000" i="1" dirty="0" err="1"/>
              <a:t>dibutuhkan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 </a:t>
            </a:r>
            <a:r>
              <a:rPr lang="en-US" sz="2000" i="1" dirty="0" err="1"/>
              <a:t>sesuai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 </a:t>
            </a:r>
            <a:r>
              <a:rPr lang="en-US" sz="2000" i="1" dirty="0" err="1"/>
              <a:t>diatas</a:t>
            </a:r>
            <a:r>
              <a:rPr lang="en-US" sz="2000" i="1" dirty="0"/>
              <a:t> </a:t>
            </a:r>
            <a:r>
              <a:rPr lang="en-US" sz="2000" i="1" dirty="0" err="1"/>
              <a:t>seharusnya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</a:t>
            </a:r>
            <a:r>
              <a:rPr lang="en-US" sz="2000" i="1" dirty="0" err="1"/>
              <a:t>proses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aktifitas</a:t>
            </a:r>
            <a:r>
              <a:rPr lang="en-US" sz="2000" i="1" dirty="0"/>
              <a:t> </a:t>
            </a:r>
            <a:r>
              <a:rPr lang="en-US" sz="2000" i="1" dirty="0" err="1"/>
              <a:t>manajemen</a:t>
            </a:r>
            <a:r>
              <a:rPr lang="en-US" sz="2000" i="1" dirty="0"/>
              <a:t>, </a:t>
            </a:r>
            <a:r>
              <a:rPr lang="en-US" sz="2000" i="1" dirty="0" err="1"/>
              <a:t>penetapan</a:t>
            </a:r>
            <a:r>
              <a:rPr lang="en-US" sz="2000" i="1" dirty="0"/>
              <a:t> </a:t>
            </a:r>
            <a:r>
              <a:rPr lang="en-US" sz="2000" i="1" dirty="0" err="1"/>
              <a:t>sumber</a:t>
            </a:r>
            <a:r>
              <a:rPr lang="en-US" sz="2000" i="1" dirty="0"/>
              <a:t> </a:t>
            </a:r>
            <a:r>
              <a:rPr lang="en-US" sz="2000" i="1" dirty="0" err="1"/>
              <a:t>daya</a:t>
            </a:r>
            <a:r>
              <a:rPr lang="en-US" sz="2000" i="1" dirty="0"/>
              <a:t>, </a:t>
            </a:r>
            <a:r>
              <a:rPr lang="en-US" sz="2000" i="1" dirty="0" err="1"/>
              <a:t>realisasi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pengukuran</a:t>
            </a:r>
            <a:r>
              <a:rPr lang="en-US" sz="2000" i="1" dirty="0"/>
              <a:t>, </a:t>
            </a:r>
            <a:r>
              <a:rPr lang="en-US" sz="2000" i="1" dirty="0" err="1"/>
              <a:t>analisis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improvement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i="1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sz="2000" i="1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adanya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 </a:t>
            </a:r>
            <a:r>
              <a:rPr lang="en-US" sz="2000" i="1" dirty="0" err="1"/>
              <a:t>terhadap</a:t>
            </a:r>
            <a:r>
              <a:rPr lang="en-US" sz="2000" i="1" dirty="0"/>
              <a:t> proses yang </a:t>
            </a:r>
            <a:r>
              <a:rPr lang="en-US" sz="2000" i="1" dirty="0" err="1"/>
              <a:t>disubkan</a:t>
            </a:r>
            <a:r>
              <a:rPr lang="en-US" sz="2000" i="1" dirty="0"/>
              <a:t> </a:t>
            </a:r>
            <a:r>
              <a:rPr lang="en-US" sz="2000" i="1" dirty="0" err="1"/>
              <a:t>bukan</a:t>
            </a:r>
            <a:r>
              <a:rPr lang="en-US" sz="2000" i="1" dirty="0"/>
              <a:t> </a:t>
            </a:r>
            <a:r>
              <a:rPr lang="en-US" sz="2000" i="1" dirty="0" err="1"/>
              <a:t>berarti</a:t>
            </a:r>
            <a:r>
              <a:rPr lang="en-US" sz="2000" i="1" dirty="0"/>
              <a:t> (shall not) </a:t>
            </a:r>
            <a:r>
              <a:rPr lang="en-US" sz="2000" i="1" dirty="0" err="1"/>
              <a:t>menghilangkan</a:t>
            </a:r>
            <a:r>
              <a:rPr lang="en-US" sz="2000" i="1" dirty="0"/>
              <a:t> </a:t>
            </a:r>
            <a:r>
              <a:rPr lang="en-US" sz="2000" i="1" dirty="0" err="1"/>
              <a:t>tanggung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</a:t>
            </a:r>
            <a:r>
              <a:rPr lang="en-US" sz="2000" i="1" dirty="0" err="1"/>
              <a:t>perusahaan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memenuhi</a:t>
            </a:r>
            <a:r>
              <a:rPr lang="en-US" sz="2000" i="1" dirty="0"/>
              <a:t> </a:t>
            </a:r>
            <a:r>
              <a:rPr lang="en-US" sz="2000" i="1" dirty="0" err="1"/>
              <a:t>semua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customer,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peraturan</a:t>
            </a:r>
            <a:r>
              <a:rPr lang="en-US" sz="2000" i="1" dirty="0"/>
              <a:t> </a:t>
            </a:r>
            <a:r>
              <a:rPr lang="en-US" sz="2000" i="1" dirty="0" err="1"/>
              <a:t>perundangan</a:t>
            </a:r>
            <a:r>
              <a:rPr lang="en-US" sz="2000" i="1" dirty="0"/>
              <a:t> yang </a:t>
            </a:r>
            <a:r>
              <a:rPr lang="en-US" sz="2000" i="1" dirty="0" err="1"/>
              <a:t>mempengaruhi</a:t>
            </a:r>
            <a:r>
              <a:rPr lang="en-US" sz="2000" i="1" dirty="0"/>
              <a:t> product requirement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000" i="1" dirty="0"/>
              <a:t>     (IATF 8.4.2.2)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000" i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sz="1800" i="1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196530" cy="2971800"/>
          </a:xfrm>
          <a:prstGeom prst="rect">
            <a:avLst/>
          </a:prstGeom>
          <a:solidFill>
            <a:srgbClr val="52D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300" name="Picture 4" descr="Image result for 3d m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r="16553"/>
          <a:stretch/>
        </p:blipFill>
        <p:spPr bwMode="auto">
          <a:xfrm>
            <a:off x="0" y="3657600"/>
            <a:ext cx="258096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651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ext Box 2"/>
          <p:cNvSpPr>
            <a:spLocks noGrp="1" noChangeArrowheads="1"/>
          </p:cNvSpPr>
          <p:nvPr>
            <p:ph idx="1"/>
          </p:nvPr>
        </p:nvSpPr>
        <p:spPr>
          <a:xfrm>
            <a:off x="1852613" y="1037966"/>
            <a:ext cx="7741660" cy="4476750"/>
          </a:xfrm>
          <a:noFill/>
        </p:spPr>
        <p:txBody>
          <a:bodyPr>
            <a:noAutofit/>
          </a:bodyPr>
          <a:lstStyle/>
          <a:p>
            <a:pPr marL="533400" indent="-533400" defTabSz="762000" eaLnBrk="1" hangingPunct="1">
              <a:lnSpc>
                <a:spcPct val="8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(8.5.4)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33CC"/>
                </a:solidFill>
              </a:rPr>
              <a:t>Perusahaan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memelihara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kesesuaian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selama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proses</a:t>
            </a:r>
            <a:r>
              <a:rPr lang="en-US" sz="2400" dirty="0">
                <a:solidFill>
                  <a:srgbClr val="0033CC"/>
                </a:solidFill>
              </a:rPr>
              <a:t> internal </a:t>
            </a:r>
            <a:r>
              <a:rPr lang="en-US" sz="2400" dirty="0" err="1">
                <a:solidFill>
                  <a:srgbClr val="0033CC"/>
                </a:solidFill>
              </a:rPr>
              <a:t>dan</a:t>
            </a:r>
            <a:r>
              <a:rPr lang="en-US" sz="2400" dirty="0">
                <a:solidFill>
                  <a:srgbClr val="0033CC"/>
                </a:solidFill>
              </a:rPr>
              <a:t> delivery </a:t>
            </a:r>
            <a:r>
              <a:rPr lang="en-US" sz="2400" dirty="0" err="1">
                <a:solidFill>
                  <a:srgbClr val="0033CC"/>
                </a:solidFill>
              </a:rPr>
              <a:t>ke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tujuan</a:t>
            </a:r>
            <a:r>
              <a:rPr lang="en-US" sz="2400" dirty="0">
                <a:solidFill>
                  <a:srgbClr val="0033CC"/>
                </a:solidFill>
              </a:rPr>
              <a:t> yang </a:t>
            </a:r>
            <a:r>
              <a:rPr lang="en-US" sz="2400" dirty="0" err="1">
                <a:solidFill>
                  <a:srgbClr val="0033CC"/>
                </a:solidFill>
              </a:rPr>
              <a:t>ditetapkan</a:t>
            </a:r>
            <a:r>
              <a:rPr lang="en-US" sz="2400" dirty="0">
                <a:solidFill>
                  <a:srgbClr val="0033CC"/>
                </a:solidFill>
              </a:rPr>
              <a:t> agar </a:t>
            </a:r>
            <a:r>
              <a:rPr lang="en-US" sz="2400" dirty="0" err="1">
                <a:solidFill>
                  <a:srgbClr val="0033CC"/>
                </a:solidFill>
              </a:rPr>
              <a:t>kesesuaian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persyaratan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tetap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terjaga</a:t>
            </a:r>
            <a:r>
              <a:rPr lang="en-US" sz="2400" dirty="0">
                <a:solidFill>
                  <a:srgbClr val="0033CC"/>
                </a:solidFill>
              </a:rPr>
              <a:t>.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ini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termasuk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identifikasi</a:t>
            </a:r>
            <a:r>
              <a:rPr lang="en-US" sz="2400" dirty="0">
                <a:solidFill>
                  <a:srgbClr val="0033CC"/>
                </a:solidFill>
              </a:rPr>
              <a:t>, handling, packaging, </a:t>
            </a:r>
            <a:r>
              <a:rPr lang="en-US" sz="2400" dirty="0" err="1">
                <a:solidFill>
                  <a:srgbClr val="0033CC"/>
                </a:solidFill>
              </a:rPr>
              <a:t>penyimpanan</a:t>
            </a:r>
            <a:r>
              <a:rPr lang="en-US" sz="2400" dirty="0">
                <a:solidFill>
                  <a:srgbClr val="0033CC"/>
                </a:solidFill>
              </a:rPr>
              <a:t>, </a:t>
            </a:r>
            <a:r>
              <a:rPr lang="en-US" sz="2400" dirty="0" err="1">
                <a:solidFill>
                  <a:srgbClr val="0033CC"/>
                </a:solidFill>
              </a:rPr>
              <a:t>dan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proteksi</a:t>
            </a:r>
            <a:r>
              <a:rPr lang="en-US" sz="2400" dirty="0">
                <a:solidFill>
                  <a:srgbClr val="0033CC"/>
                </a:solidFill>
              </a:rPr>
              <a:t>.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033CC"/>
                </a:solidFill>
              </a:rPr>
              <a:t>Pemeliharaan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juga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harus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berlaku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untuk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unsur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pokok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dari</a:t>
            </a:r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 err="1">
                <a:solidFill>
                  <a:srgbClr val="0033CC"/>
                </a:solidFill>
              </a:rPr>
              <a:t>produk</a:t>
            </a:r>
            <a:endParaRPr lang="en-US" sz="2400" dirty="0">
              <a:solidFill>
                <a:srgbClr val="0033CC"/>
              </a:solidFill>
            </a:endParaRPr>
          </a:p>
          <a:p>
            <a:pPr marL="1028700" lvl="1" indent="-457200" defTabSz="762000" eaLnBrk="1" hangingPunct="1">
              <a:lnSpc>
                <a:spcPct val="80000"/>
              </a:lnSpc>
            </a:pPr>
            <a:endParaRPr lang="en-US" sz="2400" u="sng" dirty="0"/>
          </a:p>
          <a:p>
            <a:pPr marL="533400" indent="-533400" defTabSz="762000" eaLnBrk="1" hangingPunct="1">
              <a:lnSpc>
                <a:spcPct val="8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i="1" dirty="0" err="1"/>
              <a:t>Penyimpanan</a:t>
            </a:r>
            <a:r>
              <a:rPr lang="en-US" sz="2400" i="1" dirty="0"/>
              <a:t> </a:t>
            </a:r>
            <a:r>
              <a:rPr lang="en-US" sz="2400" i="1" dirty="0" err="1"/>
              <a:t>dan</a:t>
            </a:r>
            <a:r>
              <a:rPr lang="en-US" sz="2400" i="1" dirty="0"/>
              <a:t> </a:t>
            </a:r>
            <a:r>
              <a:rPr lang="en-US" sz="2400" i="1" dirty="0" err="1"/>
              <a:t>Inventori</a:t>
            </a:r>
            <a:r>
              <a:rPr lang="en-US" sz="2400" i="1" dirty="0"/>
              <a:t> (IATF 8.5.4.1)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mendeteksi</a:t>
            </a:r>
            <a:r>
              <a:rPr lang="en-US" sz="2000" i="1" dirty="0"/>
              <a:t> </a:t>
            </a:r>
            <a:r>
              <a:rPr lang="en-US" sz="2000" i="1" dirty="0" err="1"/>
              <a:t>penurunan</a:t>
            </a:r>
            <a:r>
              <a:rPr lang="en-US" sz="2000" i="1" dirty="0"/>
              <a:t> </a:t>
            </a:r>
            <a:r>
              <a:rPr lang="en-US" sz="2000" i="1" dirty="0" err="1"/>
              <a:t>mutu</a:t>
            </a:r>
            <a:r>
              <a:rPr lang="en-US" sz="2000" i="1" dirty="0"/>
              <a:t>, </a:t>
            </a:r>
            <a:r>
              <a:rPr lang="en-US" sz="2000" i="1" dirty="0" err="1"/>
              <a:t>kondisi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dalam</a:t>
            </a:r>
            <a:r>
              <a:rPr lang="en-US" sz="2000" i="1" dirty="0"/>
              <a:t> </a:t>
            </a:r>
            <a:r>
              <a:rPr lang="en-US" sz="2000" i="1" dirty="0" err="1"/>
              <a:t>stok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dievaluasi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interval  yang </a:t>
            </a:r>
            <a:r>
              <a:rPr lang="en-US" sz="2000" i="1" dirty="0" err="1"/>
              <a:t>telah</a:t>
            </a:r>
            <a:r>
              <a:rPr lang="en-US" sz="2000" i="1" dirty="0"/>
              <a:t> </a:t>
            </a:r>
            <a:r>
              <a:rPr lang="en-US" sz="2000" i="1" dirty="0" err="1"/>
              <a:t>ditentukan</a:t>
            </a:r>
            <a:r>
              <a:rPr lang="en-US" sz="2000" i="1" dirty="0"/>
              <a:t> </a:t>
            </a:r>
          </a:p>
          <a:p>
            <a:pPr marL="1028700" lvl="1" indent="-457200" defTabSz="762000" eaLnBrk="1" hangingPunct="1">
              <a:lnSpc>
                <a:spcPct val="80000"/>
              </a:lnSpc>
            </a:pPr>
            <a:r>
              <a:rPr lang="en-US" sz="2000" i="1" dirty="0"/>
              <a:t>Perusahaan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menggunakan</a:t>
            </a:r>
            <a:r>
              <a:rPr lang="en-US" sz="2000" i="1" dirty="0"/>
              <a:t> system  </a:t>
            </a:r>
            <a:r>
              <a:rPr lang="en-US" sz="2000" i="1" dirty="0" err="1"/>
              <a:t>managemen</a:t>
            </a:r>
            <a:r>
              <a:rPr lang="en-US" sz="2000" i="1" dirty="0"/>
              <a:t> </a:t>
            </a:r>
            <a:r>
              <a:rPr lang="en-US" sz="2000" i="1" dirty="0" err="1"/>
              <a:t>inventori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mengoptimalkan</a:t>
            </a:r>
            <a:r>
              <a:rPr lang="en-US" sz="2000" i="1" dirty="0"/>
              <a:t>  </a:t>
            </a:r>
            <a:r>
              <a:rPr lang="en-US" sz="2000" i="1" dirty="0" err="1"/>
              <a:t>siklus</a:t>
            </a:r>
            <a:r>
              <a:rPr lang="en-US" sz="2000" i="1" dirty="0"/>
              <a:t> </a:t>
            </a:r>
            <a:r>
              <a:rPr lang="en-US" sz="2000" i="1" dirty="0" err="1"/>
              <a:t>inventori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menjamin</a:t>
            </a:r>
            <a:r>
              <a:rPr lang="en-US" sz="2000" i="1" dirty="0"/>
              <a:t> </a:t>
            </a:r>
            <a:r>
              <a:rPr lang="en-US" sz="2000" i="1" dirty="0" err="1"/>
              <a:t>rotasi</a:t>
            </a:r>
            <a:r>
              <a:rPr lang="en-US" sz="2000" i="1" dirty="0"/>
              <a:t> </a:t>
            </a:r>
            <a:r>
              <a:rPr lang="en-US" sz="2000" i="1" dirty="0" err="1"/>
              <a:t>stok</a:t>
            </a:r>
            <a:r>
              <a:rPr lang="en-US" sz="2000" i="1" dirty="0"/>
              <a:t>, </a:t>
            </a:r>
            <a:r>
              <a:rPr lang="en-US" sz="2000" i="1" dirty="0" err="1"/>
              <a:t>seperti</a:t>
            </a:r>
            <a:r>
              <a:rPr lang="en-US" sz="2000" i="1" dirty="0"/>
              <a:t> “first in first out (FIFO).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kadaluarsa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dikontrol</a:t>
            </a:r>
            <a:r>
              <a:rPr lang="en-US" sz="2000" i="1" dirty="0"/>
              <a:t> </a:t>
            </a:r>
            <a:r>
              <a:rPr lang="en-US" sz="2000" i="1" dirty="0" err="1"/>
              <a:t>seperti</a:t>
            </a:r>
            <a:r>
              <a:rPr lang="en-US" sz="2000" i="1" dirty="0"/>
              <a:t> </a:t>
            </a:r>
            <a:r>
              <a:rPr lang="en-US" sz="2000" i="1" dirty="0" err="1"/>
              <a:t>kontrol</a:t>
            </a:r>
            <a:r>
              <a:rPr lang="en-US" sz="2000" i="1" dirty="0"/>
              <a:t> yang  </a:t>
            </a:r>
            <a:r>
              <a:rPr lang="en-US" sz="2000" i="1" dirty="0" err="1"/>
              <a:t>dilakukan</a:t>
            </a:r>
            <a:r>
              <a:rPr lang="en-US" sz="2000" i="1" dirty="0"/>
              <a:t> </a:t>
            </a:r>
            <a:r>
              <a:rPr lang="en-US" sz="2000" i="1" dirty="0" err="1"/>
              <a:t>pada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yang </a:t>
            </a:r>
            <a:r>
              <a:rPr lang="en-US" sz="2000" i="1" dirty="0" err="1"/>
              <a:t>tidak-sesuai</a:t>
            </a:r>
            <a:r>
              <a:rPr lang="en-US" sz="2000" i="1" dirty="0"/>
              <a:t>.</a:t>
            </a:r>
          </a:p>
        </p:txBody>
      </p:sp>
      <p:sp>
        <p:nvSpPr>
          <p:cNvPr id="112644" name="Rectangle 3"/>
          <p:cNvSpPr>
            <a:spLocks noChangeArrowheads="1"/>
          </p:cNvSpPr>
          <p:nvPr/>
        </p:nvSpPr>
        <p:spPr bwMode="auto">
          <a:xfrm>
            <a:off x="1849842" y="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latin typeface="Times New Roman" pitchFamily="18" charset="0"/>
              </a:rPr>
              <a:t>Proses </a:t>
            </a:r>
            <a:r>
              <a:rPr lang="en-US" sz="2800" dirty="0" err="1">
                <a:latin typeface="Times New Roman" pitchFamily="18" charset="0"/>
              </a:rPr>
              <a:t>Penyimpanan</a:t>
            </a:r>
            <a:r>
              <a:rPr lang="en-US" sz="2800" dirty="0">
                <a:latin typeface="Times New Roman" pitchFamily="18" charset="0"/>
              </a:rPr>
              <a:t> Dan Delivery</a:t>
            </a:r>
            <a:endParaRPr lang="en-GB" sz="2800" dirty="0"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9812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2011681" y="0"/>
            <a:ext cx="45719" cy="68580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80700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908" y="106398"/>
            <a:ext cx="8229600" cy="1055077"/>
          </a:xfrm>
        </p:spPr>
        <p:txBody>
          <a:bodyPr>
            <a:normAutofit/>
          </a:bodyPr>
          <a:lstStyle/>
          <a:p>
            <a:r>
              <a:rPr lang="en-US" sz="2954" u="sng" dirty="0"/>
              <a:t>Why Preventive ? Why Risk Management ?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77870" y="3857639"/>
            <a:ext cx="5613889" cy="65942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4394688" y="4265022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Problem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7348903" y="3725760"/>
            <a:ext cx="112102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Waktu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974985" y="3096895"/>
            <a:ext cx="2176097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Tindakan Perbaikan</a:t>
            </a:r>
          </a:p>
          <a:p>
            <a:pPr algn="ctr"/>
            <a:r>
              <a:rPr lang="id-ID" sz="1662" dirty="0">
                <a:latin typeface="Berlin Sans FB" pitchFamily="34" charset="0"/>
              </a:rPr>
              <a:t>(Corrective Action)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667005" y="3060462"/>
            <a:ext cx="2373923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sz="1662" dirty="0">
                <a:latin typeface="Berlin Sans FB" pitchFamily="34" charset="0"/>
              </a:rPr>
              <a:t>Tindakan Pencegahan</a:t>
            </a:r>
          </a:p>
          <a:p>
            <a:pPr algn="ctr"/>
            <a:r>
              <a:rPr lang="id-ID" sz="1662" dirty="0">
                <a:latin typeface="Berlin Sans FB" pitchFamily="34" charset="0"/>
              </a:rPr>
              <a:t>(Preventive Action)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992821" y="2477247"/>
            <a:ext cx="2321169" cy="113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tindakan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menghilangkan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penyebab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ketidaksesuaian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kasus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sama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662359" y="2828939"/>
            <a:ext cx="2039815" cy="71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M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enghilangkan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ketidaksesuaian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id-ID" sz="1292" i="1" dirty="0">
                <a:solidFill>
                  <a:srgbClr val="000000"/>
                </a:solidFill>
                <a:latin typeface="Tahoma" pitchFamily="34" charset="0"/>
              </a:rPr>
              <a:t> masalah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292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292" i="1" dirty="0" err="1">
                <a:solidFill>
                  <a:srgbClr val="000000"/>
                </a:solidFill>
                <a:latin typeface="Tahoma" pitchFamily="34" charset="0"/>
              </a:rPr>
              <a:t>terjadi</a:t>
            </a:r>
            <a:endParaRPr lang="en-US" sz="1292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85851" y="5325954"/>
            <a:ext cx="1846385" cy="30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718288" y="3869362"/>
            <a:ext cx="14654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792170" y="4265022"/>
            <a:ext cx="217609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662" dirty="0">
                <a:latin typeface="Berlin Sans FB" pitchFamily="34" charset="0"/>
              </a:rPr>
              <a:t>“Potensi” Problem</a:t>
            </a:r>
            <a:endParaRPr lang="en-US" sz="1662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535116" y="4675324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365739" y="5320098"/>
            <a:ext cx="2505808" cy="92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Management Resiko, 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  <a:p>
            <a:pPr marL="161196" indent="-161196" algn="ctr">
              <a:lnSpc>
                <a:spcPct val="105000"/>
              </a:lnSpc>
            </a:pPr>
            <a:r>
              <a:rPr lang="id-ID" sz="1292" dirty="0">
                <a:solidFill>
                  <a:srgbClr val="000000"/>
                </a:solidFill>
                <a:latin typeface="Tahoma" pitchFamily="34" charset="0"/>
              </a:rPr>
              <a:t>FMEA, HIRADC, IAD, Budgeting, marketing research/ statistik</a:t>
            </a:r>
            <a:endParaRPr lang="en-US" sz="1292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645270" y="4660670"/>
            <a:ext cx="395654" cy="593480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512402" y="4067921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646002" y="4132398"/>
            <a:ext cx="395654" cy="1466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 descr="C:\Users\Agus Wahyudi\Pictures\3D man\sol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115533"/>
            <a:ext cx="2127738" cy="1828800"/>
          </a:xfrm>
          <a:prstGeom prst="rect">
            <a:avLst/>
          </a:prstGeom>
          <a:noFill/>
        </p:spPr>
      </p:pic>
      <p:sp>
        <p:nvSpPr>
          <p:cNvPr id="27" name="Curved Right Arrow 26"/>
          <p:cNvSpPr/>
          <p:nvPr/>
        </p:nvSpPr>
        <p:spPr>
          <a:xfrm rot="5400000">
            <a:off x="4724400" y="1530600"/>
            <a:ext cx="422030" cy="2778369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938" y="1085130"/>
            <a:ext cx="8510954" cy="603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2" dirty="0" err="1">
                <a:solidFill>
                  <a:schemeClr val="bg1"/>
                </a:solidFill>
              </a:rPr>
              <a:t>Tindakan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 err="1">
                <a:solidFill>
                  <a:schemeClr val="bg1"/>
                </a:solidFill>
              </a:rPr>
              <a:t>perbaikan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 err="1">
                <a:solidFill>
                  <a:schemeClr val="bg1"/>
                </a:solidFill>
              </a:rPr>
              <a:t>sudah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 err="1">
                <a:solidFill>
                  <a:schemeClr val="bg1"/>
                </a:solidFill>
              </a:rPr>
              <a:t>terlambat</a:t>
            </a:r>
            <a:endParaRPr lang="en-US" sz="1662" dirty="0">
              <a:solidFill>
                <a:schemeClr val="bg1"/>
              </a:solidFill>
            </a:endParaRPr>
          </a:p>
          <a:p>
            <a:pPr algn="ctr"/>
            <a:r>
              <a:rPr lang="en-US" sz="1662" dirty="0" err="1">
                <a:solidFill>
                  <a:schemeClr val="bg1"/>
                </a:solidFill>
              </a:rPr>
              <a:t>Masalah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 err="1">
                <a:solidFill>
                  <a:schemeClr val="bg1"/>
                </a:solidFill>
              </a:rPr>
              <a:t>sudah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 err="1">
                <a:solidFill>
                  <a:schemeClr val="bg1"/>
                </a:solidFill>
              </a:rPr>
              <a:t>terjadi</a:t>
            </a:r>
            <a:r>
              <a:rPr lang="en-US" sz="1662" dirty="0">
                <a:solidFill>
                  <a:schemeClr val="bg1"/>
                </a:solidFill>
              </a:rPr>
              <a:t> </a:t>
            </a:r>
            <a:r>
              <a:rPr lang="en-US" sz="1662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1662" u="sng" dirty="0" err="1">
                <a:solidFill>
                  <a:schemeClr val="bg1"/>
                </a:solidFill>
                <a:sym typeface="Wingdings" pitchFamily="2" charset="2"/>
              </a:rPr>
              <a:t>Berkembang</a:t>
            </a:r>
            <a:r>
              <a:rPr lang="en-US" sz="1662" u="sng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62" u="sng" dirty="0" err="1">
                <a:solidFill>
                  <a:schemeClr val="bg1"/>
                </a:solidFill>
                <a:sym typeface="Wingdings" pitchFamily="2" charset="2"/>
              </a:rPr>
              <a:t>ilmu</a:t>
            </a:r>
            <a:r>
              <a:rPr lang="en-US" sz="1662" u="sng" dirty="0">
                <a:solidFill>
                  <a:schemeClr val="bg1"/>
                </a:solidFill>
                <a:sym typeface="Wingdings" pitchFamily="2" charset="2"/>
              </a:rPr>
              <a:t> preventive </a:t>
            </a:r>
            <a:r>
              <a:rPr lang="en-US" sz="1662" dirty="0" err="1">
                <a:solidFill>
                  <a:schemeClr val="bg1"/>
                </a:solidFill>
                <a:sym typeface="Wingdings" pitchFamily="2" charset="2"/>
              </a:rPr>
              <a:t>untuk</a:t>
            </a:r>
            <a:r>
              <a:rPr lang="en-US" sz="1662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62" dirty="0" err="1">
                <a:solidFill>
                  <a:schemeClr val="bg1"/>
                </a:solidFill>
                <a:sym typeface="Wingdings" pitchFamily="2" charset="2"/>
              </a:rPr>
              <a:t>mencegah</a:t>
            </a:r>
            <a:r>
              <a:rPr lang="en-US" sz="1662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62" dirty="0" err="1">
                <a:solidFill>
                  <a:schemeClr val="bg1"/>
                </a:solidFill>
                <a:sym typeface="Wingdings" pitchFamily="2" charset="2"/>
              </a:rPr>
              <a:t>masalah</a:t>
            </a:r>
            <a:r>
              <a:rPr lang="en-US" sz="1662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62" dirty="0" err="1">
                <a:solidFill>
                  <a:schemeClr val="bg1"/>
                </a:solidFill>
                <a:sym typeface="Wingdings" pitchFamily="2" charset="2"/>
              </a:rPr>
              <a:t>terjadi</a:t>
            </a:r>
            <a:r>
              <a:rPr lang="en-US" sz="1662" dirty="0">
                <a:solidFill>
                  <a:schemeClr val="bg1"/>
                </a:solidFill>
                <a:sym typeface="Wingdings" pitchFamily="2" charset="2"/>
              </a:rPr>
              <a:t> </a:t>
            </a:r>
            <a:endParaRPr lang="en-US" sz="1662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96390" y="2075723"/>
            <a:ext cx="3409908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77" b="1" dirty="0" err="1"/>
              <a:t>Tindakan</a:t>
            </a:r>
            <a:r>
              <a:rPr lang="en-US" sz="1477" b="1" dirty="0"/>
              <a:t> </a:t>
            </a:r>
            <a:r>
              <a:rPr lang="en-US" sz="1477" b="1" dirty="0" err="1"/>
              <a:t>setelah</a:t>
            </a:r>
            <a:r>
              <a:rPr lang="en-US" sz="1477" b="1" dirty="0"/>
              <a:t> </a:t>
            </a:r>
            <a:r>
              <a:rPr lang="en-US" sz="1477" b="1" dirty="0" err="1"/>
              <a:t>kejadian</a:t>
            </a:r>
            <a:endParaRPr lang="en-US" sz="1477" b="1" dirty="0"/>
          </a:p>
          <a:p>
            <a:pPr algn="ctr"/>
            <a:r>
              <a:rPr lang="en-US" sz="1477" b="1" dirty="0" err="1"/>
              <a:t>Menjadi</a:t>
            </a:r>
            <a:r>
              <a:rPr lang="en-US" sz="1477" b="1" dirty="0"/>
              <a:t> </a:t>
            </a:r>
            <a:r>
              <a:rPr lang="en-US" sz="1477" b="1" dirty="0" err="1"/>
              <a:t>tindakan</a:t>
            </a:r>
            <a:r>
              <a:rPr lang="en-US" sz="1477" b="1" dirty="0"/>
              <a:t> </a:t>
            </a:r>
            <a:r>
              <a:rPr lang="en-US" sz="1477" b="1" dirty="0" err="1"/>
              <a:t>sebelum</a:t>
            </a:r>
            <a:r>
              <a:rPr lang="en-US" sz="1477" b="1" dirty="0"/>
              <a:t> </a:t>
            </a:r>
            <a:r>
              <a:rPr lang="en-US" sz="1477" b="1" dirty="0" err="1"/>
              <a:t>kejadian</a:t>
            </a:r>
            <a:r>
              <a:rPr lang="en-US" sz="1477" b="1" dirty="0"/>
              <a:t> </a:t>
            </a:r>
          </a:p>
        </p:txBody>
      </p:sp>
      <p:pic>
        <p:nvPicPr>
          <p:cNvPr id="30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5867" y="5890847"/>
            <a:ext cx="1602627" cy="48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5029200"/>
            <a:ext cx="1677870" cy="1828800"/>
          </a:xfrm>
          <a:custGeom>
            <a:avLst/>
            <a:gdLst>
              <a:gd name="connsiteX0" fmla="*/ 0 w 1677870"/>
              <a:gd name="connsiteY0" fmla="*/ 0 h 1230938"/>
              <a:gd name="connsiteX1" fmla="*/ 1677870 w 1677870"/>
              <a:gd name="connsiteY1" fmla="*/ 0 h 1230938"/>
              <a:gd name="connsiteX2" fmla="*/ 1677870 w 1677870"/>
              <a:gd name="connsiteY2" fmla="*/ 1230938 h 1230938"/>
              <a:gd name="connsiteX3" fmla="*/ 0 w 1677870"/>
              <a:gd name="connsiteY3" fmla="*/ 1230938 h 1230938"/>
              <a:gd name="connsiteX4" fmla="*/ 0 w 1677870"/>
              <a:gd name="connsiteY4" fmla="*/ 0 h 1230938"/>
              <a:gd name="connsiteX0" fmla="*/ 0 w 1677870"/>
              <a:gd name="connsiteY0" fmla="*/ 0 h 1230938"/>
              <a:gd name="connsiteX1" fmla="*/ 1677870 w 1677870"/>
              <a:gd name="connsiteY1" fmla="*/ 1230938 h 1230938"/>
              <a:gd name="connsiteX2" fmla="*/ 0 w 1677870"/>
              <a:gd name="connsiteY2" fmla="*/ 1230938 h 1230938"/>
              <a:gd name="connsiteX3" fmla="*/ 0 w 1677870"/>
              <a:gd name="connsiteY3" fmla="*/ 0 h 123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870" h="1230938">
                <a:moveTo>
                  <a:pt x="0" y="0"/>
                </a:moveTo>
                <a:lnTo>
                  <a:pt x="1677870" y="1230938"/>
                </a:lnTo>
                <a:lnTo>
                  <a:pt x="0" y="12309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"/>
          <p:cNvSpPr/>
          <p:nvPr/>
        </p:nvSpPr>
        <p:spPr>
          <a:xfrm>
            <a:off x="-22026" y="5627062"/>
            <a:ext cx="2231825" cy="1230938"/>
          </a:xfrm>
          <a:custGeom>
            <a:avLst/>
            <a:gdLst>
              <a:gd name="connsiteX0" fmla="*/ 0 w 1677870"/>
              <a:gd name="connsiteY0" fmla="*/ 0 h 1230938"/>
              <a:gd name="connsiteX1" fmla="*/ 1677870 w 1677870"/>
              <a:gd name="connsiteY1" fmla="*/ 0 h 1230938"/>
              <a:gd name="connsiteX2" fmla="*/ 1677870 w 1677870"/>
              <a:gd name="connsiteY2" fmla="*/ 1230938 h 1230938"/>
              <a:gd name="connsiteX3" fmla="*/ 0 w 1677870"/>
              <a:gd name="connsiteY3" fmla="*/ 1230938 h 1230938"/>
              <a:gd name="connsiteX4" fmla="*/ 0 w 1677870"/>
              <a:gd name="connsiteY4" fmla="*/ 0 h 1230938"/>
              <a:gd name="connsiteX0" fmla="*/ 0 w 1677870"/>
              <a:gd name="connsiteY0" fmla="*/ 0 h 1230938"/>
              <a:gd name="connsiteX1" fmla="*/ 1677870 w 1677870"/>
              <a:gd name="connsiteY1" fmla="*/ 1230938 h 1230938"/>
              <a:gd name="connsiteX2" fmla="*/ 0 w 1677870"/>
              <a:gd name="connsiteY2" fmla="*/ 1230938 h 1230938"/>
              <a:gd name="connsiteX3" fmla="*/ 0 w 1677870"/>
              <a:gd name="connsiteY3" fmla="*/ 0 h 123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870" h="1230938">
                <a:moveTo>
                  <a:pt x="0" y="0"/>
                </a:moveTo>
                <a:lnTo>
                  <a:pt x="1677870" y="1230938"/>
                </a:lnTo>
                <a:lnTo>
                  <a:pt x="0" y="123093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"/>
          <p:cNvSpPr/>
          <p:nvPr/>
        </p:nvSpPr>
        <p:spPr>
          <a:xfrm>
            <a:off x="-22026" y="6227885"/>
            <a:ext cx="3679625" cy="630115"/>
          </a:xfrm>
          <a:custGeom>
            <a:avLst/>
            <a:gdLst>
              <a:gd name="connsiteX0" fmla="*/ 0 w 1677870"/>
              <a:gd name="connsiteY0" fmla="*/ 0 h 1230938"/>
              <a:gd name="connsiteX1" fmla="*/ 1677870 w 1677870"/>
              <a:gd name="connsiteY1" fmla="*/ 0 h 1230938"/>
              <a:gd name="connsiteX2" fmla="*/ 1677870 w 1677870"/>
              <a:gd name="connsiteY2" fmla="*/ 1230938 h 1230938"/>
              <a:gd name="connsiteX3" fmla="*/ 0 w 1677870"/>
              <a:gd name="connsiteY3" fmla="*/ 1230938 h 1230938"/>
              <a:gd name="connsiteX4" fmla="*/ 0 w 1677870"/>
              <a:gd name="connsiteY4" fmla="*/ 0 h 1230938"/>
              <a:gd name="connsiteX0" fmla="*/ 0 w 1677870"/>
              <a:gd name="connsiteY0" fmla="*/ 0 h 1230938"/>
              <a:gd name="connsiteX1" fmla="*/ 1677870 w 1677870"/>
              <a:gd name="connsiteY1" fmla="*/ 1230938 h 1230938"/>
              <a:gd name="connsiteX2" fmla="*/ 0 w 1677870"/>
              <a:gd name="connsiteY2" fmla="*/ 1230938 h 1230938"/>
              <a:gd name="connsiteX3" fmla="*/ 0 w 1677870"/>
              <a:gd name="connsiteY3" fmla="*/ 0 h 123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870" h="1230938">
                <a:moveTo>
                  <a:pt x="0" y="0"/>
                </a:moveTo>
                <a:lnTo>
                  <a:pt x="1677870" y="1230938"/>
                </a:lnTo>
                <a:lnTo>
                  <a:pt x="0" y="123093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509355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16263" y="134938"/>
            <a:ext cx="6789737" cy="146050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/>
              <a:t>8.5.3 </a:t>
            </a:r>
            <a:r>
              <a:rPr lang="en-US" sz="2800" b="1" dirty="0" err="1"/>
              <a:t>Pengendalian</a:t>
            </a:r>
            <a:r>
              <a:rPr lang="en-US" sz="2800" b="1" dirty="0"/>
              <a:t> </a:t>
            </a:r>
            <a:r>
              <a:rPr lang="en-US" sz="2800" b="1" dirty="0" err="1"/>
              <a:t>Barang</a:t>
            </a:r>
            <a:r>
              <a:rPr lang="en-US" sz="2800" b="1" dirty="0"/>
              <a:t> </a:t>
            </a:r>
            <a:r>
              <a:rPr lang="en-US" sz="2800" b="1" dirty="0" err="1"/>
              <a:t>Milik</a:t>
            </a:r>
            <a:r>
              <a:rPr lang="en-US" sz="2800" b="1" dirty="0"/>
              <a:t> </a:t>
            </a:r>
            <a:r>
              <a:rPr lang="en-US" sz="2800" b="1" dirty="0" err="1"/>
              <a:t>Pelanggan</a:t>
            </a:r>
            <a:r>
              <a:rPr lang="en-US" sz="2800" b="1" dirty="0"/>
              <a:t> </a:t>
            </a:r>
            <a:r>
              <a:rPr lang="en-US" sz="2800" b="1" dirty="0" err="1"/>
              <a:t>atau</a:t>
            </a:r>
            <a:r>
              <a:rPr lang="en-US" sz="2800" b="1" dirty="0"/>
              <a:t> </a:t>
            </a:r>
            <a:r>
              <a:rPr lang="en-US" sz="2800" b="1" dirty="0" err="1">
                <a:solidFill>
                  <a:srgbClr val="0033CC"/>
                </a:solidFill>
              </a:rPr>
              <a:t>Penyedia</a:t>
            </a:r>
            <a:r>
              <a:rPr lang="en-US" sz="2800" b="1" dirty="0">
                <a:solidFill>
                  <a:srgbClr val="0033CC"/>
                </a:solidFill>
              </a:rPr>
              <a:t> </a:t>
            </a:r>
            <a:r>
              <a:rPr lang="en-US" sz="2800" b="1" dirty="0" err="1">
                <a:solidFill>
                  <a:srgbClr val="0033CC"/>
                </a:solidFill>
              </a:rPr>
              <a:t>Eksternal</a:t>
            </a:r>
            <a:endParaRPr lang="en-US" sz="2800" b="1" dirty="0">
              <a:solidFill>
                <a:srgbClr val="0033CC"/>
              </a:solidFill>
            </a:endParaRPr>
          </a:p>
        </p:txBody>
      </p:sp>
      <p:sp>
        <p:nvSpPr>
          <p:cNvPr id="9421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205163" y="1657350"/>
            <a:ext cx="6700837" cy="4679950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buNone/>
            </a:pPr>
            <a:r>
              <a:rPr lang="en-US" sz="2000" b="1" i="1" dirty="0" err="1"/>
              <a:t>Barang</a:t>
            </a:r>
            <a:r>
              <a:rPr lang="en-US" sz="2000" b="1" i="1" dirty="0"/>
              <a:t> </a:t>
            </a:r>
            <a:r>
              <a:rPr lang="en-US" sz="2000" b="1" i="1" dirty="0" err="1"/>
              <a:t>Milik</a:t>
            </a:r>
            <a:r>
              <a:rPr lang="en-US" sz="2000" b="1" i="1" dirty="0"/>
              <a:t> </a:t>
            </a:r>
            <a:r>
              <a:rPr lang="en-US" sz="2000" b="1" i="1" dirty="0" err="1"/>
              <a:t>Pelanggan</a:t>
            </a:r>
            <a:r>
              <a:rPr lang="en-US" sz="2000" b="1" i="1" dirty="0"/>
              <a:t>  </a:t>
            </a:r>
            <a:r>
              <a:rPr lang="en-US" sz="2000" b="1" i="1" dirty="0" err="1"/>
              <a:t>dan</a:t>
            </a:r>
            <a:r>
              <a:rPr lang="en-US" sz="2000" b="1" i="1" dirty="0"/>
              <a:t> </a:t>
            </a:r>
            <a:r>
              <a:rPr lang="en-US" sz="2000" b="1" i="1" dirty="0" err="1"/>
              <a:t>Penyedia</a:t>
            </a:r>
            <a:r>
              <a:rPr lang="en-US" sz="2000" b="1" i="1" dirty="0"/>
              <a:t> </a:t>
            </a:r>
            <a:r>
              <a:rPr lang="en-US" sz="2000" b="1" i="1" dirty="0" err="1"/>
              <a:t>Eksternal</a:t>
            </a:r>
            <a:r>
              <a:rPr lang="en-US" sz="2000" b="1" i="1" dirty="0"/>
              <a:t> </a:t>
            </a:r>
            <a:r>
              <a:rPr lang="en-US" sz="2000" b="1" dirty="0"/>
              <a:t>*</a:t>
            </a:r>
            <a:endParaRPr lang="en-US" sz="2000" b="1" i="1" dirty="0"/>
          </a:p>
          <a:p>
            <a:pPr>
              <a:lnSpc>
                <a:spcPct val="105000"/>
              </a:lnSpc>
            </a:pPr>
            <a:r>
              <a:rPr lang="en-US" sz="2000" b="1" i="1" dirty="0" err="1"/>
              <a:t>Identifikasi</a:t>
            </a:r>
            <a:r>
              <a:rPr lang="en-US" sz="2000" b="1" i="1" dirty="0"/>
              <a:t>, </a:t>
            </a:r>
            <a:r>
              <a:rPr lang="en-US" sz="2000" b="1" i="1" dirty="0" err="1"/>
              <a:t>verifikasi</a:t>
            </a:r>
            <a:r>
              <a:rPr lang="en-US" sz="2000" b="1" i="1" dirty="0"/>
              <a:t>, </a:t>
            </a:r>
            <a:r>
              <a:rPr lang="en-US" sz="2000" b="1" i="1" dirty="0" err="1"/>
              <a:t>pengamanan</a:t>
            </a:r>
            <a:r>
              <a:rPr lang="id-ID" sz="2000" b="1" i="1" dirty="0"/>
              <a:t>,</a:t>
            </a:r>
            <a:r>
              <a:rPr lang="en-US" sz="2000" b="1" i="1" dirty="0"/>
              <a:t> </a:t>
            </a:r>
            <a:r>
              <a:rPr lang="en-US" sz="2000" b="1" i="1" dirty="0" err="1"/>
              <a:t>dan</a:t>
            </a:r>
            <a:r>
              <a:rPr lang="en-US" sz="2000" b="1" i="1" dirty="0"/>
              <a:t> </a:t>
            </a:r>
            <a:r>
              <a:rPr lang="en-US" sz="2000" b="1" i="1" dirty="0" err="1"/>
              <a:t>memelihara</a:t>
            </a:r>
            <a:r>
              <a:rPr lang="en-US" sz="2000" b="1" i="1" dirty="0"/>
              <a:t> </a:t>
            </a:r>
            <a:r>
              <a:rPr lang="en-US" sz="2000" b="1" i="1" dirty="0" err="1"/>
              <a:t>barang</a:t>
            </a:r>
            <a:r>
              <a:rPr lang="en-US" sz="2000" b="1" i="1" dirty="0"/>
              <a:t> </a:t>
            </a:r>
            <a:r>
              <a:rPr lang="en-US" sz="2000" b="1" i="1" dirty="0" err="1"/>
              <a:t>milik</a:t>
            </a:r>
            <a:r>
              <a:rPr lang="en-US" sz="2000" b="1" i="1" dirty="0"/>
              <a:t> </a:t>
            </a:r>
            <a:r>
              <a:rPr lang="en-US" sz="2000" b="1" i="1" dirty="0" err="1"/>
              <a:t>pelanggan</a:t>
            </a:r>
            <a:r>
              <a:rPr lang="en-US" sz="2000" b="1" i="1" dirty="0"/>
              <a:t> </a:t>
            </a:r>
            <a:r>
              <a:rPr lang="en-US" sz="2000" b="1" i="1" dirty="0" err="1"/>
              <a:t>atau</a:t>
            </a:r>
            <a:r>
              <a:rPr lang="en-US" sz="2000" b="1" i="1" dirty="0"/>
              <a:t> </a:t>
            </a:r>
            <a:r>
              <a:rPr lang="en-US" sz="2000" b="1" i="1" dirty="0" err="1">
                <a:solidFill>
                  <a:srgbClr val="0033CC"/>
                </a:solidFill>
              </a:rPr>
              <a:t>penyedia</a:t>
            </a:r>
            <a:r>
              <a:rPr lang="en-US" sz="2000" b="1" i="1" dirty="0">
                <a:solidFill>
                  <a:srgbClr val="0033CC"/>
                </a:solidFill>
              </a:rPr>
              <a:t> </a:t>
            </a:r>
            <a:r>
              <a:rPr lang="en-US" sz="2000" b="1" i="1" dirty="0" err="1">
                <a:solidFill>
                  <a:srgbClr val="0033CC"/>
                </a:solidFill>
              </a:rPr>
              <a:t>eksternal</a:t>
            </a:r>
            <a:r>
              <a:rPr lang="en-US" sz="2000" b="1" i="1" dirty="0">
                <a:solidFill>
                  <a:srgbClr val="0033CC"/>
                </a:solidFill>
              </a:rPr>
              <a:t>.</a:t>
            </a:r>
            <a:r>
              <a:rPr lang="en-US" sz="2000" b="1" dirty="0">
                <a:solidFill>
                  <a:srgbClr val="0033CC"/>
                </a:solidFill>
              </a:rPr>
              <a:t> *</a:t>
            </a:r>
            <a:endParaRPr lang="en-US" sz="2000" b="1" i="1" dirty="0">
              <a:solidFill>
                <a:srgbClr val="0033CC"/>
              </a:solidFill>
            </a:endParaRPr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Kehilangan</a:t>
            </a:r>
            <a:r>
              <a:rPr lang="en-US" sz="2000" i="1" dirty="0"/>
              <a:t>, </a:t>
            </a:r>
            <a:r>
              <a:rPr lang="en-US" sz="2000" i="1" dirty="0" err="1"/>
              <a:t>rusak</a:t>
            </a:r>
            <a:r>
              <a:rPr lang="en-US" sz="2000" i="1" dirty="0"/>
              <a:t> </a:t>
            </a:r>
            <a:r>
              <a:rPr lang="en-US" sz="2000" i="1" dirty="0" err="1"/>
              <a:t>atau</a:t>
            </a:r>
            <a:r>
              <a:rPr lang="en-US" sz="2000" i="1" dirty="0"/>
              <a:t> </a:t>
            </a:r>
            <a:r>
              <a:rPr lang="en-US" sz="2000" i="1" dirty="0" err="1"/>
              <a:t>tidak</a:t>
            </a:r>
            <a:r>
              <a:rPr lang="en-US" sz="2000" i="1" dirty="0"/>
              <a:t> </a:t>
            </a:r>
            <a:r>
              <a:rPr lang="en-US" sz="2000" i="1" dirty="0" err="1"/>
              <a:t>layak</a:t>
            </a:r>
            <a:r>
              <a:rPr lang="en-US" sz="2000" i="1" dirty="0"/>
              <a:t> </a:t>
            </a:r>
            <a:r>
              <a:rPr lang="en-US" sz="2000" i="1" dirty="0" err="1"/>
              <a:t>pakai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dicatat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dilaporkan</a:t>
            </a:r>
            <a:r>
              <a:rPr lang="en-US" sz="2000" i="1" dirty="0"/>
              <a:t> </a:t>
            </a:r>
            <a:r>
              <a:rPr lang="en-US" sz="2000" i="1" dirty="0" err="1"/>
              <a:t>ke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menyimpan</a:t>
            </a:r>
            <a:r>
              <a:rPr lang="en-US" sz="2000" i="1" dirty="0"/>
              <a:t> </a:t>
            </a:r>
            <a:r>
              <a:rPr lang="en-US" sz="2000" i="1" dirty="0" err="1"/>
              <a:t>catatan</a:t>
            </a:r>
            <a:r>
              <a:rPr lang="en-US" sz="2000" i="1" dirty="0"/>
              <a:t> </a:t>
            </a:r>
            <a:r>
              <a:rPr lang="en-US" sz="2000" i="1" dirty="0" err="1"/>
              <a:t>tersebut</a:t>
            </a:r>
            <a:r>
              <a:rPr lang="en-US" sz="2000" i="1" dirty="0"/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lang="en-US" sz="2000" i="1" dirty="0" err="1"/>
              <a:t>Dapat</a:t>
            </a:r>
            <a:r>
              <a:rPr lang="en-US" sz="2000" i="1" dirty="0"/>
              <a:t> </a:t>
            </a:r>
            <a:r>
              <a:rPr lang="en-US" sz="2000" i="1" dirty="0" err="1"/>
              <a:t>meliputi</a:t>
            </a:r>
            <a:r>
              <a:rPr lang="en-US" sz="2000" i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tapi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terbatas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)</a:t>
            </a:r>
            <a:r>
              <a:rPr lang="en-US" sz="2000" i="1" dirty="0"/>
              <a:t>: </a:t>
            </a:r>
            <a:r>
              <a:rPr lang="en-US" sz="2000" i="1" dirty="0" err="1"/>
              <a:t>hak</a:t>
            </a:r>
            <a:r>
              <a:rPr lang="en-US" sz="2000" i="1" dirty="0"/>
              <a:t> </a:t>
            </a:r>
            <a:r>
              <a:rPr lang="en-US" sz="2000" i="1" dirty="0" err="1"/>
              <a:t>intelektual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data </a:t>
            </a:r>
            <a:r>
              <a:rPr lang="en-US" sz="2000" i="1" dirty="0" err="1"/>
              <a:t>pelanggan</a:t>
            </a:r>
            <a:endParaRPr lang="en-US" sz="2000" i="1" dirty="0"/>
          </a:p>
          <a:p>
            <a:pPr eaLnBrk="1" hangingPunct="1">
              <a:lnSpc>
                <a:spcPct val="105000"/>
              </a:lnSpc>
            </a:pP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benda</a:t>
            </a:r>
            <a:r>
              <a:rPr lang="en-US" sz="2000" dirty="0"/>
              <a:t> </a:t>
            </a:r>
            <a:r>
              <a:rPr lang="en-US" sz="2000" dirty="0" err="1"/>
              <a:t>milik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 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2699592" cy="68580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IATF</a:t>
            </a:r>
            <a:endParaRPr lang="en-US" dirty="0"/>
          </a:p>
        </p:txBody>
      </p:sp>
      <p:sp>
        <p:nvSpPr>
          <p:cNvPr id="12" name="Moon 11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5" name="Rectangle 14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12874" y="4849007"/>
            <a:ext cx="241235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Komponen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/>
              <a:t>Material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Peralatan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Tempat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4821306"/>
            <a:ext cx="42672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  <a:lvl2pPr marL="800100" lvl="1" indent="-342900">
              <a:lnSpc>
                <a:spcPct val="105000"/>
              </a:lnSpc>
              <a:buFont typeface="Arial" panose="020B0604020202020204" pitchFamily="34" charset="0"/>
              <a:buChar char="•"/>
            </a:lvl2pPr>
          </a:lstStyle>
          <a:p>
            <a:pPr lvl="1"/>
            <a:r>
              <a:rPr lang="en-US" dirty="0"/>
              <a:t>Formula</a:t>
            </a:r>
          </a:p>
          <a:p>
            <a:pPr lvl="1"/>
            <a:r>
              <a:rPr lang="en-US" dirty="0"/>
              <a:t>No. HP/email </a:t>
            </a:r>
            <a:r>
              <a:rPr lang="en-US" dirty="0" err="1"/>
              <a:t>pelanggan</a:t>
            </a:r>
            <a:endParaRPr lang="en-US" dirty="0"/>
          </a:p>
          <a:p>
            <a:pPr lvl="1"/>
            <a:r>
              <a:rPr lang="en-US" dirty="0" err="1"/>
              <a:t>Spesifikasi</a:t>
            </a:r>
            <a:endParaRPr lang="en-US" dirty="0"/>
          </a:p>
          <a:p>
            <a:pPr lvl="1"/>
            <a:r>
              <a:rPr lang="en-US" dirty="0"/>
              <a:t>Drawing  </a:t>
            </a:r>
          </a:p>
          <a:p>
            <a:endParaRPr lang="en-US" dirty="0"/>
          </a:p>
        </p:txBody>
      </p:sp>
      <p:pic>
        <p:nvPicPr>
          <p:cNvPr id="27650" name="Picture 2" descr="http://4.bp.blogspot.com/-4D263nkUuI8/VGDZ9esVffI/AAAAAAAAAn4/L_4p33nBMCk/s1600/CARGO%2BBARANG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889" l="0" r="98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6" y="3940734"/>
            <a:ext cx="3219817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2.bp.blogspot.com/-ntLprCR9AUg/VGDaOEcCKLI/AAAAAAAAAoA/GLRcpvlv1rA/s1600/images%2B(3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5" b="98895" l="39167" r="98333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3"/>
          <a:stretch/>
        </p:blipFill>
        <p:spPr bwMode="auto">
          <a:xfrm>
            <a:off x="408522" y="1045010"/>
            <a:ext cx="2815756" cy="35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44A9D-6782-4A75-8DB0-2EB554D6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7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95600" y="228600"/>
            <a:ext cx="5753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d-ID" sz="2800" b="1" kern="0" dirty="0">
                <a:latin typeface="Arial Black" panose="020B0A04020102020204" pitchFamily="34" charset="0"/>
                <a:ea typeface="+mj-ea"/>
                <a:cs typeface="+mj-cs"/>
              </a:rPr>
              <a:t>Keluhan Pelanggan </a:t>
            </a:r>
            <a:endParaRPr lang="en-GB" sz="2800" b="1" kern="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895600" y="1492251"/>
            <a:ext cx="6934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000" i="1" kern="0" dirty="0" err="1">
                <a:latin typeface="+mn-lt"/>
              </a:rPr>
              <a:t>Penanganan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Keluhan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pelanggan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dan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kegagalan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di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lapangan</a:t>
            </a:r>
            <a:r>
              <a:rPr lang="en-US" sz="2000" i="1" kern="0" dirty="0">
                <a:latin typeface="+mn-lt"/>
              </a:rPr>
              <a:t> (IATF 10.2.6)</a:t>
            </a:r>
            <a:endParaRPr lang="id-ID" sz="2000" i="1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defRPr/>
            </a:pPr>
            <a:endParaRPr lang="en-US" sz="2000" i="1" kern="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i="1" dirty="0"/>
              <a:t>M</a:t>
            </a:r>
            <a:r>
              <a:rPr lang="id-ID" sz="2000" i="1" dirty="0"/>
              <a:t>elakukan analisis pada keluhan pelanggan dan kegagalan </a:t>
            </a:r>
            <a:r>
              <a:rPr lang="en-US" sz="2000" i="1" dirty="0" err="1"/>
              <a:t>di</a:t>
            </a:r>
            <a:r>
              <a:rPr lang="en-US" sz="2000" i="1" dirty="0"/>
              <a:t> </a:t>
            </a:r>
            <a:r>
              <a:rPr lang="id-ID" sz="2000" i="1" dirty="0"/>
              <a:t>lapangan, termasuk p</a:t>
            </a:r>
            <a:r>
              <a:rPr lang="en-US" sz="2000" i="1" dirty="0"/>
              <a:t>r</a:t>
            </a:r>
            <a:r>
              <a:rPr lang="id-ID" sz="2000" i="1" dirty="0"/>
              <a:t>oduk yang dikembalikan, melakukan pemecahan masalah dan</a:t>
            </a:r>
            <a:r>
              <a:rPr lang="en-US" sz="2000" i="1" dirty="0"/>
              <a:t> </a:t>
            </a:r>
            <a:r>
              <a:rPr lang="en-US" sz="2000" i="1" dirty="0" err="1"/>
              <a:t>menetapkan</a:t>
            </a:r>
            <a:r>
              <a:rPr lang="id-ID" sz="2000" i="1" dirty="0"/>
              <a:t> tindakan korektif untuk mencegah terulang kembal</a:t>
            </a:r>
            <a:r>
              <a:rPr lang="en-US" sz="2000" i="1" dirty="0" err="1"/>
              <a:t>i</a:t>
            </a: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b="1" i="1" u="sng" dirty="0" err="1">
                <a:solidFill>
                  <a:srgbClr val="FF0000"/>
                </a:solidFill>
              </a:rPr>
              <a:t>Melakukan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analisis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interaksi</a:t>
            </a:r>
            <a:r>
              <a:rPr lang="en-US" sz="2000" b="1" i="1" u="sng" dirty="0">
                <a:solidFill>
                  <a:srgbClr val="FF0000"/>
                </a:solidFill>
              </a:rPr>
              <a:t> software yang </a:t>
            </a:r>
            <a:r>
              <a:rPr lang="en-US" sz="2000" b="1" i="1" u="sng" dirty="0" err="1">
                <a:solidFill>
                  <a:srgbClr val="FF0000"/>
                </a:solidFill>
              </a:rPr>
              <a:t>tertanam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pada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produk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organisasi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dalam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sistem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produk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akhir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konsumen</a:t>
            </a:r>
            <a:r>
              <a:rPr lang="en-US" sz="2000" b="1" i="1" u="sng" dirty="0">
                <a:solidFill>
                  <a:srgbClr val="FF0000"/>
                </a:solidFill>
              </a:rPr>
              <a:t>, </a:t>
            </a:r>
            <a:r>
              <a:rPr lang="en-US" sz="2000" b="1" i="1" u="sng" dirty="0" err="1">
                <a:solidFill>
                  <a:srgbClr val="FF0000"/>
                </a:solidFill>
              </a:rPr>
              <a:t>bila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dipersyaratkan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2000" b="1" i="1" u="sng" dirty="0">
                <a:solidFill>
                  <a:srgbClr val="FF0000"/>
                </a:solidFill>
              </a:rPr>
              <a:t> (IATF 10.2.6)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i="1" dirty="0"/>
              <a:t>M</a:t>
            </a:r>
            <a:r>
              <a:rPr lang="sv-SE" sz="2000" i="1" dirty="0"/>
              <a:t>engkomunikasikan hasil pengujian / analisis kepada pelanggan dan juga dalam organisasi</a:t>
            </a:r>
            <a:endParaRPr lang="en-GB" i="1" kern="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14600" cy="48006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514600"/>
            <a:ext cx="1828800" cy="43434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8067403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>
          <a:xfrm>
            <a:off x="244818" y="0"/>
            <a:ext cx="8420100" cy="762000"/>
          </a:xfrm>
        </p:spPr>
        <p:txBody>
          <a:bodyPr/>
          <a:lstStyle/>
          <a:p>
            <a:pPr eaLnBrk="1" hangingPunct="1"/>
            <a:r>
              <a:rPr lang="en-US" sz="2800" b="1" dirty="0"/>
              <a:t>Servicing</a:t>
            </a:r>
            <a:endParaRPr lang="en-GB" sz="2800" b="1" dirty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>
          <a:xfrm>
            <a:off x="244818" y="641344"/>
            <a:ext cx="9400718" cy="2711456"/>
          </a:xfrm>
        </p:spPr>
        <p:txBody>
          <a:bodyPr>
            <a:normAutofit/>
          </a:bodyPr>
          <a:lstStyle/>
          <a:p>
            <a:pPr marL="365125" indent="-365125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pasca</a:t>
            </a:r>
            <a:r>
              <a:rPr lang="en-US" sz="1800" dirty="0"/>
              <a:t> </a:t>
            </a:r>
            <a:r>
              <a:rPr lang="en-US" sz="1800" dirty="0" err="1"/>
              <a:t>pengiriman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tindakan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ketentuan</a:t>
            </a:r>
            <a:r>
              <a:rPr lang="en-US" sz="1800" dirty="0"/>
              <a:t> </a:t>
            </a:r>
            <a:r>
              <a:rPr lang="en-US" sz="1800" dirty="0" err="1"/>
              <a:t>garansi</a:t>
            </a:r>
            <a:r>
              <a:rPr lang="en-US" sz="1800" dirty="0"/>
              <a:t>, </a:t>
            </a:r>
            <a:r>
              <a:rPr lang="en-US" sz="1800" dirty="0" err="1"/>
              <a:t>kewajiban</a:t>
            </a:r>
            <a:r>
              <a:rPr lang="en-US" sz="1800" dirty="0"/>
              <a:t> </a:t>
            </a:r>
            <a:r>
              <a:rPr lang="en-US" sz="1800" dirty="0" err="1"/>
              <a:t>kontrak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jasa</a:t>
            </a:r>
            <a:r>
              <a:rPr lang="en-US" sz="1800" dirty="0"/>
              <a:t> </a:t>
            </a:r>
            <a:r>
              <a:rPr lang="en-US" sz="1800" dirty="0" err="1"/>
              <a:t>pemeliharaan</a:t>
            </a:r>
            <a:r>
              <a:rPr lang="en-US" sz="1800" dirty="0"/>
              <a:t>, </a:t>
            </a:r>
            <a:r>
              <a:rPr lang="en-US" sz="1800" dirty="0" err="1"/>
              <a:t>ajsa</a:t>
            </a:r>
            <a:r>
              <a:rPr lang="en-US" sz="1800" dirty="0"/>
              <a:t> </a:t>
            </a:r>
            <a:r>
              <a:rPr lang="en-US" sz="1800" dirty="0" err="1"/>
              <a:t>tambahan</a:t>
            </a:r>
            <a:r>
              <a:rPr lang="en-US" sz="1800" dirty="0"/>
              <a:t> </a:t>
            </a:r>
            <a:r>
              <a:rPr lang="en-US" sz="1800" dirty="0" err="1"/>
              <a:t>seerti</a:t>
            </a:r>
            <a:r>
              <a:rPr lang="en-US" sz="1800" dirty="0"/>
              <a:t> </a:t>
            </a:r>
            <a:r>
              <a:rPr lang="en-US" sz="1800" dirty="0" err="1"/>
              <a:t>daur</a:t>
            </a:r>
            <a:r>
              <a:rPr lang="en-US" sz="1800" dirty="0"/>
              <a:t> </a:t>
            </a:r>
            <a:r>
              <a:rPr lang="en-US" sz="1800" dirty="0" err="1"/>
              <a:t>ulang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pembuangan</a:t>
            </a:r>
            <a:r>
              <a:rPr lang="en-US" sz="1800" dirty="0"/>
              <a:t> </a:t>
            </a:r>
            <a:r>
              <a:rPr lang="en-US" sz="1800" dirty="0" err="1"/>
              <a:t>akhir</a:t>
            </a:r>
            <a:r>
              <a:rPr lang="en-US" sz="1800" dirty="0"/>
              <a:t> (8.5.5) </a:t>
            </a:r>
            <a:r>
              <a:rPr lang="en-US" sz="1800" dirty="0" err="1"/>
              <a:t>mempertimbangkan</a:t>
            </a:r>
            <a:r>
              <a:rPr lang="en-US" sz="1800" dirty="0"/>
              <a:t> :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peraturan</a:t>
            </a:r>
            <a:r>
              <a:rPr lang="en-US" sz="1800" dirty="0"/>
              <a:t> </a:t>
            </a:r>
            <a:r>
              <a:rPr lang="en-US" sz="1800" dirty="0" err="1"/>
              <a:t>perundang-undangan</a:t>
            </a:r>
            <a:endParaRPr lang="en-US" sz="1800" dirty="0"/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800" dirty="0" err="1"/>
              <a:t>Konsekuensi</a:t>
            </a:r>
            <a:r>
              <a:rPr lang="en-US" sz="1800" dirty="0"/>
              <a:t> </a:t>
            </a:r>
            <a:r>
              <a:rPr lang="en-US" sz="1800" dirty="0" err="1"/>
              <a:t>potensial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diingiinkan</a:t>
            </a:r>
            <a:endParaRPr lang="en-US" sz="1800" dirty="0"/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endParaRPr lang="en-US" sz="1800" dirty="0"/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800" dirty="0" err="1"/>
              <a:t>Umpan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endParaRPr lang="en-US" sz="1800" dirty="0"/>
          </a:p>
          <a:p>
            <a:pPr lvl="2" eaLnBrk="1" hangingPunct="1">
              <a:spcBef>
                <a:spcPct val="50000"/>
              </a:spcBef>
            </a:pPr>
            <a:endParaRPr lang="en-US" sz="1800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sz="1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76683" y="2971010"/>
            <a:ext cx="9400718" cy="292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kern="0" dirty="0" err="1">
                <a:latin typeface="+mn-lt"/>
              </a:rPr>
              <a:t>Memastikan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bahwa</a:t>
            </a:r>
            <a:r>
              <a:rPr lang="en-US" i="1" kern="0" dirty="0">
                <a:latin typeface="+mn-lt"/>
              </a:rPr>
              <a:t> proses </a:t>
            </a:r>
            <a:r>
              <a:rPr lang="en-US" i="1" kern="0" dirty="0" err="1">
                <a:latin typeface="+mn-lt"/>
              </a:rPr>
              <a:t>komunikasi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informasi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dengan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mempertimbangkan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pelayanan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tentang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manufaktur</a:t>
            </a:r>
            <a:r>
              <a:rPr lang="en-US" i="1" kern="0" dirty="0">
                <a:latin typeface="+mn-lt"/>
              </a:rPr>
              <a:t>, </a:t>
            </a:r>
            <a:r>
              <a:rPr lang="en-US" i="1" kern="0" dirty="0" err="1">
                <a:latin typeface="+mn-lt"/>
              </a:rPr>
              <a:t>penanganan</a:t>
            </a:r>
            <a:r>
              <a:rPr lang="en-US" i="1" kern="0" dirty="0">
                <a:latin typeface="+mn-lt"/>
              </a:rPr>
              <a:t> material, </a:t>
            </a:r>
            <a:r>
              <a:rPr lang="en-US" i="1" kern="0" dirty="0" err="1">
                <a:latin typeface="+mn-lt"/>
              </a:rPr>
              <a:t>logistik</a:t>
            </a:r>
            <a:r>
              <a:rPr lang="en-US" i="1" kern="0" dirty="0">
                <a:latin typeface="+mn-lt"/>
              </a:rPr>
              <a:t>, teknik, </a:t>
            </a:r>
            <a:r>
              <a:rPr lang="en-US" i="1" kern="0" dirty="0" err="1">
                <a:latin typeface="+mn-lt"/>
              </a:rPr>
              <a:t>dan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kegiatan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desain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telah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ditetapkan</a:t>
            </a:r>
            <a:r>
              <a:rPr lang="en-US" i="1" kern="0" dirty="0">
                <a:latin typeface="+mn-lt"/>
              </a:rPr>
              <a:t>, </a:t>
            </a:r>
            <a:r>
              <a:rPr lang="en-US" i="1" kern="0" dirty="0" err="1">
                <a:latin typeface="+mn-lt"/>
              </a:rPr>
              <a:t>diterapkan</a:t>
            </a:r>
            <a:r>
              <a:rPr lang="en-US" i="1" kern="0" dirty="0">
                <a:latin typeface="+mn-lt"/>
              </a:rPr>
              <a:t>, </a:t>
            </a:r>
            <a:r>
              <a:rPr lang="en-US" i="1" kern="0" dirty="0" err="1">
                <a:latin typeface="+mn-lt"/>
              </a:rPr>
              <a:t>dan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dipelihara</a:t>
            </a:r>
            <a:r>
              <a:rPr lang="en-US" i="1" kern="0" dirty="0">
                <a:latin typeface="+mn-lt"/>
              </a:rPr>
              <a:t> (IATF 8.5.5.1)</a:t>
            </a:r>
          </a:p>
          <a:p>
            <a:pPr marL="342900" lvl="0" indent="-3429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i="1" kern="0" dirty="0" err="1">
                <a:latin typeface="+mn-lt"/>
              </a:rPr>
              <a:t>Ketika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ada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perjanjian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pelayanan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dengan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pelanggan</a:t>
            </a:r>
            <a:r>
              <a:rPr lang="en-US" i="1" kern="0" dirty="0">
                <a:latin typeface="+mn-lt"/>
              </a:rPr>
              <a:t> (IATF 8.5.5.2), </a:t>
            </a:r>
            <a:r>
              <a:rPr lang="en-US" i="1" kern="0" dirty="0" err="1">
                <a:latin typeface="+mn-lt"/>
              </a:rPr>
              <a:t>perusahaan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harus</a:t>
            </a:r>
            <a:r>
              <a:rPr lang="en-US" i="1" kern="0" dirty="0">
                <a:latin typeface="+mn-lt"/>
              </a:rPr>
              <a:t>: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i="1" kern="0" dirty="0" err="1">
                <a:latin typeface="+mn-lt"/>
              </a:rPr>
              <a:t>Memverifikasi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bahwa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pusat-pusat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pelayanan</a:t>
            </a:r>
            <a:r>
              <a:rPr lang="en-US" i="1" kern="0" dirty="0">
                <a:latin typeface="+mn-lt"/>
              </a:rPr>
              <a:t> yang </a:t>
            </a:r>
            <a:r>
              <a:rPr lang="en-US" i="1" kern="0" dirty="0" err="1">
                <a:latin typeface="+mn-lt"/>
              </a:rPr>
              <a:t>relevan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sesuai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dengan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persyaratan</a:t>
            </a:r>
            <a:r>
              <a:rPr lang="en-US" i="1" kern="0" dirty="0">
                <a:latin typeface="+mn-lt"/>
              </a:rPr>
              <a:t> yang </a:t>
            </a:r>
            <a:r>
              <a:rPr lang="en-US" i="1" kern="0" dirty="0" err="1">
                <a:latin typeface="+mn-lt"/>
              </a:rPr>
              <a:t>berlaku</a:t>
            </a:r>
            <a:r>
              <a:rPr lang="en-US" i="1" kern="0" dirty="0">
                <a:latin typeface="+mn-lt"/>
              </a:rPr>
              <a:t> ;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kern="0" dirty="0" err="1">
                <a:latin typeface="+mn-lt"/>
              </a:rPr>
              <a:t>M</a:t>
            </a:r>
            <a:r>
              <a:rPr lang="en-US" i="1" kern="0" dirty="0" err="1">
                <a:latin typeface="+mn-lt"/>
              </a:rPr>
              <a:t>emverifikasi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efektivitas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alat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khusus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atau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peralatan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pengukuran</a:t>
            </a:r>
            <a:r>
              <a:rPr lang="en-US" i="1" kern="0" dirty="0">
                <a:latin typeface="+mn-lt"/>
              </a:rPr>
              <a:t>;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kern="0" dirty="0" err="1">
                <a:latin typeface="+mn-lt"/>
              </a:rPr>
              <a:t>M</a:t>
            </a:r>
            <a:r>
              <a:rPr lang="en-US" i="1" kern="0" dirty="0" err="1">
                <a:latin typeface="+mn-lt"/>
              </a:rPr>
              <a:t>emastikan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bahwa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semua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tenaga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pelayanan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dilatih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dalam</a:t>
            </a:r>
            <a:r>
              <a:rPr lang="en-US" i="1" kern="0" dirty="0">
                <a:latin typeface="+mn-lt"/>
              </a:rPr>
              <a:t> </a:t>
            </a:r>
            <a:r>
              <a:rPr lang="en-US" i="1" kern="0" dirty="0" err="1">
                <a:latin typeface="+mn-lt"/>
              </a:rPr>
              <a:t>persyaratan</a:t>
            </a:r>
            <a:r>
              <a:rPr lang="en-US" i="1" kern="0" dirty="0">
                <a:latin typeface="+mn-lt"/>
              </a:rPr>
              <a:t> yang </a:t>
            </a:r>
            <a:r>
              <a:rPr lang="en-US" i="1" kern="0" dirty="0" err="1">
                <a:latin typeface="+mn-lt"/>
              </a:rPr>
              <a:t>berlaku</a:t>
            </a:r>
            <a:endParaRPr lang="en-US" i="1" kern="0" dirty="0">
              <a:latin typeface="+mn-lt"/>
            </a:endParaRPr>
          </a:p>
          <a:p>
            <a:pPr marL="342900" lvl="0" indent="-34290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1700" b="1" i="1" u="sng" kern="0" dirty="0" err="1">
                <a:solidFill>
                  <a:srgbClr val="FF0000"/>
                </a:solidFill>
              </a:rPr>
              <a:t>Melaksanakan</a:t>
            </a:r>
            <a:r>
              <a:rPr lang="en-US" sz="1700" b="1" i="1" u="sng" kern="0" dirty="0">
                <a:solidFill>
                  <a:srgbClr val="FF0000"/>
                </a:solidFill>
              </a:rPr>
              <a:t> proses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manajemen</a:t>
            </a:r>
            <a:r>
              <a:rPr lang="en-US" sz="1700" b="1" i="1" u="sng" kern="0" dirty="0">
                <a:solidFill>
                  <a:srgbClr val="FF0000"/>
                </a:solidFill>
              </a:rPr>
              <a:t>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garansi</a:t>
            </a:r>
            <a:r>
              <a:rPr lang="en-US" sz="1700" b="1" i="1" u="sng" kern="0" dirty="0">
                <a:solidFill>
                  <a:srgbClr val="FF0000"/>
                </a:solidFill>
              </a:rPr>
              <a:t>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jika</a:t>
            </a:r>
            <a:r>
              <a:rPr lang="en-US" sz="1700" b="1" i="1" u="sng" kern="0" dirty="0">
                <a:solidFill>
                  <a:srgbClr val="FF0000"/>
                </a:solidFill>
              </a:rPr>
              <a:t>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ditentukan</a:t>
            </a:r>
            <a:r>
              <a:rPr lang="en-US" sz="1700" b="1" i="1" u="sng" kern="0" dirty="0">
                <a:solidFill>
                  <a:srgbClr val="FF0000"/>
                </a:solidFill>
              </a:rPr>
              <a:t>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oleh</a:t>
            </a:r>
            <a:r>
              <a:rPr lang="en-US" sz="1700" b="1" i="1" u="sng" kern="0" dirty="0">
                <a:solidFill>
                  <a:srgbClr val="FF0000"/>
                </a:solidFill>
              </a:rPr>
              <a:t> </a:t>
            </a:r>
            <a:r>
              <a:rPr lang="en-US" sz="1700" b="1" i="1" u="sng" kern="0" dirty="0" err="1">
                <a:solidFill>
                  <a:srgbClr val="FF0000"/>
                </a:solidFill>
              </a:rPr>
              <a:t>pelanggan</a:t>
            </a:r>
            <a:r>
              <a:rPr lang="en-US" sz="1700" b="1" i="1" u="sng" kern="0" dirty="0">
                <a:solidFill>
                  <a:srgbClr val="FF0000"/>
                </a:solidFill>
              </a:rPr>
              <a:t>. (IATF 10.2.5).</a:t>
            </a:r>
            <a:endParaRPr lang="en-US" sz="1700" b="1" i="1" u="sng" kern="0" dirty="0">
              <a:solidFill>
                <a:srgbClr val="FF0000"/>
              </a:solidFill>
              <a:latin typeface="+mn-lt"/>
            </a:endParaRPr>
          </a:p>
          <a:p>
            <a:pPr marL="342900" lvl="0" indent="-342900">
              <a:spcBef>
                <a:spcPct val="50000"/>
              </a:spcBef>
            </a:pPr>
            <a:endParaRPr kumimoji="0" lang="en-GB" b="0" i="0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2" name="Round Same Side Corner Rectangle 1"/>
          <p:cNvSpPr/>
          <p:nvPr/>
        </p:nvSpPr>
        <p:spPr>
          <a:xfrm rot="16200000">
            <a:off x="8380782" y="-1068019"/>
            <a:ext cx="464402" cy="2586036"/>
          </a:xfrm>
          <a:prstGeom prst="round2SameRect">
            <a:avLst>
              <a:gd name="adj1" fmla="val 38638"/>
              <a:gd name="adj2" fmla="val 0"/>
            </a:avLst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77200" y="199227"/>
            <a:ext cx="1828800" cy="181773"/>
          </a:xfrm>
          <a:prstGeom prst="rect">
            <a:avLst/>
          </a:prstGeom>
          <a:solidFill>
            <a:srgbClr val="52D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C6BF2-8559-4D1A-B081-3ADF3AA0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974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5" name="Picture 51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917469"/>
            <a:ext cx="987552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179750" y="533400"/>
            <a:ext cx="7576979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5400" b="1" dirty="0">
                <a:solidFill>
                  <a:srgbClr val="FF0000"/>
                </a:solidFill>
                <a:latin typeface="+mn-lt"/>
              </a:rPr>
              <a:t>PROSES PENDUKUNG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08D12-A6DF-408E-80E3-75CEDE4E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478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7"/>
          <a:stretch/>
        </p:blipFill>
        <p:spPr>
          <a:xfrm>
            <a:off x="6537176" y="3789040"/>
            <a:ext cx="324036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0" y="990600"/>
            <a:ext cx="2097634" cy="19525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9056687" cy="11430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rgbClr val="002060"/>
                </a:solidFill>
                <a:latin typeface="+mn-lt"/>
              </a:rPr>
              <a:t>Penyediaan</a:t>
            </a:r>
            <a:r>
              <a:rPr lang="en-US" altLang="en-US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dirty="0" err="1">
                <a:solidFill>
                  <a:srgbClr val="002060"/>
                </a:solidFill>
                <a:latin typeface="+mn-lt"/>
              </a:rPr>
              <a:t>Sumber</a:t>
            </a:r>
            <a:r>
              <a:rPr lang="en-US" altLang="en-US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dirty="0" err="1">
                <a:solidFill>
                  <a:srgbClr val="002060"/>
                </a:solidFill>
                <a:latin typeface="+mn-lt"/>
              </a:rPr>
              <a:t>Daya</a:t>
            </a:r>
            <a:r>
              <a:rPr lang="en-US" altLang="en-US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dirty="0" err="1">
                <a:solidFill>
                  <a:srgbClr val="002060"/>
                </a:solidFill>
                <a:latin typeface="+mn-lt"/>
              </a:rPr>
              <a:t>Manusia</a:t>
            </a:r>
            <a:r>
              <a:rPr lang="en-US" altLang="en-US" dirty="0">
                <a:solidFill>
                  <a:srgbClr val="002060"/>
                </a:solidFill>
                <a:latin typeface="+mn-lt"/>
              </a:rPr>
              <a:t> </a:t>
            </a:r>
          </a:p>
        </p:txBody>
      </p:sp>
      <p:sp>
        <p:nvSpPr>
          <p:cNvPr id="615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81363" y="1190873"/>
            <a:ext cx="6624637" cy="1296988"/>
          </a:xfrm>
        </p:spPr>
        <p:txBody>
          <a:bodyPr/>
          <a:lstStyle/>
          <a:p>
            <a:r>
              <a:rPr lang="en-US" altLang="en-US" sz="2000" dirty="0" err="1">
                <a:cs typeface="Times New Roman" panose="02020603050405020304" pitchFamily="18" charset="0"/>
              </a:rPr>
              <a:t>Organisasi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harus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menetapkan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dan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menyediakan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sumber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daya</a:t>
            </a:r>
            <a:r>
              <a:rPr lang="en-US" altLang="en-US" sz="2000" dirty="0">
                <a:cs typeface="Times New Roman" panose="02020603050405020304" pitchFamily="18" charset="0"/>
              </a:rPr>
              <a:t> yang </a:t>
            </a:r>
            <a:r>
              <a:rPr lang="en-US" altLang="en-US" sz="2000" dirty="0" err="1">
                <a:cs typeface="Times New Roman" panose="02020603050405020304" pitchFamily="18" charset="0"/>
              </a:rPr>
              <a:t>dibutuhkan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untuk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pembentukan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cs typeface="Times New Roman" panose="02020603050405020304" pitchFamily="18" charset="0"/>
              </a:rPr>
              <a:t>pelaksanaan</a:t>
            </a:r>
            <a:r>
              <a:rPr lang="en-US" altLang="en-US" sz="2000" dirty="0"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cs typeface="Times New Roman" panose="02020603050405020304" pitchFamily="18" charset="0"/>
              </a:rPr>
              <a:t>pemeliharaan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dan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perbaikan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berkesinambungan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dari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sistem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manajemen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mutu</a:t>
            </a:r>
            <a:r>
              <a:rPr lang="en-US" altLang="en-US" sz="2000" dirty="0">
                <a:cs typeface="Times New Roman" panose="02020603050405020304" pitchFamily="18" charset="0"/>
              </a:rPr>
              <a:t>. 7.1.1</a:t>
            </a:r>
          </a:p>
        </p:txBody>
      </p:sp>
      <p:sp>
        <p:nvSpPr>
          <p:cNvPr id="260107" name="Text Box 11"/>
          <p:cNvSpPr txBox="1">
            <a:spLocks noChangeArrowheads="1"/>
          </p:cNvSpPr>
          <p:nvPr/>
        </p:nvSpPr>
        <p:spPr bwMode="auto">
          <a:xfrm>
            <a:off x="2216696" y="3095625"/>
            <a:ext cx="4968875" cy="1323975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 err="1">
                <a:latin typeface="+mn-lt"/>
                <a:ea typeface="Cambria Math" panose="02040503050406030204" pitchFamily="18" charset="0"/>
              </a:rPr>
              <a:t>Organisasi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harus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menetapkan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dan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menyediakan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orang-orang yang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diperlukan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untuk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pelaksanaan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yang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efektif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dari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sistem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manajemen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mutu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dan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untuk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operasi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serta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pengendalian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dari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 proses </a:t>
            </a:r>
            <a:r>
              <a:rPr lang="en-US" sz="1600" dirty="0" err="1">
                <a:latin typeface="+mn-lt"/>
                <a:ea typeface="Cambria Math" panose="02040503050406030204" pitchFamily="18" charset="0"/>
              </a:rPr>
              <a:t>tersebut</a:t>
            </a:r>
            <a:r>
              <a:rPr lang="en-US" sz="1600" dirty="0">
                <a:latin typeface="+mn-lt"/>
                <a:ea typeface="Cambria Math" panose="02040503050406030204" pitchFamily="18" charset="0"/>
              </a:rPr>
              <a:t>. 7.1.2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200472" y="4489127"/>
            <a:ext cx="7200900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63538" indent="-363538" eaLnBrk="1" hangingPunct="1">
              <a:lnSpc>
                <a:spcPct val="110000"/>
              </a:lnSpc>
              <a:spcBef>
                <a:spcPct val="30000"/>
              </a:spcBef>
              <a:defRPr/>
            </a:pP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Personil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yang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melakukan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kegiatan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yang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mempengaruhi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kesesuaian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terhadap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produk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persyaratan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proses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harus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berkompeten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harus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memenuhi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kualifikasi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khusus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dengan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memperhatikan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persyaratan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untuk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memenuhi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kepuasan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i="1" u="sng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pelanggan</a:t>
            </a:r>
            <a:r>
              <a:rPr lang="en-US" sz="2000" b="1" i="1" u="sng" kern="0" dirty="0">
                <a:solidFill>
                  <a:srgbClr val="FF0000"/>
                </a:solidFill>
                <a:cs typeface="Times New Roman" panose="02020603050405020304" pitchFamily="18" charset="0"/>
              </a:rPr>
              <a:t>. (IATF 7.2.1)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471333084"/>
      </p:ext>
    </p:extLst>
  </p:cSld>
  <p:clrMapOvr>
    <a:masterClrMapping/>
  </p:clrMapOvr>
  <p:transition>
    <p:wipe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515937"/>
            <a:ext cx="8280400" cy="1008063"/>
          </a:xfrm>
        </p:spPr>
        <p:txBody>
          <a:bodyPr>
            <a:normAutofit fontScale="92500" lnSpcReduction="20000"/>
          </a:bodyPr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u="sng" dirty="0">
                <a:latin typeface="Bell MT" panose="02020503060305020303" pitchFamily="18" charset="0"/>
              </a:rPr>
              <a:t>7.2 </a:t>
            </a:r>
            <a:r>
              <a:rPr lang="en-US" altLang="en-US" sz="2400" b="1" u="sng" dirty="0" err="1">
                <a:latin typeface="Bell MT" panose="02020503060305020303" pitchFamily="18" charset="0"/>
              </a:rPr>
              <a:t>Kompetensi</a:t>
            </a:r>
            <a:endParaRPr lang="en-US" altLang="en-US" sz="2400" b="1" u="sng" dirty="0">
              <a:latin typeface="Bell MT" panose="02020503060305020303" pitchFamily="18" charset="0"/>
            </a:endParaRPr>
          </a:p>
          <a:p>
            <a:pPr marL="795338" lvl="1" indent="-5334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/>
            </a:pPr>
            <a:r>
              <a:rPr lang="en-US" altLang="en-US" sz="2000" dirty="0" err="1"/>
              <a:t>Menentukan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kompetensi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diperlukan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orang yang </a:t>
            </a:r>
            <a:r>
              <a:rPr lang="en-US" altLang="en-US" sz="2000" dirty="0" err="1"/>
              <a:t>melakukan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pekerjaan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mempengaruhi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kinerja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efektivitas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mutu</a:t>
            </a:r>
            <a:r>
              <a:rPr lang="en-US" altLang="en-US" sz="2000" dirty="0"/>
              <a:t> ;</a:t>
            </a:r>
            <a:endParaRPr lang="en-US" altLang="en-US" sz="2000" u="sng" dirty="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609600" y="1860548"/>
            <a:ext cx="78501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latin typeface="Tahoma" panose="020B0604030504040204" pitchFamily="34" charset="0"/>
              </a:rPr>
              <a:t>Langkah</a:t>
            </a:r>
            <a:r>
              <a:rPr lang="en-US" altLang="en-US" sz="2000" dirty="0"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</a:rPr>
              <a:t>Penyusunan</a:t>
            </a:r>
            <a:r>
              <a:rPr lang="en-US" altLang="en-US" sz="2000" dirty="0"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</a:rPr>
              <a:t>Matriks</a:t>
            </a:r>
            <a:r>
              <a:rPr lang="en-US" altLang="en-US" sz="2000" dirty="0"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</a:rPr>
              <a:t>Kompetensi</a:t>
            </a:r>
            <a:r>
              <a:rPr lang="en-US" altLang="en-US" sz="2000" dirty="0">
                <a:latin typeface="Tahoma" panose="020B0604030504040204" pitchFamily="34" charset="0"/>
              </a:rPr>
              <a:t> :</a:t>
            </a:r>
          </a:p>
          <a:p>
            <a:pPr lvl="1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800" dirty="0" err="1">
                <a:latin typeface="Tahoma" panose="020B0604030504040204" pitchFamily="34" charset="0"/>
              </a:rPr>
              <a:t>Identifikasi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Fungsi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Kerja</a:t>
            </a:r>
            <a:r>
              <a:rPr lang="en-US" altLang="en-US" sz="1800" dirty="0">
                <a:latin typeface="Tahoma" panose="020B0604030504040204" pitchFamily="34" charset="0"/>
              </a:rPr>
              <a:t> &amp; </a:t>
            </a:r>
            <a:r>
              <a:rPr lang="en-US" altLang="en-US" sz="1800" dirty="0" err="1">
                <a:latin typeface="Tahoma" panose="020B0604030504040204" pitchFamily="34" charset="0"/>
              </a:rPr>
              <a:t>Persyaratan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Kompetensi</a:t>
            </a:r>
            <a:endParaRPr lang="en-US" altLang="en-US" sz="1800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760879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42962"/>
              </p:ext>
            </p:extLst>
          </p:nvPr>
        </p:nvGraphicFramePr>
        <p:xfrm>
          <a:off x="825500" y="2795585"/>
          <a:ext cx="5903913" cy="3529015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5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Dept.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Mincho" pitchFamily="49" charset="-128"/>
                        <a:cs typeface="Arial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Fungsi Kerja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Mincho" pitchFamily="49" charset="-128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Persyaratan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kompetensi</a:t>
                      </a:r>
                      <a:b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</a:b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ea typeface="MS Mincho" pitchFamily="49" charset="-128"/>
                          <a:cs typeface="Arial" charset="0"/>
                        </a:rPr>
                        <a:t>(skill &amp; training)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Mincho" pitchFamily="49" charset="-128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Marketing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Sales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 berkomunikasi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 negosiasi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 berbahasa inggris (aktif)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 mengunakan komputer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Pengetahuan akan produk perusahaan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Administrasi Marketing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mengunakan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komputer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Kemampuan berbahasa inggris (pasif)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5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Produksi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Heater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Mampu mengoperasikan mesin heater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Mengetahui cara setting suhu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Cutting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Mampu mengoperasikan mesin cuting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8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Mengetahui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cara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mengganti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  <a:cs typeface="Arial" charset="0"/>
                        </a:rPr>
                        <a:t> cutting dies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259" name="Rectangle 86"/>
          <p:cNvSpPr>
            <a:spLocks noChangeArrowheads="1"/>
          </p:cNvSpPr>
          <p:nvPr/>
        </p:nvSpPr>
        <p:spPr bwMode="auto">
          <a:xfrm>
            <a:off x="7378700" y="3228973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latin typeface="Tahoma" panose="020B0604030504040204" pitchFamily="34" charset="0"/>
              </a:rPr>
              <a:t>Ingat : </a:t>
            </a:r>
          </a:p>
        </p:txBody>
      </p:sp>
      <p:grpSp>
        <p:nvGrpSpPr>
          <p:cNvPr id="9260" name="Group 87"/>
          <p:cNvGrpSpPr>
            <a:grpSpLocks/>
          </p:cNvGrpSpPr>
          <p:nvPr/>
        </p:nvGrpSpPr>
        <p:grpSpPr bwMode="auto">
          <a:xfrm>
            <a:off x="6946900" y="2868610"/>
            <a:ext cx="495300" cy="1223963"/>
            <a:chOff x="676" y="3339"/>
            <a:chExt cx="312" cy="771"/>
          </a:xfrm>
        </p:grpSpPr>
        <p:pic>
          <p:nvPicPr>
            <p:cNvPr id="9263" name="Picture 8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64" name="Rectangle 8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600"/>
            </a:p>
          </p:txBody>
        </p:sp>
      </p:grpSp>
      <p:sp>
        <p:nvSpPr>
          <p:cNvPr id="9261" name="Rectangle 90"/>
          <p:cNvSpPr>
            <a:spLocks noChangeArrowheads="1"/>
          </p:cNvSpPr>
          <p:nvPr/>
        </p:nvSpPr>
        <p:spPr bwMode="auto">
          <a:xfrm>
            <a:off x="6873875" y="3978496"/>
            <a:ext cx="2620963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prstDash val="dash"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latin typeface="Tahoma" panose="020B0604030504040204" pitchFamily="34" charset="0"/>
                <a:sym typeface="Symbol" panose="05050102010706020507" pitchFamily="18" charset="2"/>
              </a:rPr>
              <a:t>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Jabatan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struktur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organisasi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tapi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berdasarkan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fungsi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kerja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(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bekerja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sebagai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apa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dimana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90600" cy="1295400"/>
          </a:xfrm>
          <a:prstGeom prst="rect">
            <a:avLst/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9550" y="908842"/>
            <a:ext cx="152400" cy="2713036"/>
          </a:xfrm>
          <a:prstGeom prst="rect">
            <a:avLst/>
          </a:prstGeom>
          <a:solidFill>
            <a:srgbClr val="68F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601790741"/>
      </p:ext>
    </p:extLst>
  </p:cSld>
  <p:clrMapOvr>
    <a:masterClrMapping/>
  </p:clrMapOvr>
  <p:transition>
    <p:zoom dir="in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681038" y="304800"/>
            <a:ext cx="792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2"/>
            </a:pP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Tentukan</a:t>
            </a:r>
            <a:r>
              <a:rPr lang="en-US" altLang="en-US" sz="2400" b="1" dirty="0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sz="2400" b="1" dirty="0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sz="2400" b="1" dirty="0">
              <a:solidFill>
                <a:srgbClr val="0000CC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1268" name="Rectangle 357"/>
          <p:cNvSpPr>
            <a:spLocks noChangeArrowheads="1"/>
          </p:cNvSpPr>
          <p:nvPr/>
        </p:nvSpPr>
        <p:spPr bwMode="auto">
          <a:xfrm>
            <a:off x="1177924" y="5183188"/>
            <a:ext cx="3529013" cy="915987"/>
          </a:xfrm>
          <a:prstGeom prst="rect">
            <a:avLst/>
          </a:prstGeom>
          <a:solidFill>
            <a:schemeClr val="bg1"/>
          </a:solidFill>
          <a:ln w="15875">
            <a:solidFill>
              <a:srgbClr val="0033CC"/>
            </a:solidFill>
            <a:prstDash val="dash"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Standar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sebaiknya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realistis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disesuaikan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dengan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kondisi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aktual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endParaRPr lang="en-US" altLang="en-US" sz="1800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11269" name="Rectangle 358"/>
          <p:cNvSpPr>
            <a:spLocks noChangeArrowheads="1"/>
          </p:cNvSpPr>
          <p:nvPr/>
        </p:nvSpPr>
        <p:spPr bwMode="auto">
          <a:xfrm>
            <a:off x="1041400" y="4725988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latin typeface="Tahoma" panose="020B0604030504040204" pitchFamily="34" charset="0"/>
              </a:rPr>
              <a:t>Ingat : </a:t>
            </a:r>
          </a:p>
        </p:txBody>
      </p:sp>
      <p:grpSp>
        <p:nvGrpSpPr>
          <p:cNvPr id="11270" name="Group 359"/>
          <p:cNvGrpSpPr>
            <a:grpSpLocks/>
          </p:cNvGrpSpPr>
          <p:nvPr/>
        </p:nvGrpSpPr>
        <p:grpSpPr bwMode="auto">
          <a:xfrm>
            <a:off x="609600" y="4365625"/>
            <a:ext cx="495300" cy="1223963"/>
            <a:chOff x="676" y="3339"/>
            <a:chExt cx="312" cy="771"/>
          </a:xfrm>
        </p:grpSpPr>
        <p:pic>
          <p:nvPicPr>
            <p:cNvPr id="11273" name="Picture 3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4" name="Rectangle 361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600"/>
            </a:p>
          </p:txBody>
        </p:sp>
      </p:grpSp>
      <p:pic>
        <p:nvPicPr>
          <p:cNvPr id="11271" name="Picture 362" descr="recruitmen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3789363"/>
            <a:ext cx="38163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3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125538"/>
            <a:ext cx="8893175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774091087"/>
      </p:ext>
    </p:extLst>
  </p:cSld>
  <p:clrMapOvr>
    <a:masterClrMapping/>
  </p:clrMapOvr>
  <p:transition>
    <p:zoom dir="in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533400" y="533400"/>
            <a:ext cx="792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 startAt="3"/>
            </a:pP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Membuat</a:t>
            </a:r>
            <a:r>
              <a:rPr lang="en-US" altLang="en-US" sz="2400" b="1" dirty="0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matriks</a:t>
            </a:r>
            <a:r>
              <a:rPr lang="en-US" altLang="en-US" sz="2400" b="1" dirty="0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 err="1">
                <a:solidFill>
                  <a:srgbClr val="0000CC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endParaRPr lang="en-US" altLang="en-US" sz="2400" b="1" dirty="0">
              <a:solidFill>
                <a:srgbClr val="0000CC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pic>
        <p:nvPicPr>
          <p:cNvPr id="13316" name="Picture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484313"/>
            <a:ext cx="891381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45"/>
          <p:cNvSpPr>
            <a:spLocks noChangeArrowheads="1"/>
          </p:cNvSpPr>
          <p:nvPr/>
        </p:nvSpPr>
        <p:spPr bwMode="auto">
          <a:xfrm>
            <a:off x="1163637" y="4698506"/>
            <a:ext cx="3889375" cy="1465262"/>
          </a:xfrm>
          <a:prstGeom prst="rect">
            <a:avLst/>
          </a:prstGeom>
          <a:solidFill>
            <a:schemeClr val="bg1"/>
          </a:solidFill>
          <a:ln w="15875">
            <a:solidFill>
              <a:srgbClr val="0033CC"/>
            </a:solidFill>
            <a:prstDash val="dash"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Karyawan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yang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memiliki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kompetensi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di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bawah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standard yang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telah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ditetapkan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oleh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perusahaan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bila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sesuai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harus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diberi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  <a:sym typeface="Symbol" panose="05050102010706020507" pitchFamily="18" charset="2"/>
              </a:rPr>
              <a:t>pelatihan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/training.</a:t>
            </a:r>
          </a:p>
        </p:txBody>
      </p:sp>
      <p:sp>
        <p:nvSpPr>
          <p:cNvPr id="13318" name="Rectangle 46"/>
          <p:cNvSpPr>
            <a:spLocks noChangeArrowheads="1"/>
          </p:cNvSpPr>
          <p:nvPr/>
        </p:nvSpPr>
        <p:spPr bwMode="auto">
          <a:xfrm>
            <a:off x="1036637" y="4221163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A50021"/>
                </a:solidFill>
                <a:latin typeface="Tahoma" panose="020B0604030504040204" pitchFamily="34" charset="0"/>
              </a:rPr>
              <a:t>Ingat : </a:t>
            </a:r>
          </a:p>
        </p:txBody>
      </p:sp>
      <p:grpSp>
        <p:nvGrpSpPr>
          <p:cNvPr id="13319" name="Group 47"/>
          <p:cNvGrpSpPr>
            <a:grpSpLocks/>
          </p:cNvGrpSpPr>
          <p:nvPr/>
        </p:nvGrpSpPr>
        <p:grpSpPr bwMode="auto">
          <a:xfrm>
            <a:off x="604837" y="3860800"/>
            <a:ext cx="495300" cy="1223963"/>
            <a:chOff x="676" y="3339"/>
            <a:chExt cx="312" cy="771"/>
          </a:xfrm>
        </p:grpSpPr>
        <p:pic>
          <p:nvPicPr>
            <p:cNvPr id="13321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2" name="Rectangle 49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600"/>
            </a:p>
          </p:txBody>
        </p:sp>
      </p:grpSp>
      <p:pic>
        <p:nvPicPr>
          <p:cNvPr id="13320" name="Picture 50" descr="710293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3933825"/>
            <a:ext cx="3514725" cy="2324100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698483407"/>
      </p:ext>
    </p:extLst>
  </p:cSld>
  <p:clrMapOvr>
    <a:masterClrMapping/>
  </p:clrMapOvr>
  <p:transition>
    <p:zoom dir="in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0"/>
            <a:ext cx="8489950" cy="792163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002060"/>
                </a:solidFill>
                <a:latin typeface="+mn-lt"/>
              </a:rPr>
              <a:t>Penyediaan</a:t>
            </a:r>
            <a:r>
              <a:rPr lang="en-US" altLang="en-US" sz="4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dirty="0" err="1">
                <a:solidFill>
                  <a:srgbClr val="002060"/>
                </a:solidFill>
                <a:latin typeface="+mn-lt"/>
              </a:rPr>
              <a:t>Sumber</a:t>
            </a:r>
            <a:r>
              <a:rPr lang="en-US" altLang="en-US" sz="4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dirty="0" err="1">
                <a:solidFill>
                  <a:srgbClr val="002060"/>
                </a:solidFill>
                <a:latin typeface="+mn-lt"/>
              </a:rPr>
              <a:t>Daya</a:t>
            </a:r>
            <a:r>
              <a:rPr lang="en-US" altLang="en-US" sz="4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dirty="0" err="1">
                <a:solidFill>
                  <a:srgbClr val="002060"/>
                </a:solidFill>
                <a:latin typeface="+mn-lt"/>
              </a:rPr>
              <a:t>Manusia</a:t>
            </a:r>
            <a:endParaRPr lang="en-US" alt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765175"/>
            <a:ext cx="8640762" cy="15113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7.2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Kompetensi</a:t>
            </a:r>
            <a:endParaRPr lang="en-US" altLang="en-US" sz="1800" dirty="0">
              <a:latin typeface="Bell MT" panose="02020503060305020303" pitchFamily="18" charset="0"/>
              <a:cs typeface="Cordia New" pitchFamily="34" charset="-34"/>
            </a:endParaRP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 startAt="2"/>
            </a:pP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Memastikan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bahwa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karyawan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berkompeten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atas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dasar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pendidikan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,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pelatihan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,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atau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pengalaman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;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 startAt="2"/>
            </a:pP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Mengambil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tindakan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untuk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mendapatkan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kompetensi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yang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dibutuhkan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,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dan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mengevaluasi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efektivitas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tindakan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 yang </a:t>
            </a:r>
            <a:r>
              <a:rPr lang="en-US" altLang="en-US" sz="1800" dirty="0" err="1">
                <a:latin typeface="Bell MT" panose="02020503060305020303" pitchFamily="18" charset="0"/>
                <a:cs typeface="Cordia New" pitchFamily="34" charset="-34"/>
              </a:rPr>
              <a:t>diambil</a:t>
            </a:r>
            <a:r>
              <a:rPr lang="en-US" altLang="en-US" sz="1800" dirty="0">
                <a:latin typeface="Bell MT" panose="02020503060305020303" pitchFamily="18" charset="0"/>
                <a:cs typeface="Cordia New" pitchFamily="34" charset="-34"/>
              </a:rPr>
              <a:t>.</a:t>
            </a:r>
            <a:endParaRPr lang="en-US" altLang="en-US" sz="1800" dirty="0">
              <a:solidFill>
                <a:srgbClr val="000000"/>
              </a:solidFill>
              <a:latin typeface="Bell MT" panose="02020503060305020303" pitchFamily="18" charset="0"/>
              <a:cs typeface="Cordia New" pitchFamily="34" charset="-34"/>
            </a:endParaRP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2276475"/>
            <a:ext cx="85534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457200" y="5013325"/>
            <a:ext cx="86407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688975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8897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889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89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latin typeface="Bell MT" panose="02020503060305020303" pitchFamily="18" charset="0"/>
              </a:rPr>
              <a:t>d)	</a:t>
            </a:r>
            <a:r>
              <a:rPr lang="en-US" altLang="en-US" sz="1800" dirty="0" err="1">
                <a:latin typeface="Bell MT" panose="02020503060305020303" pitchFamily="18" charset="0"/>
              </a:rPr>
              <a:t>Menyimpan</a:t>
            </a:r>
            <a:r>
              <a:rPr lang="en-US" altLang="en-US" sz="1800" dirty="0">
                <a:latin typeface="Bell MT" panose="02020503060305020303" pitchFamily="18" charset="0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</a:rPr>
              <a:t>informasi</a:t>
            </a:r>
            <a:r>
              <a:rPr lang="en-US" altLang="en-US" sz="1800" dirty="0">
                <a:latin typeface="Bell MT" panose="02020503060305020303" pitchFamily="18" charset="0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</a:rPr>
              <a:t>terdokumentasi</a:t>
            </a:r>
            <a:r>
              <a:rPr lang="en-US" altLang="en-US" sz="1800" dirty="0">
                <a:latin typeface="Bell MT" panose="02020503060305020303" pitchFamily="18" charset="0"/>
              </a:rPr>
              <a:t> yang </a:t>
            </a:r>
            <a:r>
              <a:rPr lang="en-US" altLang="en-US" sz="1800" dirty="0" err="1">
                <a:latin typeface="Bell MT" panose="02020503060305020303" pitchFamily="18" charset="0"/>
              </a:rPr>
              <a:t>sesuai</a:t>
            </a:r>
            <a:r>
              <a:rPr lang="en-US" altLang="en-US" sz="1800" dirty="0">
                <a:latin typeface="Bell MT" panose="02020503060305020303" pitchFamily="18" charset="0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</a:rPr>
              <a:t>sebagai</a:t>
            </a:r>
            <a:r>
              <a:rPr lang="en-US" altLang="en-US" sz="1800" dirty="0">
                <a:latin typeface="Bell MT" panose="02020503060305020303" pitchFamily="18" charset="0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</a:rPr>
              <a:t>bukti</a:t>
            </a:r>
            <a:r>
              <a:rPr lang="en-US" altLang="en-US" sz="1800" dirty="0">
                <a:latin typeface="Bell MT" panose="02020503060305020303" pitchFamily="18" charset="0"/>
              </a:rPr>
              <a:t> </a:t>
            </a:r>
            <a:r>
              <a:rPr lang="en-US" altLang="en-US" sz="1800" dirty="0" err="1">
                <a:latin typeface="Bell MT" panose="02020503060305020303" pitchFamily="18" charset="0"/>
              </a:rPr>
              <a:t>kompetensi</a:t>
            </a:r>
            <a:endParaRPr lang="en-US" altLang="en-US" sz="1800" dirty="0">
              <a:latin typeface="Bell MT" panose="02020503060305020303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33400" y="5505271"/>
            <a:ext cx="8610600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b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</a:t>
            </a:r>
          </a:p>
          <a:p>
            <a:pPr>
              <a:spcAft>
                <a:spcPts val="0"/>
              </a:spcAft>
              <a:defRPr/>
            </a:pP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diterapkan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meliputi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misalnya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penyediaan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pelatihan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pada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, mentoring,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penugasan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kembali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orang yang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ini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bekerja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;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mempekerjakan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mengkontrak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orang yang </a:t>
            </a:r>
            <a:r>
              <a:rPr lang="en-US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berkompeten</a:t>
            </a:r>
            <a:r>
              <a:rPr lang="en-US" dirty="0">
                <a:latin typeface="Arial Narrow" panose="020B0606020202030204" pitchFamily="34" charset="0"/>
                <a:ea typeface="Times New Roman" panose="02020603050405020304" pitchFamily="18" charset="0"/>
              </a:rPr>
              <a:t> 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2409E-51CF-463D-B3EF-075093FA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65525"/>
      </p:ext>
    </p:extLst>
  </p:cSld>
  <p:clrMapOvr>
    <a:masterClrMapping/>
  </p:clrMapOvr>
  <p:transition>
    <p:zoom dir="in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t="10395" r="8024" b="15799"/>
          <a:stretch/>
        </p:blipFill>
        <p:spPr>
          <a:xfrm>
            <a:off x="1136577" y="3585967"/>
            <a:ext cx="2825824" cy="18706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20750" y="188913"/>
            <a:ext cx="84899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sz="4000" kern="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6716" y="180284"/>
            <a:ext cx="914501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635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>
                <a:solidFill>
                  <a:srgbClr val="262673"/>
                </a:solidFill>
                <a:latin typeface="+mn-lt"/>
              </a:rPr>
              <a:t>IATF 7.2.2 </a:t>
            </a:r>
            <a:r>
              <a:rPr lang="en-US" sz="2800" dirty="0" err="1">
                <a:solidFill>
                  <a:srgbClr val="262673"/>
                </a:solidFill>
                <a:latin typeface="+mn-lt"/>
              </a:rPr>
              <a:t>Kompetensi</a:t>
            </a:r>
            <a:r>
              <a:rPr lang="en-US" sz="2800" dirty="0">
                <a:solidFill>
                  <a:srgbClr val="262673"/>
                </a:solidFill>
                <a:latin typeface="+mn-lt"/>
              </a:rPr>
              <a:t> On The Job Training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sz="2800" dirty="0">
              <a:solidFill>
                <a:srgbClr val="262673"/>
              </a:solidFill>
              <a:latin typeface="+mn-lt"/>
              <a:cs typeface="Cordia New" panose="020B0304020202020204" pitchFamily="34" charset="-34"/>
            </a:endParaRPr>
          </a:p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Organisasi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harus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menyediakan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job training (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termasuk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pelatihan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sesuai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kebutuhan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pelanggan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bagi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personil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setiap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tanggung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jawab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baru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maupun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penambahan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/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perubahan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tanggung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jawab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mempengaruhi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: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Kesesuaian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persyaratan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kualitas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yang di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butuhkan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,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Kebutuhan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internal,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Persyaratan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peraturan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perundang-undangan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;</a:t>
            </a:r>
          </a:p>
          <a:p>
            <a:pPr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Yang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harus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meliputi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kontrak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Badan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Kepegawaian</a:t>
            </a:r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7414" name="Group 5"/>
          <p:cNvGrpSpPr>
            <a:grpSpLocks/>
          </p:cNvGrpSpPr>
          <p:nvPr/>
        </p:nvGrpSpPr>
        <p:grpSpPr bwMode="auto">
          <a:xfrm>
            <a:off x="272480" y="5157192"/>
            <a:ext cx="8352606" cy="1438862"/>
            <a:chOff x="4016896" y="4999108"/>
            <a:chExt cx="5679064" cy="1438863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4512196" y="5598182"/>
              <a:ext cx="5183764" cy="83978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Personil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yang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pekerjaannya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dapat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mempengaruhi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kualitas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harus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diberitahu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tentang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konsekuensi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dari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ketidaksesuaian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terhadap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persyaratan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 </a:t>
              </a:r>
              <a:r>
                <a:rPr lang="en-US" sz="1800" i="1" kern="0" dirty="0" err="1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pelanggan</a:t>
              </a:r>
              <a:r>
                <a:rPr lang="en-US" sz="1800" i="1" kern="0" dirty="0">
                  <a:latin typeface="Cambria Math" panose="02040503050406030204" pitchFamily="18" charset="0"/>
                  <a:ea typeface="Cambria Math" panose="02040503050406030204" pitchFamily="18" charset="0"/>
                  <a:cs typeface="Cordia New" panose="020B0304020202020204" pitchFamily="34" charset="-34"/>
                </a:rPr>
                <a:t>.</a:t>
              </a:r>
            </a:p>
          </p:txBody>
        </p:sp>
        <p:pic>
          <p:nvPicPr>
            <p:cNvPr id="17417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896" y="4999108"/>
              <a:ext cx="495300" cy="122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Rectangle 3"/>
          <p:cNvSpPr txBox="1">
            <a:spLocks noChangeArrowheads="1"/>
          </p:cNvSpPr>
          <p:nvPr/>
        </p:nvSpPr>
        <p:spPr bwMode="auto">
          <a:xfrm>
            <a:off x="4931452" y="4036271"/>
            <a:ext cx="4593547" cy="142031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  <a:ex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1800" i="1" dirty="0">
                <a:cs typeface="Arial" panose="020B0604020202020204" pitchFamily="34" charset="0"/>
              </a:rPr>
              <a:t>Tingkat detail </a:t>
            </a:r>
            <a:r>
              <a:rPr lang="en-US" altLang="en-US" sz="1800" i="1" dirty="0" err="1">
                <a:cs typeface="Arial" panose="020B0604020202020204" pitchFamily="34" charset="0"/>
              </a:rPr>
              <a:t>untuk</a:t>
            </a:r>
            <a:r>
              <a:rPr lang="en-US" altLang="en-US" sz="1800" i="1" dirty="0">
                <a:cs typeface="Arial" panose="020B0604020202020204" pitchFamily="34" charset="0"/>
              </a:rPr>
              <a:t> on-the-job training </a:t>
            </a:r>
            <a:r>
              <a:rPr lang="en-US" altLang="en-US" sz="1800" i="1" dirty="0" err="1">
                <a:cs typeface="Arial" panose="020B0604020202020204" pitchFamily="34" charset="0"/>
              </a:rPr>
              <a:t>harus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sepadan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dengan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tingkat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pendidikan</a:t>
            </a:r>
            <a:r>
              <a:rPr lang="en-US" altLang="en-US" sz="1800" i="1" dirty="0">
                <a:cs typeface="Arial" panose="020B0604020202020204" pitchFamily="34" charset="0"/>
              </a:rPr>
              <a:t> yang </a:t>
            </a:r>
            <a:r>
              <a:rPr lang="en-US" altLang="en-US" sz="1800" i="1" dirty="0" err="1">
                <a:cs typeface="Arial" panose="020B0604020202020204" pitchFamily="34" charset="0"/>
              </a:rPr>
              <a:t>dimiliki</a:t>
            </a:r>
            <a:r>
              <a:rPr lang="en-US" altLang="en-US" sz="1800" i="1" dirty="0">
                <a:cs typeface="Arial" panose="020B0604020202020204" pitchFamily="34" charset="0"/>
              </a:rPr>
              <a:t> personal </a:t>
            </a:r>
            <a:r>
              <a:rPr lang="en-US" altLang="en-US" sz="1800" i="1" dirty="0" err="1">
                <a:cs typeface="Arial" panose="020B0604020202020204" pitchFamily="34" charset="0"/>
              </a:rPr>
              <a:t>dan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kompleksitas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pekerjaan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mereka</a:t>
            </a:r>
            <a:r>
              <a:rPr lang="en-US" altLang="en-US" sz="1800" i="1" dirty="0">
                <a:cs typeface="Arial" panose="020B0604020202020204" pitchFamily="34" charset="0"/>
              </a:rPr>
              <a:t> </a:t>
            </a:r>
            <a:r>
              <a:rPr lang="en-US" altLang="en-US" sz="1800" i="1" dirty="0" err="1">
                <a:cs typeface="Arial" panose="020B0604020202020204" pitchFamily="34" charset="0"/>
              </a:rPr>
              <a:t>sehari-hari</a:t>
            </a:r>
            <a:r>
              <a:rPr lang="en-US" altLang="en-US" sz="1800" i="1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5273BA-A920-4DAC-A70E-1166F696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24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0592" y="438150"/>
            <a:ext cx="6686550" cy="765572"/>
          </a:xfrm>
        </p:spPr>
        <p:txBody>
          <a:bodyPr/>
          <a:lstStyle/>
          <a:p>
            <a:pPr eaLnBrk="1" hangingPunct="1"/>
            <a:r>
              <a:rPr lang="en-US" altLang="en-US" sz="2215" dirty="0" err="1"/>
              <a:t>Beralih</a:t>
            </a:r>
            <a:r>
              <a:rPr lang="en-US" altLang="en-US" sz="2215" dirty="0"/>
              <a:t> </a:t>
            </a:r>
            <a:r>
              <a:rPr lang="en-US" altLang="en-US" sz="2215" dirty="0" err="1"/>
              <a:t>dari</a:t>
            </a:r>
            <a:r>
              <a:rPr lang="en-US" altLang="en-US" sz="2215" dirty="0"/>
              <a:t> </a:t>
            </a:r>
            <a:r>
              <a:rPr lang="en-US" altLang="en-US" sz="2215" dirty="0" err="1"/>
              <a:t>fokus</a:t>
            </a:r>
            <a:r>
              <a:rPr lang="en-US" altLang="en-US" sz="2215" dirty="0"/>
              <a:t> </a:t>
            </a:r>
            <a:r>
              <a:rPr lang="en-US" altLang="en-US" sz="2215" dirty="0" err="1"/>
              <a:t>Perbaikan</a:t>
            </a:r>
            <a:r>
              <a:rPr lang="en-US" altLang="en-US" sz="2215" dirty="0"/>
              <a:t> </a:t>
            </a:r>
            <a:r>
              <a:rPr lang="en-US" altLang="en-US" sz="2215" dirty="0" err="1"/>
              <a:t>ke</a:t>
            </a:r>
            <a:r>
              <a:rPr lang="en-US" altLang="en-US" sz="2215" dirty="0"/>
              <a:t> </a:t>
            </a:r>
            <a:r>
              <a:rPr lang="en-US" altLang="en-US" sz="2215" dirty="0" err="1"/>
              <a:t>Pencegahan</a:t>
            </a:r>
            <a:br>
              <a:rPr lang="en-US" altLang="en-US" sz="2100" dirty="0"/>
            </a:br>
            <a:r>
              <a:rPr lang="en-US" altLang="en-US" sz="1500" dirty="0"/>
              <a:t>(</a:t>
            </a:r>
            <a:r>
              <a:rPr lang="en-US" altLang="en-US" sz="1500" dirty="0" err="1"/>
              <a:t>Perpindahan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Energi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dari</a:t>
            </a:r>
            <a:r>
              <a:rPr lang="en-US" altLang="en-US" sz="1500" dirty="0"/>
              <a:t> “Usaha </a:t>
            </a:r>
            <a:r>
              <a:rPr lang="en-US" altLang="en-US" sz="1500" dirty="0" err="1"/>
              <a:t>Perbaikan</a:t>
            </a:r>
            <a:r>
              <a:rPr lang="en-US" altLang="en-US" sz="1500" dirty="0"/>
              <a:t>” </a:t>
            </a:r>
            <a:r>
              <a:rPr lang="en-US" altLang="en-US" sz="1500" dirty="0" err="1"/>
              <a:t>ke</a:t>
            </a:r>
            <a:r>
              <a:rPr lang="en-US" altLang="en-US" sz="1500" dirty="0"/>
              <a:t> “Usaha </a:t>
            </a:r>
            <a:r>
              <a:rPr lang="en-US" altLang="en-US" sz="1500" dirty="0" err="1"/>
              <a:t>Pencegahan</a:t>
            </a:r>
            <a:r>
              <a:rPr lang="en-US" altLang="en-US" sz="1500" dirty="0"/>
              <a:t>”)  </a:t>
            </a:r>
          </a:p>
        </p:txBody>
      </p:sp>
      <p:sp>
        <p:nvSpPr>
          <p:cNvPr id="41992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0" indent="-214312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45" indent="-171449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43" indent="-171449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41" indent="-171449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39" indent="-171449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37" indent="-171449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35" indent="-171449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33" indent="-171449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30C761-743C-47D4-B120-96CE942FEC3A}" type="slidenum">
              <a:rPr lang="en-US" altLang="en-US" sz="9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7705779" y="-26142"/>
            <a:ext cx="2160984" cy="2213269"/>
          </a:xfrm>
          <a:custGeom>
            <a:avLst/>
            <a:gdLst>
              <a:gd name="connsiteX0" fmla="*/ 0 w 2160984"/>
              <a:gd name="connsiteY0" fmla="*/ 0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8" fmla="*/ 0 w 2160984"/>
              <a:gd name="connsiteY8" fmla="*/ 0 h 1803734"/>
              <a:gd name="connsiteX0" fmla="*/ 0 w 2160984"/>
              <a:gd name="connsiteY0" fmla="*/ 0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8" fmla="*/ 0 w 2160984"/>
              <a:gd name="connsiteY8" fmla="*/ 0 h 1803734"/>
              <a:gd name="connsiteX0" fmla="*/ 0 w 2160984"/>
              <a:gd name="connsiteY0" fmla="*/ 1803734 h 1803734"/>
              <a:gd name="connsiteX1" fmla="*/ 0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0 h 1803734"/>
              <a:gd name="connsiteX4" fmla="*/ 2160984 w 2160984"/>
              <a:gd name="connsiteY4" fmla="*/ 1803734 h 1803734"/>
              <a:gd name="connsiteX5" fmla="*/ 2160984 w 2160984"/>
              <a:gd name="connsiteY5" fmla="*/ 1803734 h 1803734"/>
              <a:gd name="connsiteX6" fmla="*/ 0 w 2160984"/>
              <a:gd name="connsiteY6" fmla="*/ 1803734 h 1803734"/>
              <a:gd name="connsiteX7" fmla="*/ 0 w 2160984"/>
              <a:gd name="connsiteY7" fmla="*/ 1803734 h 1803734"/>
              <a:gd name="connsiteX0" fmla="*/ 0 w 2160984"/>
              <a:gd name="connsiteY0" fmla="*/ 1803734 h 1803734"/>
              <a:gd name="connsiteX1" fmla="*/ 2160984 w 2160984"/>
              <a:gd name="connsiteY1" fmla="*/ 0 h 1803734"/>
              <a:gd name="connsiteX2" fmla="*/ 2160984 w 2160984"/>
              <a:gd name="connsiteY2" fmla="*/ 0 h 1803734"/>
              <a:gd name="connsiteX3" fmla="*/ 2160984 w 2160984"/>
              <a:gd name="connsiteY3" fmla="*/ 1803734 h 1803734"/>
              <a:gd name="connsiteX4" fmla="*/ 2160984 w 2160984"/>
              <a:gd name="connsiteY4" fmla="*/ 1803734 h 1803734"/>
              <a:gd name="connsiteX5" fmla="*/ 0 w 2160984"/>
              <a:gd name="connsiteY5" fmla="*/ 1803734 h 1803734"/>
              <a:gd name="connsiteX6" fmla="*/ 0 w 2160984"/>
              <a:gd name="connsiteY6" fmla="*/ 1803734 h 18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984" h="1803734">
                <a:moveTo>
                  <a:pt x="0" y="1803734"/>
                </a:moveTo>
                <a:lnTo>
                  <a:pt x="2160984" y="0"/>
                </a:lnTo>
                <a:lnTo>
                  <a:pt x="2160984" y="0"/>
                </a:lnTo>
                <a:lnTo>
                  <a:pt x="2160984" y="1803734"/>
                </a:lnTo>
                <a:lnTo>
                  <a:pt x="2160984" y="1803734"/>
                </a:lnTo>
                <a:lnTo>
                  <a:pt x="0" y="1803734"/>
                </a:lnTo>
                <a:lnTo>
                  <a:pt x="0" y="180373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5026" y="6456749"/>
            <a:ext cx="9906000" cy="428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cxnSp>
        <p:nvCxnSpPr>
          <p:cNvPr id="4" name="Straight Connector 3"/>
          <p:cNvCxnSpPr/>
          <p:nvPr/>
        </p:nvCxnSpPr>
        <p:spPr>
          <a:xfrm>
            <a:off x="7833320" y="44624"/>
            <a:ext cx="1987578" cy="191683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352153"/>
            <a:ext cx="517709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75843" y="1561208"/>
            <a:ext cx="8143407" cy="4271503"/>
            <a:chOff x="675843" y="1561208"/>
            <a:chExt cx="8143407" cy="4271503"/>
          </a:xfrm>
        </p:grpSpPr>
        <p:sp>
          <p:nvSpPr>
            <p:cNvPr id="41994" name="TextBox 7"/>
            <p:cNvSpPr txBox="1">
              <a:spLocks noChangeArrowheads="1"/>
            </p:cNvSpPr>
            <p:nvPr/>
          </p:nvSpPr>
          <p:spPr bwMode="auto">
            <a:xfrm>
              <a:off x="5495314" y="5301796"/>
              <a:ext cx="3215945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u="sng">
                  <a:latin typeface="Arial" panose="020B0604020202020204" pitchFamily="34" charset="0"/>
                </a:rPr>
                <a:t>Meningkatkan Sistem Pencegahan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Untuk mengurangi kesalahan</a:t>
              </a:r>
            </a:p>
          </p:txBody>
        </p:sp>
        <p:sp>
          <p:nvSpPr>
            <p:cNvPr id="41995" name="TextBox 10"/>
            <p:cNvSpPr txBox="1">
              <a:spLocks noChangeArrowheads="1"/>
            </p:cNvSpPr>
            <p:nvPr/>
          </p:nvSpPr>
          <p:spPr bwMode="auto">
            <a:xfrm>
              <a:off x="1689915" y="5301796"/>
              <a:ext cx="2552302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500" u="sng" dirty="0" err="1">
                  <a:latin typeface="Arial" panose="020B0604020202020204" pitchFamily="34" charset="0"/>
                </a:rPr>
                <a:t>Sistem</a:t>
              </a:r>
              <a:r>
                <a:rPr lang="en-US" altLang="en-US" sz="1500" u="sng" dirty="0">
                  <a:latin typeface="Arial" panose="020B0604020202020204" pitchFamily="34" charset="0"/>
                </a:rPr>
                <a:t> </a:t>
              </a:r>
              <a:r>
                <a:rPr lang="en-US" altLang="en-US" sz="1500" u="sng" dirty="0" err="1">
                  <a:latin typeface="Arial" panose="020B0604020202020204" pitchFamily="34" charset="0"/>
                </a:rPr>
                <a:t>Pencegahan</a:t>
              </a:r>
              <a:r>
                <a:rPr lang="en-US" altLang="en-US" sz="1500" u="sng" dirty="0">
                  <a:latin typeface="Arial" panose="020B0604020202020204" pitchFamily="34" charset="0"/>
                </a:rPr>
                <a:t> </a:t>
              </a:r>
              <a:r>
                <a:rPr lang="en-US" altLang="en-US" sz="1500" u="sng" dirty="0" err="1">
                  <a:latin typeface="Arial" panose="020B0604020202020204" pitchFamily="34" charset="0"/>
                </a:rPr>
                <a:t>Lemah</a:t>
              </a:r>
              <a:endParaRPr lang="en-US" altLang="en-US" sz="1500" u="sng" dirty="0">
                <a:latin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50" dirty="0" err="1">
                  <a:latin typeface="Arial" panose="020B0604020202020204" pitchFamily="34" charset="0"/>
                </a:rPr>
                <a:t>Biaya</a:t>
              </a:r>
              <a:r>
                <a:rPr lang="en-US" altLang="en-US" sz="1350" dirty="0">
                  <a:latin typeface="Arial" panose="020B0604020202020204" pitchFamily="34" charset="0"/>
                </a:rPr>
                <a:t> </a:t>
              </a:r>
              <a:r>
                <a:rPr lang="en-US" altLang="en-US" sz="1350" dirty="0" err="1">
                  <a:latin typeface="Arial" panose="020B0604020202020204" pitchFamily="34" charset="0"/>
                </a:rPr>
                <a:t>kesalahan</a:t>
              </a:r>
              <a:r>
                <a:rPr lang="en-US" altLang="en-US" sz="1350" dirty="0">
                  <a:latin typeface="Arial" panose="020B0604020202020204" pitchFamily="34" charset="0"/>
                </a:rPr>
                <a:t> </a:t>
              </a:r>
              <a:r>
                <a:rPr lang="en-US" altLang="en-US" sz="1350" dirty="0" err="1">
                  <a:latin typeface="Arial" panose="020B0604020202020204" pitchFamily="34" charset="0"/>
                </a:rPr>
                <a:t>tinggi</a:t>
              </a:r>
              <a:endParaRPr lang="en-US" alt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871229" y="4446756"/>
              <a:ext cx="1857375" cy="5893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144688" y="2031516"/>
              <a:ext cx="1944216" cy="10801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Kesalahan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Eksternal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44688" y="3116934"/>
              <a:ext cx="1944216" cy="74411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Kesalahan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Internal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44688" y="3861557"/>
              <a:ext cx="1944216" cy="744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Pemeriksaan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44688" y="4588202"/>
              <a:ext cx="1944216" cy="48264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Pencegahan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04726" y="2996952"/>
              <a:ext cx="1944216" cy="545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Kesalahan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Eksternal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1905" y="3530725"/>
              <a:ext cx="1944216" cy="5267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Kesalahan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Internal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04726" y="4060668"/>
              <a:ext cx="1944216" cy="5377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Pemeriksaan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04726" y="4580915"/>
              <a:ext cx="1944216" cy="48264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Pencegahan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88904" y="2031516"/>
              <a:ext cx="1713001" cy="9654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086083" y="3114868"/>
              <a:ext cx="1714411" cy="4349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88904" y="3861048"/>
              <a:ext cx="1705948" cy="2157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098778" y="4588130"/>
              <a:ext cx="1703127" cy="134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2116039" y="4656559"/>
              <a:ext cx="1972865" cy="4286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35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085654" y="1818526"/>
              <a:ext cx="5763802" cy="3287730"/>
            </a:xfrm>
            <a:custGeom>
              <a:avLst/>
              <a:gdLst>
                <a:gd name="connsiteX0" fmla="*/ 0 w 5763802"/>
                <a:gd name="connsiteY0" fmla="*/ 0 h 3287730"/>
                <a:gd name="connsiteX1" fmla="*/ 20548 w 5763802"/>
                <a:gd name="connsiteY1" fmla="*/ 3287730 h 3287730"/>
                <a:gd name="connsiteX2" fmla="*/ 5763802 w 5763802"/>
                <a:gd name="connsiteY2" fmla="*/ 3277456 h 328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63802" h="3287730">
                  <a:moveTo>
                    <a:pt x="0" y="0"/>
                  </a:moveTo>
                  <a:lnTo>
                    <a:pt x="20548" y="3287730"/>
                  </a:lnTo>
                  <a:lnTo>
                    <a:pt x="5763802" y="3277456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794852" y="2031516"/>
              <a:ext cx="7053" cy="893428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98378" y="2280359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Penurunan</a:t>
              </a:r>
              <a:r>
                <a:rPr lang="en-US" b="1" dirty="0"/>
                <a:t> </a:t>
              </a:r>
              <a:r>
                <a:rPr lang="en-US" b="1" dirty="0" err="1"/>
                <a:t>Biaya</a:t>
              </a:r>
              <a:endParaRPr lang="en-US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843" y="1561208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Total</a:t>
              </a:r>
            </a:p>
            <a:p>
              <a:pPr algn="ctr"/>
              <a:r>
                <a:rPr lang="en-US" b="1" dirty="0" err="1"/>
                <a:t>Biaya</a:t>
              </a:r>
              <a:r>
                <a:rPr lang="en-US" b="1" dirty="0"/>
                <a:t> </a:t>
              </a:r>
              <a:r>
                <a:rPr lang="en-US" b="1" dirty="0" err="1"/>
                <a:t>Mutu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50679" y="4878895"/>
              <a:ext cx="868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Waktu</a:t>
              </a:r>
              <a:endParaRPr lang="en-US" b="1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DF8210-5CA1-4827-8DE5-FEAB62FA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81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0" y="4038600"/>
            <a:ext cx="3351692" cy="2368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355920" y="381000"/>
            <a:ext cx="920559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33CC"/>
                </a:solidFill>
                <a:latin typeface="+mn-lt"/>
                <a:ea typeface="Times New Roman" panose="02020603050405020304" pitchFamily="18" charset="0"/>
              </a:rPr>
              <a:t>7.3 </a:t>
            </a:r>
            <a:r>
              <a:rPr lang="en-US" sz="2400" b="1" dirty="0" err="1">
                <a:solidFill>
                  <a:srgbClr val="0033CC"/>
                </a:solidFill>
                <a:latin typeface="+mn-lt"/>
                <a:ea typeface="Times New Roman" panose="02020603050405020304" pitchFamily="18" charset="0"/>
              </a:rPr>
              <a:t>Kesadaran</a:t>
            </a:r>
            <a:endParaRPr lang="en-US" sz="2400" b="1" dirty="0">
              <a:solidFill>
                <a:srgbClr val="0033CC"/>
              </a:solidFill>
              <a:latin typeface="+mn-lt"/>
              <a:ea typeface="Times New Roman" panose="02020603050405020304" pitchFamily="18" charset="0"/>
            </a:endParaRPr>
          </a:p>
          <a:p>
            <a:pPr>
              <a:defRPr/>
            </a:pPr>
            <a:endParaRPr lang="en-US" sz="2400" dirty="0">
              <a:solidFill>
                <a:srgbClr val="0033CC"/>
              </a:solidFill>
              <a:latin typeface="+mn-lt"/>
              <a:ea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Organisasi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harus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memastikan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bahwa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orang-orang yang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pekerjaan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di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bawah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kendali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organisasi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menyadari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: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Kebijakan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Mutu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;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sasaran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mutu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relevan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;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kontribusi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mereka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terhadap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efektivitas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sistem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manajemen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mutu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termasuk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manfaat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dari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peningkatan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kinerja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;</a:t>
            </a:r>
          </a:p>
          <a:p>
            <a:pPr marL="457200" indent="-4572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implikasi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dari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tidak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sesuai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dengan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manajemen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n-lt"/>
                <a:ea typeface="Times New Roman" panose="02020603050405020304" pitchFamily="18" charset="0"/>
              </a:rPr>
              <a:t>mutu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.</a:t>
            </a:r>
          </a:p>
        </p:txBody>
      </p:sp>
      <p:grpSp>
        <p:nvGrpSpPr>
          <p:cNvPr id="18437" name="Group 7"/>
          <p:cNvGrpSpPr>
            <a:grpSpLocks/>
          </p:cNvGrpSpPr>
          <p:nvPr/>
        </p:nvGrpSpPr>
        <p:grpSpPr bwMode="auto">
          <a:xfrm>
            <a:off x="3440288" y="3392757"/>
            <a:ext cx="6139235" cy="2304157"/>
            <a:chOff x="3494346" y="3228941"/>
            <a:chExt cx="6139174" cy="2303392"/>
          </a:xfrm>
        </p:grpSpPr>
        <p:sp>
          <p:nvSpPr>
            <p:cNvPr id="18438" name="Rectangle 4"/>
            <p:cNvSpPr>
              <a:spLocks noChangeArrowheads="1"/>
            </p:cNvSpPr>
            <p:nvPr/>
          </p:nvSpPr>
          <p:spPr bwMode="auto">
            <a:xfrm>
              <a:off x="4226124" y="3501008"/>
              <a:ext cx="540739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Organisasi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harus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dapat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menunjukkan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bahwa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semua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karyawan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sadar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akan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dampak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mereka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terhadap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kualitas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produk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pentingnya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kegiatan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mereka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dalam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mencapai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,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mempertahankan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,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dan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meningkatkan</a:t>
              </a:r>
              <a:r>
                <a:rPr lang="en-US" altLang="en-US" sz="1800" b="1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b="1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kualitas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,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termasuk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persyaratan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pelanggan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dan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risiko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yang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melibatkan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pelanggan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atas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produk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yang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tidak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 </a:t>
              </a:r>
              <a:r>
                <a:rPr lang="en-US" altLang="en-US" sz="1800" dirty="0" err="1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sesuai</a:t>
              </a:r>
              <a:r>
                <a:rPr lang="en-US" alt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.</a:t>
              </a:r>
            </a:p>
          </p:txBody>
        </p:sp>
        <p:pic>
          <p:nvPicPr>
            <p:cNvPr id="18439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346" y="3228941"/>
              <a:ext cx="623407" cy="1540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7768129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87871"/>
            <a:ext cx="8543925" cy="1325563"/>
          </a:xfrm>
        </p:spPr>
        <p:txBody>
          <a:bodyPr/>
          <a:lstStyle/>
          <a:p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Persyaratan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Terkait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 Training IATF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95300" y="1531468"/>
            <a:ext cx="9182100" cy="4824883"/>
          </a:xfrm>
        </p:spPr>
        <p:txBody>
          <a:bodyPr>
            <a:noAutofit/>
          </a:bodyPr>
          <a:lstStyle/>
          <a:p>
            <a:r>
              <a:rPr lang="en-US" altLang="en-US" sz="2000" i="1" dirty="0" err="1"/>
              <a:t>Organisasi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menetapkan</a:t>
            </a:r>
            <a:r>
              <a:rPr lang="en-US" altLang="en-US" sz="2000" i="1" dirty="0"/>
              <a:t> proses </a:t>
            </a:r>
            <a:r>
              <a:rPr lang="en-US" altLang="en-US" sz="2000" i="1" dirty="0" err="1"/>
              <a:t>dokumentasi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mengidentifikasi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kebutuhan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pelatihan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termasuk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kesadaran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kompetensi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personel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melaksanakan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kegiatan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mempengaruhi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kesesuaian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terhadap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persyaratan</a:t>
            </a:r>
            <a:r>
              <a:rPr lang="en-US" altLang="en-US" sz="2000" i="1" dirty="0"/>
              <a:t> proses. (IATF 7.2.1)</a:t>
            </a:r>
          </a:p>
          <a:p>
            <a:r>
              <a:rPr lang="en-US" altLang="en-US" sz="2000" b="1" i="1" u="sng" dirty="0" err="1">
                <a:solidFill>
                  <a:srgbClr val="FF0000"/>
                </a:solidFill>
              </a:rPr>
              <a:t>Identifikasi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pelatihan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oleh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organisasi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atau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pelanggan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personal yang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terlibat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dalam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produk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terkait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keamanan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produk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proses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manufaktur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terkait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;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2000" b="1" i="1" u="sng" dirty="0" err="1">
                <a:solidFill>
                  <a:srgbClr val="FF0000"/>
                </a:solidFill>
              </a:rPr>
              <a:t>terdokumentasi</a:t>
            </a:r>
            <a:r>
              <a:rPr lang="en-US" altLang="en-US" sz="2000" b="1" i="1" u="sng" dirty="0">
                <a:solidFill>
                  <a:srgbClr val="FF0000"/>
                </a:solidFill>
              </a:rPr>
              <a:t> (IATF 4.4.1.2)</a:t>
            </a:r>
          </a:p>
          <a:p>
            <a:r>
              <a:rPr lang="en-US" altLang="en-US" sz="2000" i="1" dirty="0" err="1"/>
              <a:t>Organisasi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memiliki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kemampuan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berkomunikasi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terkait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informasi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diperlukan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termasuk</a:t>
            </a:r>
            <a:r>
              <a:rPr lang="en-US" altLang="en-US" sz="2000" i="1" dirty="0"/>
              <a:t> data customer, </a:t>
            </a:r>
            <a:r>
              <a:rPr lang="en-US" altLang="en-US" sz="2000" i="1" dirty="0" err="1"/>
              <a:t>bahasa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komputer</a:t>
            </a:r>
            <a:r>
              <a:rPr lang="en-US" altLang="en-US" sz="2000" i="1" dirty="0"/>
              <a:t> 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format (</a:t>
            </a:r>
            <a:r>
              <a:rPr lang="en-US" altLang="en-US" sz="2000" i="1" dirty="0" err="1"/>
              <a:t>Contoh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desain</a:t>
            </a:r>
            <a:r>
              <a:rPr lang="en-US" altLang="en-US" sz="2000" i="1" dirty="0"/>
              <a:t> data computer, </a:t>
            </a:r>
            <a:r>
              <a:rPr lang="en-US" altLang="en-US" sz="2000" i="1" dirty="0" err="1"/>
              <a:t>elektronik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interchange) (IATF 8.2.1)</a:t>
            </a:r>
          </a:p>
          <a:p>
            <a:r>
              <a:rPr lang="sv-SE" altLang="en-US" sz="2000" i="1" dirty="0"/>
              <a:t>Organisasi harus memastikan bahwa semua tenaga pelayanan telah dilatih sesuai persyaratan yang berlaku . (IATF 8.5.5.2).</a:t>
            </a:r>
            <a:endParaRPr lang="en-US" altLang="en-US" sz="2000" i="1" dirty="0"/>
          </a:p>
          <a:p>
            <a:r>
              <a:rPr lang="en-US" altLang="en-US" sz="2000" i="1" dirty="0" err="1"/>
              <a:t>Organisasi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memastikan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bahwa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semua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personel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manufaktur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menerima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pelatihan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menahan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dicurigai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tidak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sesuai</a:t>
            </a:r>
            <a:r>
              <a:rPr lang="en-US" altLang="en-US" sz="2000" i="1" dirty="0"/>
              <a:t>.(IATF 8.7.1.3)</a:t>
            </a:r>
          </a:p>
          <a:p>
            <a:endParaRPr lang="en-US" alt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" cy="1295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52600" y="1143000"/>
            <a:ext cx="81534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2884210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4">
            <a:extLst>
              <a:ext uri="{FF2B5EF4-FFF2-40B4-BE49-F238E27FC236}">
                <a16:creationId xmlns:a16="http://schemas.microsoft.com/office/drawing/2014/main" id="{C36653B4-B5AF-41FC-8F73-F3E14CC0B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248700" y="6412056"/>
            <a:ext cx="4495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A64F8E3-BBC4-4CB8-86C1-5863B702166C}" type="slidenum">
              <a:rPr lang="en-US" altLang="en-US" sz="1400"/>
              <a:pPr algn="r">
                <a:spcBef>
                  <a:spcPct val="0"/>
                </a:spcBef>
                <a:buFontTx/>
                <a:buNone/>
              </a:pPr>
              <a:t>142</a:t>
            </a:fld>
            <a:endParaRPr lang="en-US" altLang="en-US" sz="1400" dirty="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1B503536-2862-4D76-A474-C0139647E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19050"/>
            <a:ext cx="84201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600" b="1" dirty="0">
                <a:solidFill>
                  <a:schemeClr val="tx1"/>
                </a:solidFill>
              </a:rPr>
              <a:t>PROSES PELATIHAN</a:t>
            </a:r>
            <a:endParaRPr lang="en-GB" altLang="en-US" sz="3600" b="1" dirty="0">
              <a:solidFill>
                <a:schemeClr val="tx1"/>
              </a:solidFill>
            </a:endParaRPr>
          </a:p>
        </p:txBody>
      </p:sp>
      <p:sp>
        <p:nvSpPr>
          <p:cNvPr id="132099" name="Text Box 3">
            <a:extLst>
              <a:ext uri="{FF2B5EF4-FFF2-40B4-BE49-F238E27FC236}">
                <a16:creationId xmlns:a16="http://schemas.microsoft.com/office/drawing/2014/main" id="{C4315BA8-4421-4F3B-9044-9F9041B99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141088"/>
            <a:ext cx="5386411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Times New Roman" panose="02020603050405020304" pitchFamily="18" charset="0"/>
              </a:rPr>
              <a:t>Identifikasi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kebutuhan</a:t>
            </a:r>
            <a:r>
              <a:rPr lang="en-US" altLang="en-US" sz="1600" dirty="0">
                <a:latin typeface="Times New Roman" panose="02020603050405020304" pitchFamily="18" charset="0"/>
              </a:rPr>
              <a:t> training </a:t>
            </a:r>
            <a:r>
              <a:rPr lang="en-US" altLang="en-US" sz="16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u="sng" dirty="0" err="1">
                <a:latin typeface="Times New Roman" panose="02020603050405020304" pitchFamily="18" charset="0"/>
              </a:rPr>
              <a:t>menentukan</a:t>
            </a:r>
            <a:r>
              <a:rPr lang="en-US" altLang="en-US" sz="1600" u="sng" dirty="0">
                <a:latin typeface="Times New Roman" panose="02020603050405020304" pitchFamily="18" charset="0"/>
              </a:rPr>
              <a:t> </a:t>
            </a:r>
            <a:r>
              <a:rPr lang="en-US" altLang="en-US" sz="1600" u="sng" dirty="0" err="1">
                <a:latin typeface="Times New Roman" panose="02020603050405020304" pitchFamily="18" charset="0"/>
              </a:rPr>
              <a:t>tujuan</a:t>
            </a:r>
            <a:r>
              <a:rPr lang="en-US" altLang="en-US" sz="1600" u="sng" dirty="0">
                <a:latin typeface="Times New Roman" panose="02020603050405020304" pitchFamily="18" charset="0"/>
              </a:rPr>
              <a:t> training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 Gap analysis (Standard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kompetensi</a:t>
            </a:r>
            <a:r>
              <a:rPr lang="en-US" altLang="en-US" sz="1600" dirty="0">
                <a:latin typeface="Times New Roman" panose="02020603050405020304" pitchFamily="18" charset="0"/>
              </a:rPr>
              <a:t> vs </a:t>
            </a:r>
            <a:r>
              <a:rPr lang="en-US" altLang="en-US" sz="1600" dirty="0" err="1">
                <a:latin typeface="Times New Roman" panose="02020603050405020304" pitchFamily="18" charset="0"/>
              </a:rPr>
              <a:t>aktual</a:t>
            </a:r>
            <a:r>
              <a:rPr lang="en-US" altLang="en-US" sz="1600" dirty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Bisnis</a:t>
            </a:r>
            <a:r>
              <a:rPr lang="en-US" altLang="en-US" sz="1600" dirty="0">
                <a:latin typeface="Times New Roman" panose="02020603050405020304" pitchFamily="18" charset="0"/>
              </a:rPr>
              <a:t> plan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 Input </a:t>
            </a:r>
            <a:r>
              <a:rPr lang="en-US" altLang="en-US" sz="1600" dirty="0" err="1">
                <a:latin typeface="Times New Roman" panose="02020603050405020304" pitchFamily="18" charset="0"/>
              </a:rPr>
              <a:t>dari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masing-maing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departemen</a:t>
            </a:r>
            <a:endParaRPr lang="en-US" altLang="en-US" sz="16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Penilaian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karyawan</a:t>
            </a:r>
            <a:endParaRPr lang="en-GB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135173" name="Text Box 4">
            <a:extLst>
              <a:ext uri="{FF2B5EF4-FFF2-40B4-BE49-F238E27FC236}">
                <a16:creationId xmlns:a16="http://schemas.microsoft.com/office/drawing/2014/main" id="{E7A77DB2-F81E-47AF-B25E-21D8C2740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640" y="2778784"/>
            <a:ext cx="4277133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Times New Roman" panose="02020603050405020304" pitchFamily="18" charset="0"/>
              </a:rPr>
              <a:t>Menyusun</a:t>
            </a:r>
            <a:r>
              <a:rPr lang="en-US" altLang="en-US" sz="1600" dirty="0">
                <a:latin typeface="Times New Roman" panose="02020603050405020304" pitchFamily="18" charset="0"/>
              </a:rPr>
              <a:t> program training </a:t>
            </a:r>
            <a:r>
              <a:rPr lang="en-US" altLang="en-US" sz="1600" dirty="0" err="1">
                <a:latin typeface="Times New Roman" panose="02020603050405020304" pitchFamily="18" charset="0"/>
              </a:rPr>
              <a:t>berdasarkan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prioritas</a:t>
            </a:r>
            <a:endParaRPr lang="en-GB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135195" name="Text Box 7">
            <a:extLst>
              <a:ext uri="{FF2B5EF4-FFF2-40B4-BE49-F238E27FC236}">
                <a16:creationId xmlns:a16="http://schemas.microsoft.com/office/drawing/2014/main" id="{1507D754-1D99-411B-924B-D9111E51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7" y="5219690"/>
            <a:ext cx="1893467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Pelaksanaan training</a:t>
            </a:r>
            <a:endParaRPr lang="en-GB" altLang="en-US" sz="1600">
              <a:latin typeface="Times New Roman" panose="02020603050405020304" pitchFamily="18" charset="0"/>
            </a:endParaRPr>
          </a:p>
        </p:txBody>
      </p:sp>
      <p:sp>
        <p:nvSpPr>
          <p:cNvPr id="135193" name="Text Box 13">
            <a:extLst>
              <a:ext uri="{FF2B5EF4-FFF2-40B4-BE49-F238E27FC236}">
                <a16:creationId xmlns:a16="http://schemas.microsoft.com/office/drawing/2014/main" id="{0BACFE66-7176-460E-9DCB-51A119B08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799" y="5896798"/>
            <a:ext cx="3374642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Times New Roman" panose="02020603050405020304" pitchFamily="18" charset="0"/>
              </a:rPr>
              <a:t>Evaluasi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dan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perbaikan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sistem</a:t>
            </a:r>
            <a:r>
              <a:rPr lang="en-US" altLang="en-US" sz="1600" dirty="0">
                <a:latin typeface="Times New Roman" panose="02020603050405020304" pitchFamily="18" charset="0"/>
              </a:rPr>
              <a:t> training</a:t>
            </a:r>
            <a:endParaRPr lang="en-GB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135186" name="Text Box 16">
            <a:extLst>
              <a:ext uri="{FF2B5EF4-FFF2-40B4-BE49-F238E27FC236}">
                <a16:creationId xmlns:a16="http://schemas.microsoft.com/office/drawing/2014/main" id="{57D0F6CB-BBB6-492A-A581-6ECFB5643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791" y="3233927"/>
            <a:ext cx="7461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Internal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35187" name="Text Box 17">
            <a:extLst>
              <a:ext uri="{FF2B5EF4-FFF2-40B4-BE49-F238E27FC236}">
                <a16:creationId xmlns:a16="http://schemas.microsoft.com/office/drawing/2014/main" id="{B87B3BE4-F1E2-4FF6-93B6-304C94E23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63" y="4032386"/>
            <a:ext cx="1846979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</a:rPr>
              <a:t>Menentukan</a:t>
            </a:r>
            <a:r>
              <a:rPr lang="en-US" altLang="en-US" sz="1400" dirty="0">
                <a:latin typeface="Times New Roman" panose="02020603050405020304" pitchFamily="18" charset="0"/>
              </a:rPr>
              <a:t> / </a:t>
            </a:r>
            <a:r>
              <a:rPr lang="en-US" altLang="en-US" sz="1400" dirty="0" err="1">
                <a:latin typeface="Times New Roman" panose="02020603050405020304" pitchFamily="18" charset="0"/>
              </a:rPr>
              <a:t>mencari</a:t>
            </a:r>
            <a:r>
              <a:rPr lang="en-US" altLang="en-US" sz="1400" dirty="0">
                <a:latin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Times New Roman" panose="02020603050405020304" pitchFamily="18" charset="0"/>
              </a:rPr>
              <a:t>Pengajar</a:t>
            </a:r>
            <a:r>
              <a:rPr lang="en-US" altLang="en-US" sz="1400" dirty="0">
                <a:latin typeface="Times New Roman" panose="02020603050405020304" pitchFamily="18" charset="0"/>
              </a:rPr>
              <a:t> </a:t>
            </a:r>
            <a:endParaRPr lang="en-GB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5188" name="Line 18">
            <a:extLst>
              <a:ext uri="{FF2B5EF4-FFF2-40B4-BE49-F238E27FC236}">
                <a16:creationId xmlns:a16="http://schemas.microsoft.com/office/drawing/2014/main" id="{D08488D5-0A28-4BB7-B5F6-3906DF7D1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5566" y="3275729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2" name="Text Box 25">
            <a:extLst>
              <a:ext uri="{FF2B5EF4-FFF2-40B4-BE49-F238E27FC236}">
                <a16:creationId xmlns:a16="http://schemas.microsoft.com/office/drawing/2014/main" id="{EC51825E-7252-491B-8B48-36F63061F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665" y="3203692"/>
            <a:ext cx="79533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External</a:t>
            </a:r>
            <a:endParaRPr lang="en-GB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5179" name="Text Box 29">
            <a:extLst>
              <a:ext uri="{FF2B5EF4-FFF2-40B4-BE49-F238E27FC236}">
                <a16:creationId xmlns:a16="http://schemas.microsoft.com/office/drawing/2014/main" id="{32EC6DB7-8D33-439B-8A14-C0E852D9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1363" y="4650303"/>
            <a:ext cx="2843137" cy="92333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Times New Roman" panose="02020603050405020304" pitchFamily="18" charset="0"/>
              </a:rPr>
              <a:t>Evaluasi</a:t>
            </a:r>
            <a:r>
              <a:rPr lang="en-US" altLang="en-US" sz="1800" dirty="0">
                <a:latin typeface="Times New Roman" panose="02020603050405020304" pitchFamily="18" charset="0"/>
              </a:rPr>
              <a:t> training, </a:t>
            </a:r>
            <a:r>
              <a:rPr lang="en-US" altLang="en-US" sz="1800" dirty="0" err="1">
                <a:latin typeface="Times New Roman" panose="02020603050405020304" pitchFamily="18" charset="0"/>
              </a:rPr>
              <a:t>sebaiknya</a:t>
            </a:r>
            <a:endParaRPr lang="en-US" altLang="en-US" sz="1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Times New Roman" panose="02020603050405020304" pitchFamily="18" charset="0"/>
              </a:rPr>
              <a:t>dibandingkan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</a:rPr>
              <a:t>dengan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</a:rPr>
              <a:t>tujuan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training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B1A6DAB-1CB7-464F-A6D7-4FD084303CAC}"/>
              </a:ext>
            </a:extLst>
          </p:cNvPr>
          <p:cNvCxnSpPr>
            <a:cxnSpLocks/>
            <a:stCxn id="135173" idx="2"/>
            <a:endCxn id="32" idx="0"/>
          </p:cNvCxnSpPr>
          <p:nvPr/>
        </p:nvCxnSpPr>
        <p:spPr>
          <a:xfrm rot="16200000" flipH="1">
            <a:off x="4719729" y="2995816"/>
            <a:ext cx="823553" cy="1066596"/>
          </a:xfrm>
          <a:prstGeom prst="bentConnector3">
            <a:avLst>
              <a:gd name="adj1" fmla="val 551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87D5E6E-7BB0-4CD6-8377-D7609E1936E1}"/>
              </a:ext>
            </a:extLst>
          </p:cNvPr>
          <p:cNvCxnSpPr>
            <a:cxnSpLocks/>
            <a:stCxn id="135173" idx="2"/>
            <a:endCxn id="135187" idx="0"/>
          </p:cNvCxnSpPr>
          <p:nvPr/>
        </p:nvCxnSpPr>
        <p:spPr>
          <a:xfrm rot="5400000">
            <a:off x="3587606" y="3021785"/>
            <a:ext cx="915048" cy="1106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63436D2-9226-4EA4-8104-CD0E95EC5632}"/>
              </a:ext>
            </a:extLst>
          </p:cNvPr>
          <p:cNvCxnSpPr>
            <a:cxnSpLocks/>
            <a:stCxn id="135187" idx="2"/>
            <a:endCxn id="135195" idx="0"/>
          </p:cNvCxnSpPr>
          <p:nvPr/>
        </p:nvCxnSpPr>
        <p:spPr>
          <a:xfrm rot="16200000" flipH="1">
            <a:off x="3768545" y="4279114"/>
            <a:ext cx="664084" cy="1217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C1C574A-D38A-44BF-AABA-477EBA8BDE53}"/>
              </a:ext>
            </a:extLst>
          </p:cNvPr>
          <p:cNvCxnSpPr>
            <a:cxnSpLocks/>
            <a:stCxn id="32" idx="2"/>
            <a:endCxn id="135195" idx="0"/>
          </p:cNvCxnSpPr>
          <p:nvPr/>
        </p:nvCxnSpPr>
        <p:spPr>
          <a:xfrm rot="5400000">
            <a:off x="4839950" y="4394837"/>
            <a:ext cx="694024" cy="955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A136A5-7F63-483B-910A-7177EBCC1A7B}"/>
              </a:ext>
            </a:extLst>
          </p:cNvPr>
          <p:cNvCxnSpPr>
            <a:cxnSpLocks/>
            <a:stCxn id="135195" idx="2"/>
            <a:endCxn id="135193" idx="0"/>
          </p:cNvCxnSpPr>
          <p:nvPr/>
        </p:nvCxnSpPr>
        <p:spPr>
          <a:xfrm flipH="1">
            <a:off x="4709120" y="5558244"/>
            <a:ext cx="1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604BDA-DF1E-4B20-86A9-1516CA8B6381}"/>
              </a:ext>
            </a:extLst>
          </p:cNvPr>
          <p:cNvCxnSpPr>
            <a:cxnSpLocks/>
            <a:stCxn id="132099" idx="2"/>
            <a:endCxn id="135173" idx="0"/>
          </p:cNvCxnSpPr>
          <p:nvPr/>
        </p:nvCxnSpPr>
        <p:spPr>
          <a:xfrm>
            <a:off x="4598206" y="2464527"/>
            <a:ext cx="1" cy="31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Arrow: Notched Right 30">
            <a:extLst>
              <a:ext uri="{FF2B5EF4-FFF2-40B4-BE49-F238E27FC236}">
                <a16:creationId xmlns:a16="http://schemas.microsoft.com/office/drawing/2014/main" id="{2088E431-2B01-406C-AEDA-55E5C07F11A0}"/>
              </a:ext>
            </a:extLst>
          </p:cNvPr>
          <p:cNvSpPr/>
          <p:nvPr/>
        </p:nvSpPr>
        <p:spPr>
          <a:xfrm rot="19233741">
            <a:off x="6299386" y="5515075"/>
            <a:ext cx="606402" cy="4684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F4D87-92C7-47BD-9820-8E70874CBE5A}"/>
              </a:ext>
            </a:extLst>
          </p:cNvPr>
          <p:cNvSpPr/>
          <p:nvPr/>
        </p:nvSpPr>
        <p:spPr>
          <a:xfrm>
            <a:off x="4874973" y="3940891"/>
            <a:ext cx="157966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err="1">
                <a:latin typeface="Times New Roman" panose="02020603050405020304" pitchFamily="18" charset="0"/>
              </a:rPr>
              <a:t>Mencari</a:t>
            </a:r>
            <a:r>
              <a:rPr lang="en-US" altLang="en-US" sz="1600" dirty="0">
                <a:latin typeface="Times New Roman" panose="02020603050405020304" pitchFamily="18" charset="0"/>
              </a:rPr>
              <a:t> provider training</a:t>
            </a:r>
            <a:endParaRPr lang="en-GB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F2739-84CF-4A3A-9762-60403E86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7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animBg="1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0488" y="65088"/>
            <a:ext cx="1458912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7050" y="1238250"/>
            <a:ext cx="6838950" cy="2570163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internal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eksternal</a:t>
            </a:r>
            <a:r>
              <a:rPr lang="en-US" sz="2000" dirty="0"/>
              <a:t> yang </a:t>
            </a:r>
            <a:r>
              <a:rPr lang="en-US" sz="2000" dirty="0" err="1"/>
              <a:t>relevan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,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altLang="en-US" sz="2000" dirty="0"/>
              <a:t>: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i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apa</a:t>
            </a:r>
            <a:r>
              <a:rPr lang="en-US" sz="1900" b="1" dirty="0">
                <a:solidFill>
                  <a:srgbClr val="0033CC"/>
                </a:solidFill>
              </a:rPr>
              <a:t> yang </a:t>
            </a:r>
            <a:r>
              <a:rPr lang="en-US" sz="1900" b="1" dirty="0" err="1">
                <a:solidFill>
                  <a:srgbClr val="0033CC"/>
                </a:solidFill>
              </a:rPr>
              <a:t>akan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dikomunikasikan</a:t>
            </a:r>
            <a:r>
              <a:rPr lang="en-US" sz="1900" b="1" dirty="0">
                <a:solidFill>
                  <a:srgbClr val="0033CC"/>
                </a:solidFill>
              </a:rPr>
              <a:t>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kapan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akan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berkomunikasi</a:t>
            </a:r>
            <a:r>
              <a:rPr lang="en-US" sz="1900" b="1" dirty="0">
                <a:solidFill>
                  <a:srgbClr val="0033CC"/>
                </a:solidFill>
              </a:rPr>
              <a:t> (when);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dengan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siapa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berkomunikasi</a:t>
            </a:r>
            <a:r>
              <a:rPr lang="en-US" sz="1900" b="1" dirty="0">
                <a:solidFill>
                  <a:srgbClr val="0033CC"/>
                </a:solidFill>
              </a:rPr>
              <a:t> (with)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bagaimana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cara</a:t>
            </a: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berkomunikasi</a:t>
            </a:r>
            <a:r>
              <a:rPr lang="en-US" sz="1900" b="1" dirty="0">
                <a:solidFill>
                  <a:srgbClr val="0033CC"/>
                </a:solidFill>
              </a:rPr>
              <a:t> (how);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33CC"/>
                </a:solidFill>
              </a:rPr>
              <a:t> </a:t>
            </a:r>
            <a:r>
              <a:rPr lang="en-US" sz="1900" b="1" dirty="0" err="1">
                <a:solidFill>
                  <a:srgbClr val="0033CC"/>
                </a:solidFill>
              </a:rPr>
              <a:t>siapa</a:t>
            </a:r>
            <a:r>
              <a:rPr lang="en-US" sz="1900" b="1" dirty="0">
                <a:solidFill>
                  <a:srgbClr val="0033CC"/>
                </a:solidFill>
              </a:rPr>
              <a:t> yang </a:t>
            </a:r>
            <a:r>
              <a:rPr lang="en-US" sz="1900" b="1" dirty="0" err="1">
                <a:solidFill>
                  <a:srgbClr val="0033CC"/>
                </a:solidFill>
              </a:rPr>
              <a:t>berkomunikasi</a:t>
            </a:r>
            <a:r>
              <a:rPr lang="en-US" sz="1900" b="1" dirty="0">
                <a:solidFill>
                  <a:srgbClr val="0033CC"/>
                </a:solidFill>
              </a:rPr>
              <a:t> (who). </a:t>
            </a:r>
          </a:p>
          <a:p>
            <a:pPr marL="0" indent="0">
              <a:buFontTx/>
              <a:buNone/>
              <a:defRPr/>
            </a:pPr>
            <a:endParaRPr lang="en-US" altLang="en-US" sz="1100" dirty="0"/>
          </a:p>
        </p:txBody>
      </p:sp>
      <p:sp>
        <p:nvSpPr>
          <p:cNvPr id="23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3359" y="183812"/>
            <a:ext cx="4143375" cy="928688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+mn-lt"/>
              </a:rPr>
              <a:t>7.4 </a:t>
            </a:r>
            <a:r>
              <a:rPr lang="en-US" altLang="en-US" sz="4000" b="1" dirty="0" err="1">
                <a:latin typeface="+mn-lt"/>
              </a:rPr>
              <a:t>Komunikasi</a:t>
            </a:r>
            <a:endParaRPr lang="en-US" altLang="en-US" sz="40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13050" y="44450"/>
            <a:ext cx="25400" cy="597693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noaction"/>
          </p:cNvPr>
          <p:cNvSpPr/>
          <p:nvPr/>
        </p:nvSpPr>
        <p:spPr>
          <a:xfrm>
            <a:off x="552450" y="663575"/>
            <a:ext cx="1190625" cy="644525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IATF</a:t>
            </a:r>
          </a:p>
        </p:txBody>
      </p:sp>
      <p:sp>
        <p:nvSpPr>
          <p:cNvPr id="9" name="Moon 8"/>
          <p:cNvSpPr/>
          <p:nvPr/>
        </p:nvSpPr>
        <p:spPr>
          <a:xfrm flipH="1">
            <a:off x="1566863" y="735013"/>
            <a:ext cx="415925" cy="503237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817688" y="800100"/>
            <a:ext cx="273050" cy="369888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62" name="Picture 6" descr="http://patrickalain.com/wp-content/uploads/2011/09/professio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3"/>
          <a:stretch>
            <a:fillRect/>
          </a:stretch>
        </p:blipFill>
        <p:spPr bwMode="auto">
          <a:xfrm>
            <a:off x="-220663" y="3808413"/>
            <a:ext cx="4741863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Rectangle 3"/>
          <p:cNvSpPr txBox="1">
            <a:spLocks noChangeArrowheads="1"/>
          </p:cNvSpPr>
          <p:nvPr/>
        </p:nvSpPr>
        <p:spPr bwMode="auto">
          <a:xfrm>
            <a:off x="3923665" y="3934163"/>
            <a:ext cx="5544616" cy="260826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  <a:miter lim="800000"/>
            <a:headEnd/>
            <a:tailEnd/>
          </a:ln>
          <a:ex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03250" indent="-2317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dirty="0" err="1"/>
              <a:t>Metode</a:t>
            </a:r>
            <a:r>
              <a:rPr lang="en-US" altLang="en-US" sz="1500" dirty="0"/>
              <a:t> </a:t>
            </a:r>
            <a:r>
              <a:rPr lang="en-US" altLang="en-US" sz="1500" dirty="0" err="1"/>
              <a:t>komunikasi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bisa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bentuk</a:t>
            </a:r>
            <a:r>
              <a:rPr lang="en-US" altLang="en-US" sz="1500" dirty="0"/>
              <a:t> </a:t>
            </a:r>
            <a:r>
              <a:rPr lang="en-US" altLang="en-US" sz="1500" dirty="0" err="1"/>
              <a:t>tertulis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atau</a:t>
            </a:r>
            <a:r>
              <a:rPr lang="en-US" altLang="en-US" sz="1500" dirty="0"/>
              <a:t> verbal, </a:t>
            </a:r>
            <a:r>
              <a:rPr lang="en-US" altLang="en-US" sz="1500" dirty="0" err="1"/>
              <a:t>pertemuan</a:t>
            </a:r>
            <a:r>
              <a:rPr lang="en-US" altLang="en-US" sz="1500" dirty="0"/>
              <a:t> (meeting), conference call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. </a:t>
            </a:r>
            <a:endParaRPr lang="en-US" altLang="en-US" sz="1500" i="1" u="sng" dirty="0"/>
          </a:p>
          <a:p>
            <a:pPr lvl="1"/>
            <a:r>
              <a:rPr lang="en-US" altLang="en-US" sz="1500" dirty="0"/>
              <a:t>Notice board</a:t>
            </a:r>
          </a:p>
          <a:p>
            <a:pPr lvl="1"/>
            <a:r>
              <a:rPr lang="en-US" altLang="en-US" sz="1500" dirty="0"/>
              <a:t>Internal </a:t>
            </a:r>
            <a:r>
              <a:rPr lang="id-ID" altLang="en-US" sz="1500" dirty="0"/>
              <a:t>m</a:t>
            </a:r>
            <a:r>
              <a:rPr lang="en-US" altLang="en-US" sz="1500" dirty="0" err="1"/>
              <a:t>agazine</a:t>
            </a:r>
            <a:endParaRPr lang="en-US" altLang="en-US" sz="1500" dirty="0"/>
          </a:p>
          <a:p>
            <a:pPr lvl="1"/>
            <a:r>
              <a:rPr lang="en-US" altLang="en-US" sz="1500" dirty="0"/>
              <a:t>Meeting di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harian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koordinasi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shift, meeting sales,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)</a:t>
            </a:r>
          </a:p>
          <a:p>
            <a:pPr lvl="1"/>
            <a:r>
              <a:rPr lang="en-US" altLang="en-US" sz="1500" dirty="0"/>
              <a:t>Meeting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rencana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customer claim)</a:t>
            </a:r>
          </a:p>
          <a:p>
            <a:pPr lvl="1"/>
            <a:r>
              <a:rPr lang="en-US" altLang="en-US" sz="1500" dirty="0" err="1"/>
              <a:t>dll</a:t>
            </a:r>
            <a:endParaRPr lang="en-US" altLang="en-US" sz="1500" dirty="0"/>
          </a:p>
          <a:p>
            <a:pPr>
              <a:buFontTx/>
              <a:buNone/>
            </a:pPr>
            <a:endParaRPr lang="en-US" altLang="en-US" sz="1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997" y="6482388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8991"/>
      </p:ext>
    </p:extLst>
  </p:cSld>
  <p:clrMapOvr>
    <a:masterClrMapping/>
  </p:clrMapOvr>
  <p:transition spd="slow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 txBox="1">
            <a:spLocks noChangeArrowheads="1"/>
          </p:cNvSpPr>
          <p:nvPr/>
        </p:nvSpPr>
        <p:spPr bwMode="auto">
          <a:xfrm>
            <a:off x="1639888" y="44450"/>
            <a:ext cx="7561584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Sistem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Komunikasi</a:t>
            </a:r>
            <a:endParaRPr lang="en-US" altLang="en-US" sz="40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84800" y="773113"/>
            <a:ext cx="2268538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Waktu Komunikasi</a:t>
            </a:r>
          </a:p>
        </p:txBody>
      </p:sp>
      <p:sp>
        <p:nvSpPr>
          <p:cNvPr id="7" name="Up Arrow 6"/>
          <p:cNvSpPr/>
          <p:nvPr/>
        </p:nvSpPr>
        <p:spPr>
          <a:xfrm>
            <a:off x="3390900" y="5264150"/>
            <a:ext cx="304800" cy="711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2232025" y="6057900"/>
            <a:ext cx="2622550" cy="33813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Apa yang dikomunikasikan</a:t>
            </a:r>
          </a:p>
        </p:txBody>
      </p:sp>
      <p:sp>
        <p:nvSpPr>
          <p:cNvPr id="10" name="Up Arrow 9"/>
          <p:cNvSpPr/>
          <p:nvPr/>
        </p:nvSpPr>
        <p:spPr>
          <a:xfrm flipV="1">
            <a:off x="6753225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6013450" y="5635625"/>
            <a:ext cx="3771900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Siapa dan dengan siapa berkomunikasi</a:t>
            </a:r>
          </a:p>
        </p:txBody>
      </p:sp>
      <p:sp>
        <p:nvSpPr>
          <p:cNvPr id="15" name="Up Arrow 14"/>
          <p:cNvSpPr/>
          <p:nvPr/>
        </p:nvSpPr>
        <p:spPr>
          <a:xfrm>
            <a:off x="8121650" y="524033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527925" y="524192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1" name="Rectangle 2"/>
          <p:cNvSpPr txBox="1">
            <a:spLocks noChangeArrowheads="1"/>
          </p:cNvSpPr>
          <p:nvPr/>
        </p:nvSpPr>
        <p:spPr bwMode="auto">
          <a:xfrm>
            <a:off x="484188" y="1011238"/>
            <a:ext cx="5329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Tabel Komunikasi Internal &amp; Eksternal</a:t>
            </a:r>
          </a:p>
        </p:txBody>
      </p:sp>
      <p:pic>
        <p:nvPicPr>
          <p:cNvPr id="256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484313"/>
            <a:ext cx="9140825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Up Arrow 16"/>
          <p:cNvSpPr/>
          <p:nvPr/>
        </p:nvSpPr>
        <p:spPr>
          <a:xfrm flipV="1">
            <a:off x="5980113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4881563" y="524827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5" name="TextBox 7"/>
          <p:cNvSpPr txBox="1">
            <a:spLocks noChangeArrowheads="1"/>
          </p:cNvSpPr>
          <p:nvPr/>
        </p:nvSpPr>
        <p:spPr bwMode="auto">
          <a:xfrm>
            <a:off x="4160838" y="5640388"/>
            <a:ext cx="1744662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Cara Komunikasi</a:t>
            </a:r>
          </a:p>
        </p:txBody>
      </p:sp>
      <p:sp>
        <p:nvSpPr>
          <p:cNvPr id="21" name="Up Arrow 20"/>
          <p:cNvSpPr/>
          <p:nvPr/>
        </p:nvSpPr>
        <p:spPr>
          <a:xfrm>
            <a:off x="2133600" y="5245100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7" name="TextBox 7"/>
          <p:cNvSpPr txBox="1">
            <a:spLocks noChangeArrowheads="1"/>
          </p:cNvSpPr>
          <p:nvPr/>
        </p:nvSpPr>
        <p:spPr bwMode="auto">
          <a:xfrm>
            <a:off x="1277938" y="5637213"/>
            <a:ext cx="2016125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Lingkup Komunikasi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400" y="6442489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06105"/>
      </p:ext>
    </p:extLst>
  </p:cSld>
  <p:clrMapOvr>
    <a:masterClrMapping/>
  </p:clrMapOvr>
  <p:transition spd="slow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Image result for maintena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4" r="8462"/>
          <a:stretch/>
        </p:blipFill>
        <p:spPr bwMode="auto">
          <a:xfrm flipH="1">
            <a:off x="0" y="1460"/>
            <a:ext cx="396240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343400" y="500149"/>
            <a:ext cx="4819650" cy="1143000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Total Productive Maintenance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676400"/>
            <a:ext cx="5027290" cy="4032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err="1"/>
              <a:t>Organisasi</a:t>
            </a:r>
            <a:r>
              <a:rPr lang="en-US" sz="1800" b="1" dirty="0"/>
              <a:t> </a:t>
            </a:r>
            <a:r>
              <a:rPr lang="en-US" sz="1800" b="1" dirty="0" err="1"/>
              <a:t>harus</a:t>
            </a:r>
            <a:r>
              <a:rPr lang="en-US" sz="1800" b="1" dirty="0"/>
              <a:t> </a:t>
            </a:r>
            <a:r>
              <a:rPr lang="en-US" sz="1800" b="1" dirty="0" err="1"/>
              <a:t>mengembangkan</a:t>
            </a:r>
            <a:r>
              <a:rPr lang="en-US" sz="1800" b="1" dirty="0"/>
              <a:t>, </a:t>
            </a:r>
            <a:r>
              <a:rPr lang="en-US" sz="1800" b="1" dirty="0" err="1"/>
              <a:t>menerapkan</a:t>
            </a:r>
            <a:r>
              <a:rPr lang="en-US" sz="1800" b="1" dirty="0"/>
              <a:t>,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memelihara</a:t>
            </a:r>
            <a:r>
              <a:rPr lang="en-US" sz="1800" b="1" dirty="0"/>
              <a:t> </a:t>
            </a:r>
            <a:r>
              <a:rPr lang="en-US" sz="1800" b="1" dirty="0" err="1"/>
              <a:t>dokumentasi</a:t>
            </a:r>
            <a:r>
              <a:rPr lang="en-US" sz="1800" b="1" dirty="0"/>
              <a:t> </a:t>
            </a:r>
            <a:r>
              <a:rPr lang="en-US" sz="1800" b="1" dirty="0" err="1"/>
              <a:t>sistem</a:t>
            </a:r>
            <a:r>
              <a:rPr lang="en-US" sz="1800" b="1" dirty="0"/>
              <a:t> Total Productive Maintenance (IATF 8.5.1.5 ).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Minimal, </a:t>
            </a:r>
            <a:r>
              <a:rPr lang="en-US" sz="1800" b="1" dirty="0" err="1"/>
              <a:t>sistem</a:t>
            </a:r>
            <a:r>
              <a:rPr lang="en-US" sz="1800" b="1" dirty="0"/>
              <a:t> </a:t>
            </a:r>
            <a:r>
              <a:rPr lang="en-US" sz="1800" b="1" dirty="0" err="1"/>
              <a:t>harus</a:t>
            </a:r>
            <a:r>
              <a:rPr lang="en-US" sz="1800" b="1" dirty="0"/>
              <a:t> </a:t>
            </a:r>
            <a:r>
              <a:rPr lang="en-US" sz="1800" b="1" dirty="0" err="1"/>
              <a:t>meliputi</a:t>
            </a:r>
            <a:r>
              <a:rPr lang="en-US" sz="1800" b="1" dirty="0"/>
              <a:t> </a:t>
            </a:r>
            <a:r>
              <a:rPr lang="en-US" sz="1800" b="1" dirty="0" err="1"/>
              <a:t>hal</a:t>
            </a:r>
            <a:r>
              <a:rPr lang="en-US" sz="1800" b="1" dirty="0"/>
              <a:t> </a:t>
            </a:r>
            <a:r>
              <a:rPr lang="en-US" sz="1800" b="1" dirty="0" err="1"/>
              <a:t>berikut</a:t>
            </a:r>
            <a:r>
              <a:rPr lang="en-US" sz="1800" b="1" dirty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800" b="1" dirty="0" err="1"/>
              <a:t>identifikasi</a:t>
            </a:r>
            <a:r>
              <a:rPr lang="en-US" sz="1800" b="1" dirty="0"/>
              <a:t> </a:t>
            </a:r>
            <a:r>
              <a:rPr lang="en-US" sz="1800" b="1" dirty="0" err="1"/>
              <a:t>peralatan</a:t>
            </a:r>
            <a:r>
              <a:rPr lang="en-US" sz="1800" b="1" dirty="0"/>
              <a:t> proses yang </a:t>
            </a:r>
            <a:r>
              <a:rPr lang="en-US" sz="1800" b="1" dirty="0" err="1"/>
              <a:t>diperlukan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menghasilkan</a:t>
            </a:r>
            <a:r>
              <a:rPr lang="en-US" sz="1800" b="1" dirty="0"/>
              <a:t> </a:t>
            </a:r>
            <a:r>
              <a:rPr lang="en-US" sz="1800" b="1" dirty="0" err="1"/>
              <a:t>kesesuaian</a:t>
            </a:r>
            <a:r>
              <a:rPr lang="en-US" sz="1800" b="1" dirty="0"/>
              <a:t> </a:t>
            </a:r>
            <a:r>
              <a:rPr lang="en-US" sz="1800" b="1" dirty="0" err="1"/>
              <a:t>produk</a:t>
            </a:r>
            <a:r>
              <a:rPr lang="en-US" sz="1800" b="1" dirty="0"/>
              <a:t> </a:t>
            </a:r>
            <a:r>
              <a:rPr lang="en-US" sz="1800" b="1" dirty="0" err="1"/>
              <a:t>pada</a:t>
            </a:r>
            <a:r>
              <a:rPr lang="en-US" sz="1800" b="1" dirty="0"/>
              <a:t> volume yang </a:t>
            </a:r>
            <a:r>
              <a:rPr lang="en-US" sz="1800" b="1" dirty="0" err="1"/>
              <a:t>dibutuhkan</a:t>
            </a:r>
            <a:r>
              <a:rPr lang="en-US" sz="1800" b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800" b="1" dirty="0" err="1"/>
              <a:t>ketersediaan</a:t>
            </a:r>
            <a:r>
              <a:rPr lang="en-US" sz="1800" b="1" dirty="0"/>
              <a:t> </a:t>
            </a:r>
            <a:r>
              <a:rPr lang="en-US" sz="1800" b="1" dirty="0" err="1"/>
              <a:t>suku</a:t>
            </a:r>
            <a:r>
              <a:rPr lang="en-US" sz="1800" b="1" dirty="0"/>
              <a:t> </a:t>
            </a:r>
            <a:r>
              <a:rPr lang="en-US" sz="1800" b="1" dirty="0" err="1"/>
              <a:t>cadang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peralatan</a:t>
            </a:r>
            <a:r>
              <a:rPr lang="en-US" sz="1800" b="1" dirty="0"/>
              <a:t> </a:t>
            </a:r>
            <a:r>
              <a:rPr lang="en-US" sz="1800" b="1" dirty="0" err="1"/>
              <a:t>diidentifikasi</a:t>
            </a:r>
            <a:r>
              <a:rPr lang="en-US" sz="1800" b="1" dirty="0"/>
              <a:t>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800" b="1" dirty="0" err="1"/>
              <a:t>penyediaan</a:t>
            </a:r>
            <a:r>
              <a:rPr lang="en-US" sz="1800" b="1" dirty="0"/>
              <a:t> </a:t>
            </a:r>
            <a:r>
              <a:rPr lang="en-US" sz="1800" b="1" dirty="0" err="1"/>
              <a:t>sumber</a:t>
            </a:r>
            <a:r>
              <a:rPr lang="en-US" sz="1800" b="1" dirty="0"/>
              <a:t> </a:t>
            </a:r>
            <a:r>
              <a:rPr lang="en-US" sz="1800" b="1" dirty="0" err="1"/>
              <a:t>daya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mesin</a:t>
            </a:r>
            <a:r>
              <a:rPr lang="en-US" sz="1800" b="1" dirty="0"/>
              <a:t>, </a:t>
            </a:r>
            <a:r>
              <a:rPr lang="en-US" sz="1800" b="1" dirty="0" err="1"/>
              <a:t>peralatan</a:t>
            </a:r>
            <a:r>
              <a:rPr lang="en-US" sz="1800" b="1" dirty="0"/>
              <a:t>,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fasilitas</a:t>
            </a:r>
            <a:r>
              <a:rPr lang="en-US" sz="1800" b="1" dirty="0"/>
              <a:t> </a:t>
            </a:r>
            <a:r>
              <a:rPr lang="en-US" sz="1800" b="1" dirty="0" err="1"/>
              <a:t>pemeliharaan</a:t>
            </a:r>
            <a:r>
              <a:rPr lang="en-US" sz="1800" b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800" b="1" dirty="0" err="1"/>
              <a:t>kemasan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penyimpanan</a:t>
            </a:r>
            <a:r>
              <a:rPr lang="en-US" sz="1800" b="1" dirty="0"/>
              <a:t> </a:t>
            </a:r>
            <a:r>
              <a:rPr lang="en-US" sz="1800" b="1" dirty="0" err="1"/>
              <a:t>peralatan</a:t>
            </a:r>
            <a:r>
              <a:rPr lang="en-US" sz="1800" b="1" dirty="0"/>
              <a:t>, </a:t>
            </a:r>
            <a:r>
              <a:rPr lang="en-US" sz="1800" b="1" dirty="0" err="1"/>
              <a:t>perkakas</a:t>
            </a:r>
            <a:r>
              <a:rPr lang="en-US" sz="1800" b="1" dirty="0"/>
              <a:t>,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alat</a:t>
            </a:r>
            <a:r>
              <a:rPr lang="en-US" sz="1800" b="1" dirty="0"/>
              <a:t> </a:t>
            </a:r>
            <a:r>
              <a:rPr lang="en-US" sz="1800" b="1" dirty="0" err="1"/>
              <a:t>ukur</a:t>
            </a:r>
            <a:r>
              <a:rPr lang="en-US" sz="1800" b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800" b="1" dirty="0" err="1"/>
              <a:t>persyaratan</a:t>
            </a:r>
            <a:r>
              <a:rPr lang="en-US" sz="1800" b="1" dirty="0"/>
              <a:t> </a:t>
            </a:r>
            <a:r>
              <a:rPr lang="en-US" sz="1800" b="1" dirty="0" err="1"/>
              <a:t>khusus</a:t>
            </a:r>
            <a:r>
              <a:rPr lang="en-US" sz="1800" b="1" dirty="0"/>
              <a:t> </a:t>
            </a:r>
            <a:r>
              <a:rPr lang="en-US" sz="1800" b="1" dirty="0" err="1"/>
              <a:t>pelanggan</a:t>
            </a:r>
            <a:r>
              <a:rPr lang="en-US" sz="1800" b="1" dirty="0"/>
              <a:t> yang </a:t>
            </a:r>
            <a:r>
              <a:rPr lang="en-US" sz="1800" b="1" dirty="0" err="1"/>
              <a:t>berlaku</a:t>
            </a:r>
            <a:r>
              <a:rPr lang="en-US" sz="1800" b="1" dirty="0"/>
              <a:t>;</a:t>
            </a:r>
          </a:p>
        </p:txBody>
      </p:sp>
      <p:sp>
        <p:nvSpPr>
          <p:cNvPr id="2" name="Rectangle 1"/>
          <p:cNvSpPr/>
          <p:nvPr/>
        </p:nvSpPr>
        <p:spPr>
          <a:xfrm>
            <a:off x="3962400" y="1460"/>
            <a:ext cx="45719" cy="68787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543626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3595816" cy="4800600"/>
          </a:xfrm>
          <a:prstGeom prst="rect">
            <a:avLst/>
          </a:prstGeom>
        </p:spPr>
      </p:pic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595816" y="192226"/>
            <a:ext cx="5941690" cy="1143000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Total Productive Maintenance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idx="1"/>
          </p:nvPr>
        </p:nvSpPr>
        <p:spPr>
          <a:xfrm>
            <a:off x="3600796" y="1335226"/>
            <a:ext cx="6076604" cy="410445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lphaLcParenR" startAt="6"/>
            </a:pPr>
            <a:r>
              <a:rPr lang="en-US" sz="2000" b="1" i="1" dirty="0" err="1"/>
              <a:t>Dokumentasi</a:t>
            </a:r>
            <a:r>
              <a:rPr lang="en-US" sz="2000" b="1" i="1" dirty="0"/>
              <a:t> </a:t>
            </a:r>
            <a:r>
              <a:rPr lang="en-US" sz="2000" b="1" i="1" dirty="0" err="1"/>
              <a:t>sasaran</a:t>
            </a:r>
            <a:r>
              <a:rPr lang="en-US" sz="2000" b="1" i="1" dirty="0"/>
              <a:t> maintenance , </a:t>
            </a:r>
            <a:r>
              <a:rPr lang="en-US" sz="2000" b="1" i="1" dirty="0" err="1"/>
              <a:t>misalnya</a:t>
            </a:r>
            <a:r>
              <a:rPr lang="en-US" sz="2000" b="1" i="1" dirty="0"/>
              <a:t>: OEE (Overall equipment   Effectiveness), MTBF (Mean Time Between Failure), </a:t>
            </a:r>
            <a:r>
              <a:rPr lang="en-US" sz="2000" b="1" i="1" dirty="0" err="1"/>
              <a:t>dan</a:t>
            </a:r>
            <a:r>
              <a:rPr lang="en-US" sz="2000" b="1" i="1" dirty="0"/>
              <a:t> MTTR (Mean Time To Repair), </a:t>
            </a:r>
            <a:r>
              <a:rPr lang="en-US" sz="2000" b="1" i="1" dirty="0" err="1"/>
              <a:t>dan</a:t>
            </a:r>
            <a:r>
              <a:rPr lang="en-US" sz="2000" b="1" i="1" dirty="0"/>
              <a:t> </a:t>
            </a:r>
            <a:r>
              <a:rPr lang="en-US" sz="2000" b="1" i="1" dirty="0" err="1"/>
              <a:t>matrik</a:t>
            </a:r>
            <a:r>
              <a:rPr lang="en-US" sz="2000" b="1" i="1" dirty="0"/>
              <a:t> </a:t>
            </a:r>
            <a:r>
              <a:rPr lang="en-US" sz="2000" b="1" i="1" dirty="0" err="1"/>
              <a:t>kepatuhan</a:t>
            </a:r>
            <a:r>
              <a:rPr lang="en-US" sz="2000" b="1" i="1" dirty="0"/>
              <a:t> Preventive Maintenance. </a:t>
            </a:r>
            <a:r>
              <a:rPr lang="en-US" sz="2000" b="1" i="1" dirty="0" err="1"/>
              <a:t>Kinerja</a:t>
            </a:r>
            <a:r>
              <a:rPr lang="en-US" sz="2000" b="1" i="1" dirty="0"/>
              <a:t> </a:t>
            </a:r>
            <a:r>
              <a:rPr lang="en-US" sz="2000" b="1" i="1" dirty="0" err="1"/>
              <a:t>objektif</a:t>
            </a:r>
            <a:r>
              <a:rPr lang="en-US" sz="2000" b="1" i="1" dirty="0"/>
              <a:t> </a:t>
            </a:r>
            <a:r>
              <a:rPr lang="en-US" sz="2000" b="1" i="1" dirty="0" err="1"/>
              <a:t>untuk</a:t>
            </a:r>
            <a:r>
              <a:rPr lang="en-US" sz="2000" b="1" i="1" dirty="0"/>
              <a:t> </a:t>
            </a:r>
            <a:r>
              <a:rPr lang="en-US" sz="2000" b="1" i="1" dirty="0" err="1"/>
              <a:t>pemeliharaan</a:t>
            </a:r>
            <a:r>
              <a:rPr lang="en-US" sz="2000" b="1" i="1" dirty="0"/>
              <a:t> </a:t>
            </a:r>
            <a:r>
              <a:rPr lang="en-US" sz="2000" b="1" i="1" dirty="0" err="1"/>
              <a:t>harus</a:t>
            </a:r>
            <a:r>
              <a:rPr lang="en-US" sz="2000" b="1" i="1" dirty="0"/>
              <a:t> </a:t>
            </a:r>
            <a:r>
              <a:rPr lang="en-US" sz="2000" b="1" i="1" dirty="0" err="1"/>
              <a:t>dibentuk</a:t>
            </a:r>
            <a:r>
              <a:rPr lang="en-US" sz="2000" b="1" i="1" dirty="0"/>
              <a:t> </a:t>
            </a:r>
            <a:r>
              <a:rPr lang="en-US" sz="2000" b="1" i="1" dirty="0" err="1"/>
              <a:t>dan</a:t>
            </a:r>
            <a:r>
              <a:rPr lang="en-US" sz="2000" b="1" i="1" dirty="0"/>
              <a:t> </a:t>
            </a:r>
            <a:r>
              <a:rPr lang="en-US" sz="2000" b="1" i="1" dirty="0" err="1"/>
              <a:t>menjadi</a:t>
            </a:r>
            <a:r>
              <a:rPr lang="en-US" sz="2000" b="1" i="1" dirty="0"/>
              <a:t> </a:t>
            </a:r>
            <a:r>
              <a:rPr lang="en-US" sz="2000" b="1" i="1" dirty="0" err="1"/>
              <a:t>masukan</a:t>
            </a:r>
            <a:r>
              <a:rPr lang="en-US" sz="2000" b="1" i="1" dirty="0"/>
              <a:t> </a:t>
            </a:r>
            <a:r>
              <a:rPr lang="en-US" sz="2000" b="1" i="1" dirty="0" err="1"/>
              <a:t>dalam</a:t>
            </a:r>
            <a:r>
              <a:rPr lang="en-US" sz="2000" b="1" i="1" dirty="0"/>
              <a:t> </a:t>
            </a:r>
            <a:r>
              <a:rPr lang="en-US" sz="2000" b="1" i="1" dirty="0" err="1"/>
              <a:t>tinjauan</a:t>
            </a:r>
            <a:r>
              <a:rPr lang="en-US" sz="2000" b="1" i="1" dirty="0"/>
              <a:t> </a:t>
            </a:r>
            <a:r>
              <a:rPr lang="en-US" sz="2000" b="1" i="1" dirty="0" err="1"/>
              <a:t>manajemen</a:t>
            </a:r>
            <a:r>
              <a:rPr lang="en-US" sz="2000" b="1" i="1" dirty="0"/>
              <a:t> (</a:t>
            </a:r>
            <a:r>
              <a:rPr lang="en-US" sz="2000" b="1" i="1" dirty="0" err="1"/>
              <a:t>lihat</a:t>
            </a:r>
            <a:r>
              <a:rPr lang="en-US" sz="2000" b="1" i="1" dirty="0"/>
              <a:t> ISO 9001, </a:t>
            </a:r>
            <a:r>
              <a:rPr lang="en-US" sz="2000" b="1" i="1" dirty="0" err="1"/>
              <a:t>pasal</a:t>
            </a:r>
            <a:r>
              <a:rPr lang="en-US" sz="2000" b="1" i="1" dirty="0"/>
              <a:t> 9.3);</a:t>
            </a:r>
          </a:p>
          <a:p>
            <a:pPr marL="457200" indent="-457200">
              <a:buFont typeface="+mj-lt"/>
              <a:buAutoNum type="alphaLcParenR" startAt="6"/>
            </a:pPr>
            <a:r>
              <a:rPr lang="en-US" sz="2000" b="1" i="1" u="sng" dirty="0" err="1">
                <a:solidFill>
                  <a:srgbClr val="FF0000"/>
                </a:solidFill>
              </a:rPr>
              <a:t>Tinjauan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rutin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dari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perencanaan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perawatan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sasaran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serta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dokumentasi</a:t>
            </a:r>
            <a:r>
              <a:rPr lang="en-US" sz="2000" b="1" i="1" u="sng" dirty="0">
                <a:solidFill>
                  <a:srgbClr val="FF0000"/>
                </a:solidFill>
              </a:rPr>
              <a:t> action plan </a:t>
            </a:r>
            <a:r>
              <a:rPr lang="en-US" sz="2000" b="1" i="1" u="sng" dirty="0" err="1">
                <a:solidFill>
                  <a:srgbClr val="FF0000"/>
                </a:solidFill>
              </a:rPr>
              <a:t>ketika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sasaran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tidak</a:t>
            </a:r>
            <a:r>
              <a:rPr lang="en-US" sz="2000" b="1" i="1" u="sng" dirty="0">
                <a:solidFill>
                  <a:srgbClr val="FF0000"/>
                </a:solidFill>
              </a:rPr>
              <a:t> </a:t>
            </a:r>
            <a:r>
              <a:rPr lang="en-US" sz="2000" b="1" i="1" u="sng" dirty="0" err="1">
                <a:solidFill>
                  <a:srgbClr val="FF0000"/>
                </a:solidFill>
              </a:rPr>
              <a:t>tercapai</a:t>
            </a:r>
            <a:r>
              <a:rPr lang="en-US" sz="2000" b="1" i="1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buFont typeface="+mj-lt"/>
              <a:buAutoNum type="alphaLcParenR" startAt="6"/>
            </a:pPr>
            <a:r>
              <a:rPr lang="en-US" sz="2000" b="1" dirty="0" err="1"/>
              <a:t>Penggunaan</a:t>
            </a:r>
            <a:r>
              <a:rPr lang="en-US" sz="2000" b="1" dirty="0"/>
              <a:t> </a:t>
            </a:r>
            <a:r>
              <a:rPr lang="en-US" sz="2000" b="1" dirty="0" err="1"/>
              <a:t>metode</a:t>
            </a:r>
            <a:r>
              <a:rPr lang="en-US" sz="2000" b="1" dirty="0"/>
              <a:t> Preventive Maintenance;</a:t>
            </a:r>
          </a:p>
          <a:p>
            <a:pPr marL="457200" indent="-457200">
              <a:buFont typeface="+mj-lt"/>
              <a:buAutoNum type="alphaLcParenR" startAt="6"/>
            </a:pPr>
            <a:r>
              <a:rPr lang="en-US" sz="2000" b="1" dirty="0" err="1"/>
              <a:t>Penggunaan</a:t>
            </a:r>
            <a:r>
              <a:rPr lang="en-US" sz="2000" b="1" dirty="0"/>
              <a:t> </a:t>
            </a:r>
            <a:r>
              <a:rPr lang="en-US" sz="2000" b="1" dirty="0" err="1"/>
              <a:t>metode</a:t>
            </a:r>
            <a:r>
              <a:rPr lang="en-US" sz="2000" b="1" dirty="0"/>
              <a:t> Predictive Maintenance, </a:t>
            </a:r>
            <a:r>
              <a:rPr lang="en-US" sz="2000" b="1" dirty="0" err="1"/>
              <a:t>bila</a:t>
            </a:r>
            <a:r>
              <a:rPr lang="en-US" sz="2000" b="1" dirty="0"/>
              <a:t> </a:t>
            </a:r>
            <a:r>
              <a:rPr lang="en-US" sz="2000" b="1" dirty="0" err="1"/>
              <a:t>memungkinkan</a:t>
            </a:r>
            <a:r>
              <a:rPr lang="en-US" sz="2000" b="1" dirty="0"/>
              <a:t>;</a:t>
            </a:r>
          </a:p>
          <a:p>
            <a:pPr marL="457200" indent="-457200">
              <a:buFont typeface="+mj-lt"/>
              <a:buAutoNum type="alphaLcParenR" startAt="6"/>
            </a:pPr>
            <a:r>
              <a:rPr lang="en-US" sz="2000" b="1" i="1" u="sng" dirty="0">
                <a:solidFill>
                  <a:srgbClr val="FF0000"/>
                </a:solidFill>
              </a:rPr>
              <a:t>overhaul </a:t>
            </a:r>
            <a:r>
              <a:rPr lang="en-US" sz="2000" b="1" i="1" u="sng" dirty="0" err="1">
                <a:solidFill>
                  <a:srgbClr val="FF0000"/>
                </a:solidFill>
              </a:rPr>
              <a:t>berkala</a:t>
            </a:r>
            <a:r>
              <a:rPr lang="en-US" sz="2000" b="1" i="1" u="sng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762000" cy="1828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838261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Image result for th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360552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243" name="Rectangle 2"/>
          <p:cNvSpPr>
            <a:spLocks noGrp="1" noChangeArrowheads="1"/>
          </p:cNvSpPr>
          <p:nvPr>
            <p:ph idx="1"/>
          </p:nvPr>
        </p:nvSpPr>
        <p:spPr>
          <a:xfrm>
            <a:off x="1828800" y="762000"/>
            <a:ext cx="7580312" cy="4718050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/>
              <a:t>Preventive </a:t>
            </a:r>
            <a:r>
              <a:rPr lang="en-US" altLang="en-US" sz="1800" b="1" dirty="0" err="1"/>
              <a:t>maintenace</a:t>
            </a:r>
            <a:r>
              <a:rPr lang="en-US" altLang="en-US" sz="1800" dirty="0"/>
              <a:t>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 	</a:t>
            </a:r>
            <a:r>
              <a:rPr lang="en-US" altLang="en-US" sz="1800" dirty="0" err="1"/>
              <a:t>melakukan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tindakan</a:t>
            </a:r>
            <a:r>
              <a:rPr lang="en-US" altLang="en-US" sz="1800" dirty="0"/>
              <a:t> maintenance </a:t>
            </a:r>
            <a:r>
              <a:rPr lang="en-US" altLang="en-US" sz="1800" dirty="0" err="1"/>
              <a:t>berdasarkan</a:t>
            </a:r>
            <a:r>
              <a:rPr lang="en-US" altLang="en-US" sz="1800" dirty="0"/>
              <a:t> interval </a:t>
            </a:r>
            <a:r>
              <a:rPr lang="en-US" altLang="en-US" sz="1800" dirty="0" err="1"/>
              <a:t>waktu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terencana</a:t>
            </a:r>
            <a:r>
              <a:rPr lang="en-US" altLang="en-US" sz="1800" dirty="0"/>
              <a:t>. 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 	</a:t>
            </a:r>
            <a:r>
              <a:rPr lang="en-US" altLang="en-US" sz="1800" dirty="0" err="1"/>
              <a:t>Aktifitas</a:t>
            </a:r>
            <a:r>
              <a:rPr lang="en-US" altLang="en-US" sz="1800" dirty="0"/>
              <a:t> preventive maintenance </a:t>
            </a:r>
            <a:r>
              <a:rPr lang="en-US" altLang="en-US" sz="1800" dirty="0" err="1"/>
              <a:t>meliputi</a:t>
            </a:r>
            <a:r>
              <a:rPr lang="en-US" altLang="en-US" sz="1800" dirty="0"/>
              <a:t> :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Clean, Inspection, Adjust/ verify, replace, </a:t>
            </a:r>
            <a:r>
              <a:rPr lang="en-US" altLang="en-US" sz="1800" dirty="0" err="1"/>
              <a:t>overhoul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lubrikasi</a:t>
            </a:r>
            <a:r>
              <a:rPr lang="en-US" altLang="en-US" sz="1800" dirty="0"/>
              <a:t>.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 	</a:t>
            </a:r>
            <a:r>
              <a:rPr lang="en-US" altLang="en-US" sz="1800" b="1" dirty="0" err="1"/>
              <a:t>Aktifitas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perbaikan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tidak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termasuk</a:t>
            </a:r>
            <a:r>
              <a:rPr lang="en-US" altLang="en-US" sz="1800" b="1" dirty="0"/>
              <a:t> preventive maintenance </a:t>
            </a:r>
            <a:r>
              <a:rPr lang="en-US" altLang="en-US" sz="1800" b="1" dirty="0" err="1"/>
              <a:t>tetapi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termasuk</a:t>
            </a:r>
            <a:r>
              <a:rPr lang="en-US" altLang="en-US" sz="1800" b="1" dirty="0"/>
              <a:t> corrective maintenance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/>
              <a:t>Corrective maintenance</a:t>
            </a:r>
            <a:r>
              <a:rPr lang="en-US" altLang="en-US" sz="1800" dirty="0"/>
              <a:t>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	 </a:t>
            </a:r>
            <a:r>
              <a:rPr lang="en-US" altLang="en-US" sz="1800" dirty="0" err="1"/>
              <a:t>Melakukan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tindakan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perbaikan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ketika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tersebut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ditemukan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rusak</a:t>
            </a:r>
            <a:r>
              <a:rPr lang="en-US" altLang="en-US" sz="1800" dirty="0"/>
              <a:t>.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 	</a:t>
            </a:r>
            <a:r>
              <a:rPr lang="en-US" altLang="en-US" sz="1800" dirty="0" err="1"/>
              <a:t>Aktifitas</a:t>
            </a:r>
            <a:r>
              <a:rPr lang="en-US" altLang="en-US" sz="1800" dirty="0"/>
              <a:t> corrective maintenance </a:t>
            </a:r>
            <a:r>
              <a:rPr lang="en-US" altLang="en-US" sz="1800" dirty="0" err="1"/>
              <a:t>meliputi</a:t>
            </a:r>
            <a:r>
              <a:rPr lang="en-US" altLang="en-US" sz="1800" dirty="0"/>
              <a:t>: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perbaikan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penggantian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komponen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rusak</a:t>
            </a:r>
            <a:r>
              <a:rPr lang="en-US" altLang="en-US" sz="1800" dirty="0"/>
              <a:t> ,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lvl="2"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/>
              <a:t>Predictive maintenance: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  	</a:t>
            </a:r>
            <a:r>
              <a:rPr lang="en-US" altLang="en-US" sz="1800" dirty="0" err="1"/>
              <a:t>Melakukan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tindakan</a:t>
            </a:r>
            <a:r>
              <a:rPr lang="en-US" altLang="en-US" sz="1800" dirty="0"/>
              <a:t> maintenance </a:t>
            </a:r>
            <a:r>
              <a:rPr lang="en-US" altLang="en-US" sz="1800" dirty="0" err="1"/>
              <a:t>berdasarkan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kondisi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/ </a:t>
            </a:r>
            <a:r>
              <a:rPr lang="en-US" altLang="en-US" sz="1800" dirty="0" err="1"/>
              <a:t>peralatan</a:t>
            </a:r>
            <a:r>
              <a:rPr lang="en-US" altLang="en-US" sz="1800" dirty="0"/>
              <a:t>. </a:t>
            </a:r>
            <a:r>
              <a:rPr lang="en-US" altLang="en-US" sz="1800" dirty="0" err="1"/>
              <a:t>Apabila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kondisi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masih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digunakan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maka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penggantian</a:t>
            </a:r>
            <a:r>
              <a:rPr lang="en-US" altLang="en-US" sz="1800" dirty="0"/>
              <a:t>. </a:t>
            </a:r>
            <a:r>
              <a:rPr lang="en-US" altLang="en-US" sz="1800" dirty="0" err="1"/>
              <a:t>Sebaliknya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walaupun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belum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mencapai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waktu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penggantian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tetapi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kondisi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sudah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menunjukkan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gejala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ketidaknormalan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penggantian</a:t>
            </a:r>
            <a:r>
              <a:rPr lang="en-US" altLang="en-US" sz="1800" dirty="0"/>
              <a:t>. Predictive maintenance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melihat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faktor</a:t>
            </a:r>
            <a:r>
              <a:rPr lang="en-US" altLang="en-US" sz="1800" dirty="0"/>
              <a:t> heat transfer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mesin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berdasarkan</a:t>
            </a:r>
            <a:r>
              <a:rPr lang="en-US" altLang="en-US" sz="1800" dirty="0"/>
              <a:t> vibration analysis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metode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lainnya</a:t>
            </a:r>
            <a:r>
              <a:rPr lang="en-US" altLang="en-US" sz="1800" dirty="0"/>
              <a:t>. </a:t>
            </a:r>
            <a:endParaRPr lang="en-GB" altLang="en-US" sz="1800" dirty="0"/>
          </a:p>
        </p:txBody>
      </p:sp>
      <p:sp>
        <p:nvSpPr>
          <p:cNvPr id="138244" name="Rectangle 3"/>
          <p:cNvSpPr>
            <a:spLocks noChangeArrowheads="1"/>
          </p:cNvSpPr>
          <p:nvPr/>
        </p:nvSpPr>
        <p:spPr bwMode="auto">
          <a:xfrm>
            <a:off x="2362200" y="-152400"/>
            <a:ext cx="4895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</a:rPr>
              <a:t>3 </a:t>
            </a:r>
            <a:r>
              <a:rPr lang="en-US" altLang="en-US" sz="2800" dirty="0" err="1">
                <a:latin typeface="Times New Roman" panose="02020603050405020304" pitchFamily="18" charset="0"/>
              </a:rPr>
              <a:t>Jenis</a:t>
            </a:r>
            <a:r>
              <a:rPr lang="en-US" altLang="en-US" sz="2800" dirty="0">
                <a:latin typeface="Times New Roman" panose="02020603050405020304" pitchFamily="18" charset="0"/>
              </a:rPr>
              <a:t> Program Maintenance </a:t>
            </a:r>
            <a:endParaRPr lang="en-GB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1752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300" y="650440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32437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696200" cy="1143000"/>
          </a:xfrm>
        </p:spPr>
        <p:txBody>
          <a:bodyPr/>
          <a:lstStyle/>
          <a:p>
            <a:pPr eaLnBrk="1" hangingPunct="1"/>
            <a:r>
              <a:rPr lang="en-GB" altLang="en-US" sz="2800" b="1" dirty="0" err="1">
                <a:solidFill>
                  <a:schemeClr val="tx1"/>
                </a:solidFill>
              </a:rPr>
              <a:t>Manajemen</a:t>
            </a:r>
            <a:r>
              <a:rPr lang="en-GB" altLang="en-US" sz="2800" b="1" dirty="0">
                <a:solidFill>
                  <a:schemeClr val="tx1"/>
                </a:solidFill>
              </a:rPr>
              <a:t> Tooling </a:t>
            </a:r>
            <a:r>
              <a:rPr lang="en-GB" altLang="en-US" sz="2800" b="1" dirty="0" err="1">
                <a:solidFill>
                  <a:schemeClr val="tx1"/>
                </a:solidFill>
              </a:rPr>
              <a:t>Produksi</a:t>
            </a:r>
            <a:r>
              <a:rPr lang="en-US" altLang="en-US" sz="2800" b="1" dirty="0">
                <a:solidFill>
                  <a:schemeClr val="tx1"/>
                </a:solidFill>
              </a:rPr>
              <a:t> (IATF 8.5.1.6)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139268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24001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dirty="0" err="1"/>
              <a:t>Organisasi</a:t>
            </a:r>
            <a:r>
              <a:rPr lang="en-US" sz="2400" b="1" i="1" dirty="0"/>
              <a:t> </a:t>
            </a:r>
            <a:r>
              <a:rPr lang="en-US" sz="2400" b="1" i="1" dirty="0" err="1"/>
              <a:t>harus</a:t>
            </a:r>
            <a:r>
              <a:rPr lang="en-US" sz="2400" b="1" i="1" dirty="0"/>
              <a:t> </a:t>
            </a:r>
            <a:r>
              <a:rPr lang="en-US" sz="2400" b="1" i="1" dirty="0" err="1"/>
              <a:t>menetapkan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menerapkan</a:t>
            </a:r>
            <a:r>
              <a:rPr lang="en-US" sz="2400" b="1" i="1" dirty="0"/>
              <a:t> </a:t>
            </a:r>
            <a:r>
              <a:rPr lang="en-US" sz="2400" b="1" i="1" dirty="0" err="1"/>
              <a:t>sistem</a:t>
            </a:r>
            <a:r>
              <a:rPr lang="en-US" sz="2400" b="1" i="1" dirty="0"/>
              <a:t> </a:t>
            </a:r>
            <a:r>
              <a:rPr lang="en-US" sz="2400" b="1" i="1" dirty="0" err="1"/>
              <a:t>pengelolaan</a:t>
            </a:r>
            <a:r>
              <a:rPr lang="en-US" sz="2400" b="1" i="1" dirty="0"/>
              <a:t> </a:t>
            </a:r>
            <a:r>
              <a:rPr lang="en-US" sz="2400" b="1" i="1" dirty="0" err="1"/>
              <a:t>perkakas</a:t>
            </a:r>
            <a:r>
              <a:rPr lang="en-US" sz="2400" b="1" i="1" dirty="0"/>
              <a:t> </a:t>
            </a:r>
            <a:r>
              <a:rPr lang="en-US" sz="2400" b="1" i="1" dirty="0" err="1"/>
              <a:t>produksi</a:t>
            </a:r>
            <a:r>
              <a:rPr lang="en-US" sz="2400" b="1" i="1" dirty="0"/>
              <a:t>, </a:t>
            </a:r>
            <a:r>
              <a:rPr lang="en-US" sz="2400" b="1" i="1" dirty="0" err="1"/>
              <a:t>baik</a:t>
            </a:r>
            <a:r>
              <a:rPr lang="en-US" sz="2400" b="1" i="1" dirty="0"/>
              <a:t> yang </a:t>
            </a:r>
            <a:r>
              <a:rPr lang="en-US" sz="2400" b="1" i="1" dirty="0" err="1"/>
              <a:t>dimiliki</a:t>
            </a:r>
            <a:r>
              <a:rPr lang="en-US" sz="2400" b="1" i="1" dirty="0"/>
              <a:t> </a:t>
            </a:r>
            <a:r>
              <a:rPr lang="en-US" sz="2400" b="1" i="1" dirty="0" err="1"/>
              <a:t>oleh</a:t>
            </a:r>
            <a:r>
              <a:rPr lang="en-US" sz="2400" b="1" i="1" dirty="0"/>
              <a:t> </a:t>
            </a:r>
            <a:r>
              <a:rPr lang="en-US" sz="2400" b="1" i="1" dirty="0" err="1"/>
              <a:t>organisasi</a:t>
            </a:r>
            <a:r>
              <a:rPr lang="en-US" sz="2400" b="1" i="1" dirty="0"/>
              <a:t> </a:t>
            </a:r>
            <a:r>
              <a:rPr lang="en-US" sz="2400" b="1" i="1" dirty="0" err="1"/>
              <a:t>atau</a:t>
            </a:r>
            <a:r>
              <a:rPr lang="en-US" sz="2400" b="1" i="1" dirty="0"/>
              <a:t> </a:t>
            </a:r>
            <a:r>
              <a:rPr lang="en-US" sz="2400" b="1" i="1" dirty="0" err="1"/>
              <a:t>pelanggan</a:t>
            </a:r>
            <a:r>
              <a:rPr lang="en-US" sz="2400" b="1" i="1" dirty="0"/>
              <a:t>, </a:t>
            </a:r>
            <a:r>
              <a:rPr lang="en-US" sz="2400" b="1" i="1" dirty="0" err="1"/>
              <a:t>termasuk</a:t>
            </a:r>
            <a:r>
              <a:rPr lang="en-US" sz="2400" b="1" i="1" dirty="0"/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 err="1"/>
              <a:t>perawatan</a:t>
            </a:r>
            <a:r>
              <a:rPr lang="en-US" sz="2400" b="1" i="1" dirty="0"/>
              <a:t>,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fasilitas</a:t>
            </a:r>
            <a:r>
              <a:rPr lang="en-US" sz="2400" b="1" i="1" dirty="0"/>
              <a:t> </a:t>
            </a:r>
            <a:r>
              <a:rPr lang="en-US" sz="2400" b="1" i="1" dirty="0" err="1"/>
              <a:t>perawatan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personil</a:t>
            </a:r>
            <a:r>
              <a:rPr lang="en-US" sz="2400" b="1" i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 err="1"/>
              <a:t>penyimpanan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pemulihan</a:t>
            </a:r>
            <a:r>
              <a:rPr lang="en-US" sz="2400" b="1" i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/>
              <a:t>set-up;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/>
              <a:t>program </a:t>
            </a:r>
            <a:r>
              <a:rPr lang="en-US" sz="2400" b="1" i="1" dirty="0" err="1"/>
              <a:t>perubahan</a:t>
            </a:r>
            <a:r>
              <a:rPr lang="en-US" sz="2400" b="1" i="1" dirty="0"/>
              <a:t> </a:t>
            </a:r>
            <a:r>
              <a:rPr lang="en-US" sz="2400" b="1" i="1" dirty="0" err="1"/>
              <a:t>alat</a:t>
            </a:r>
            <a:r>
              <a:rPr lang="en-US" sz="2400" b="1" i="1" dirty="0"/>
              <a:t> </a:t>
            </a:r>
            <a:r>
              <a:rPr lang="en-US" sz="2400" b="1" i="1" dirty="0" err="1"/>
              <a:t>untuk</a:t>
            </a:r>
            <a:r>
              <a:rPr lang="en-US" sz="2400" b="1" i="1" dirty="0"/>
              <a:t> yang </a:t>
            </a:r>
            <a:r>
              <a:rPr lang="en-US" sz="2400" b="1" i="1" dirty="0" err="1"/>
              <a:t>mudah</a:t>
            </a:r>
            <a:r>
              <a:rPr lang="en-US" sz="2400" b="1" i="1" dirty="0"/>
              <a:t> </a:t>
            </a:r>
            <a:r>
              <a:rPr lang="en-US" sz="2400" b="1" i="1" dirty="0" err="1"/>
              <a:t>rusak</a:t>
            </a:r>
            <a:r>
              <a:rPr lang="en-US" sz="2400" b="1" i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 err="1"/>
              <a:t>dokumentasi</a:t>
            </a:r>
            <a:r>
              <a:rPr lang="en-US" sz="2400" b="1" i="1" dirty="0"/>
              <a:t> </a:t>
            </a:r>
            <a:r>
              <a:rPr lang="en-US" sz="2400" b="1" i="1" dirty="0" err="1"/>
              <a:t>modifikasi</a:t>
            </a:r>
            <a:r>
              <a:rPr lang="en-US" sz="2400" b="1" i="1" dirty="0"/>
              <a:t> </a:t>
            </a:r>
            <a:r>
              <a:rPr lang="en-US" sz="2400" b="1" i="1" dirty="0" err="1"/>
              <a:t>desain</a:t>
            </a:r>
            <a:r>
              <a:rPr lang="en-US" sz="2400" b="1" i="1" dirty="0"/>
              <a:t> </a:t>
            </a:r>
            <a:r>
              <a:rPr lang="en-US" sz="2400" b="1" i="1" dirty="0" err="1"/>
              <a:t>alat</a:t>
            </a:r>
            <a:r>
              <a:rPr lang="en-US" sz="2400" b="1" i="1" dirty="0"/>
              <a:t>, </a:t>
            </a:r>
            <a:r>
              <a:rPr lang="en-US" sz="2400" b="1" i="1" dirty="0" err="1"/>
              <a:t>termasuk</a:t>
            </a:r>
            <a:r>
              <a:rPr lang="en-US" sz="2400" b="1" i="1" dirty="0"/>
              <a:t> </a:t>
            </a:r>
            <a:r>
              <a:rPr lang="en-US" sz="2400" b="1" i="1" dirty="0" err="1"/>
              <a:t>tingkat</a:t>
            </a:r>
            <a:r>
              <a:rPr lang="en-US" sz="2400" b="1" i="1" dirty="0"/>
              <a:t> </a:t>
            </a:r>
            <a:r>
              <a:rPr lang="en-US" sz="2400" b="1" i="1" dirty="0" err="1"/>
              <a:t>perubahan</a:t>
            </a:r>
            <a:r>
              <a:rPr lang="en-US" sz="2400" b="1" i="1" dirty="0"/>
              <a:t> engineering </a:t>
            </a:r>
            <a:r>
              <a:rPr lang="en-US" sz="2400" b="1" i="1" dirty="0" err="1"/>
              <a:t>kepada</a:t>
            </a:r>
            <a:r>
              <a:rPr lang="en-US" sz="2400" b="1" i="1" dirty="0"/>
              <a:t> </a:t>
            </a:r>
            <a:r>
              <a:rPr lang="en-US" sz="2400" b="1" i="1" dirty="0" err="1"/>
              <a:t>produk</a:t>
            </a:r>
            <a:r>
              <a:rPr lang="en-US" sz="2400" b="1" i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 err="1"/>
              <a:t>alat</a:t>
            </a:r>
            <a:r>
              <a:rPr lang="en-US" sz="2400" b="1" i="1" dirty="0"/>
              <a:t> </a:t>
            </a:r>
            <a:r>
              <a:rPr lang="en-US" sz="2400" b="1" i="1" dirty="0" err="1"/>
              <a:t>modifikasi</a:t>
            </a:r>
            <a:r>
              <a:rPr lang="en-US" sz="2400" b="1" i="1" dirty="0"/>
              <a:t>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revisi</a:t>
            </a:r>
            <a:r>
              <a:rPr lang="en-US" sz="2400" b="1" i="1" dirty="0"/>
              <a:t> yang </a:t>
            </a:r>
            <a:r>
              <a:rPr lang="en-US" sz="2400" b="1" i="1" dirty="0" err="1"/>
              <a:t>didokumentasikan</a:t>
            </a:r>
            <a:r>
              <a:rPr lang="en-US" sz="2400" b="1" i="1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b="1" i="1" dirty="0" err="1"/>
              <a:t>identifikasi</a:t>
            </a:r>
            <a:r>
              <a:rPr lang="en-US" sz="2400" b="1" i="1" dirty="0"/>
              <a:t> </a:t>
            </a:r>
            <a:r>
              <a:rPr lang="en-US" sz="2400" b="1" i="1" dirty="0" err="1"/>
              <a:t>alat</a:t>
            </a:r>
            <a:r>
              <a:rPr lang="en-US" sz="2400" b="1" i="1" dirty="0"/>
              <a:t>, </a:t>
            </a:r>
            <a:r>
              <a:rPr lang="en-US" sz="2400" b="1" i="1" dirty="0" err="1"/>
              <a:t>seperti</a:t>
            </a:r>
            <a:r>
              <a:rPr lang="en-US" sz="2400" b="1" i="1" dirty="0"/>
              <a:t> </a:t>
            </a:r>
            <a:r>
              <a:rPr lang="en-US" sz="2400" b="1" i="1" dirty="0" err="1"/>
              <a:t>nomor</a:t>
            </a:r>
            <a:r>
              <a:rPr lang="en-US" sz="2400" b="1" i="1" dirty="0"/>
              <a:t> </a:t>
            </a:r>
            <a:r>
              <a:rPr lang="en-US" sz="2400" b="1" i="1" dirty="0" err="1"/>
              <a:t>seri</a:t>
            </a:r>
            <a:r>
              <a:rPr lang="en-US" sz="2400" b="1" i="1" dirty="0"/>
              <a:t> </a:t>
            </a:r>
            <a:r>
              <a:rPr lang="en-US" sz="2400" b="1" i="1" dirty="0" err="1"/>
              <a:t>atau</a:t>
            </a:r>
            <a:r>
              <a:rPr lang="en-US" sz="2400" b="1" i="1" dirty="0"/>
              <a:t> </a:t>
            </a:r>
            <a:r>
              <a:rPr lang="en-US" sz="2400" b="1" i="1" dirty="0" err="1"/>
              <a:t>nomer</a:t>
            </a:r>
            <a:r>
              <a:rPr lang="en-US" sz="2400" b="1" i="1" dirty="0"/>
              <a:t> </a:t>
            </a:r>
            <a:r>
              <a:rPr lang="en-US" sz="2400" b="1" i="1" dirty="0" err="1"/>
              <a:t>aset</a:t>
            </a:r>
            <a:r>
              <a:rPr lang="en-US" sz="2400" b="1" i="1" dirty="0"/>
              <a:t>; status, </a:t>
            </a:r>
            <a:r>
              <a:rPr lang="en-US" sz="2400" b="1" i="1" dirty="0" err="1"/>
              <a:t>seperti</a:t>
            </a:r>
            <a:r>
              <a:rPr lang="en-US" sz="2400" b="1" i="1" dirty="0"/>
              <a:t> </a:t>
            </a:r>
            <a:r>
              <a:rPr lang="en-US" sz="2400" b="1" i="1" dirty="0" err="1"/>
              <a:t>produksi</a:t>
            </a:r>
            <a:r>
              <a:rPr lang="en-US" sz="2400" b="1" i="1" dirty="0"/>
              <a:t>, </a:t>
            </a:r>
            <a:r>
              <a:rPr lang="en-US" sz="2400" b="1" i="1" dirty="0" err="1"/>
              <a:t>perbaikan</a:t>
            </a:r>
            <a:r>
              <a:rPr lang="en-US" sz="2400" b="1" i="1" dirty="0"/>
              <a:t> </a:t>
            </a:r>
            <a:r>
              <a:rPr lang="en-US" sz="2400" b="1" i="1" dirty="0" err="1"/>
              <a:t>atau</a:t>
            </a:r>
            <a:r>
              <a:rPr lang="en-US" sz="2400" b="1" i="1" dirty="0"/>
              <a:t> </a:t>
            </a:r>
            <a:r>
              <a:rPr lang="en-US" sz="2400" b="1" i="1" dirty="0" err="1"/>
              <a:t>pembuangan</a:t>
            </a:r>
            <a:r>
              <a:rPr lang="en-US" sz="2400" b="1" i="1" dirty="0"/>
              <a:t>; </a:t>
            </a:r>
            <a:r>
              <a:rPr lang="en-US" sz="2400" b="1" i="1" dirty="0" err="1"/>
              <a:t>kepemilikan</a:t>
            </a:r>
            <a:r>
              <a:rPr lang="en-US" sz="2400" b="1" i="1" dirty="0"/>
              <a:t>; </a:t>
            </a:r>
            <a:r>
              <a:rPr lang="en-US" sz="2400" b="1" i="1" dirty="0" err="1"/>
              <a:t>dan</a:t>
            </a:r>
            <a:r>
              <a:rPr lang="en-US" sz="2400" b="1" i="1" dirty="0"/>
              <a:t> </a:t>
            </a:r>
            <a:r>
              <a:rPr lang="en-US" sz="2400" b="1" i="1" dirty="0" err="1"/>
              <a:t>lokasi</a:t>
            </a:r>
            <a:r>
              <a:rPr lang="en-US" sz="2400" b="1" i="1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-106044"/>
            <a:ext cx="17526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68D2E-4AB6-476C-BA9E-E433B39D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762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ChangeArrowheads="1"/>
          </p:cNvSpPr>
          <p:nvPr/>
        </p:nvSpPr>
        <p:spPr bwMode="auto">
          <a:xfrm>
            <a:off x="4221163" y="250825"/>
            <a:ext cx="132238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Daftar alat ukur</a:t>
            </a:r>
          </a:p>
        </p:txBody>
      </p:sp>
      <p:sp>
        <p:nvSpPr>
          <p:cNvPr id="140292" name="Rectangle 3"/>
          <p:cNvSpPr>
            <a:spLocks noChangeArrowheads="1"/>
          </p:cNvSpPr>
          <p:nvPr/>
        </p:nvSpPr>
        <p:spPr bwMode="auto">
          <a:xfrm>
            <a:off x="71387" y="2974646"/>
            <a:ext cx="2133600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u="sng" dirty="0" err="1">
                <a:latin typeface="Times New Roman" panose="02020603050405020304" pitchFamily="18" charset="0"/>
              </a:rPr>
              <a:t>Dilakukan</a:t>
            </a:r>
            <a:r>
              <a:rPr lang="en-US" altLang="en-US" sz="1400" u="sng" dirty="0">
                <a:latin typeface="Times New Roman" panose="02020603050405020304" pitchFamily="18" charset="0"/>
              </a:rPr>
              <a:t> </a:t>
            </a:r>
            <a:r>
              <a:rPr lang="en-US" altLang="en-US" sz="1400" u="sng" dirty="0" err="1">
                <a:latin typeface="Times New Roman" panose="02020603050405020304" pitchFamily="18" charset="0"/>
              </a:rPr>
              <a:t>oleh</a:t>
            </a:r>
            <a:r>
              <a:rPr lang="en-US" altLang="en-US" sz="1400" u="sng" dirty="0">
                <a:latin typeface="Times New Roman" panose="02020603050405020304" pitchFamily="18" charset="0"/>
              </a:rPr>
              <a:t> personnel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    </a:t>
            </a:r>
            <a:r>
              <a:rPr lang="en-US" altLang="en-US" sz="1400" u="sng" dirty="0">
                <a:latin typeface="Times New Roman" panose="02020603050405020304" pitchFamily="18" charset="0"/>
              </a:rPr>
              <a:t>Yang qualified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u="sng" dirty="0" err="1">
                <a:latin typeface="Times New Roman" panose="02020603050405020304" pitchFamily="18" charset="0"/>
              </a:rPr>
              <a:t>Menggunakan</a:t>
            </a:r>
            <a:r>
              <a:rPr lang="en-US" altLang="en-US" sz="1400" u="sng" dirty="0">
                <a:latin typeface="Times New Roman" panose="02020603050405020304" pitchFamily="18" charset="0"/>
              </a:rPr>
              <a:t> </a:t>
            </a:r>
            <a:r>
              <a:rPr lang="en-US" altLang="en-US" sz="1400" u="sng" dirty="0" err="1">
                <a:latin typeface="Times New Roman" panose="02020603050405020304" pitchFamily="18" charset="0"/>
              </a:rPr>
              <a:t>metode</a:t>
            </a:r>
            <a:endParaRPr lang="en-US" altLang="en-US" sz="1400" u="sng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   </a:t>
            </a:r>
            <a:r>
              <a:rPr lang="en-US" altLang="en-US" sz="1400" u="sng" dirty="0">
                <a:latin typeface="Times New Roman" panose="02020603050405020304" pitchFamily="18" charset="0"/>
              </a:rPr>
              <a:t> yang </a:t>
            </a:r>
            <a:r>
              <a:rPr lang="en-US" altLang="en-US" sz="1400" u="sng" dirty="0" err="1">
                <a:latin typeface="Times New Roman" panose="02020603050405020304" pitchFamily="18" charset="0"/>
              </a:rPr>
              <a:t>teruji</a:t>
            </a:r>
            <a:r>
              <a:rPr lang="en-US" altLang="en-US" sz="1400" u="sng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0293" name="Rectangle 4"/>
          <p:cNvSpPr>
            <a:spLocks noChangeArrowheads="1"/>
          </p:cNvSpPr>
          <p:nvPr/>
        </p:nvSpPr>
        <p:spPr bwMode="auto">
          <a:xfrm>
            <a:off x="1316038" y="846138"/>
            <a:ext cx="1703387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Tentukan standard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akurasi dari alat ukur</a:t>
            </a:r>
          </a:p>
        </p:txBody>
      </p:sp>
      <p:sp>
        <p:nvSpPr>
          <p:cNvPr id="140294" name="Rectangle 5"/>
          <p:cNvSpPr>
            <a:spLocks noChangeArrowheads="1"/>
          </p:cNvSpPr>
          <p:nvPr/>
        </p:nvSpPr>
        <p:spPr bwMode="auto">
          <a:xfrm>
            <a:off x="5843588" y="801688"/>
            <a:ext cx="2616200" cy="1017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Schedule kalibrasi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 lingkungan pemakaian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 pentingnya karakteristik yang diukur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 Frekuensi penggunaan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 Kemampuan metrologis dari alat ukur</a:t>
            </a:r>
          </a:p>
        </p:txBody>
      </p:sp>
      <p:sp>
        <p:nvSpPr>
          <p:cNvPr id="140295" name="Rectangle 6"/>
          <p:cNvSpPr>
            <a:spLocks noChangeArrowheads="1"/>
          </p:cNvSpPr>
          <p:nvPr/>
        </p:nvSpPr>
        <p:spPr bwMode="auto">
          <a:xfrm>
            <a:off x="3709988" y="846138"/>
            <a:ext cx="133350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Scope kalibrasi </a:t>
            </a:r>
          </a:p>
        </p:txBody>
      </p:sp>
      <p:sp>
        <p:nvSpPr>
          <p:cNvPr id="140296" name="Line 7"/>
          <p:cNvSpPr>
            <a:spLocks noChangeShapeType="1"/>
          </p:cNvSpPr>
          <p:nvPr/>
        </p:nvSpPr>
        <p:spPr bwMode="auto">
          <a:xfrm>
            <a:off x="2185988" y="692150"/>
            <a:ext cx="4722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7" name="Line 8"/>
          <p:cNvSpPr>
            <a:spLocks noChangeShapeType="1"/>
          </p:cNvSpPr>
          <p:nvPr/>
        </p:nvSpPr>
        <p:spPr bwMode="auto">
          <a:xfrm>
            <a:off x="2184400" y="693738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8" name="Line 9"/>
          <p:cNvSpPr>
            <a:spLocks noChangeShapeType="1"/>
          </p:cNvSpPr>
          <p:nvPr/>
        </p:nvSpPr>
        <p:spPr bwMode="auto">
          <a:xfrm>
            <a:off x="6908800" y="693738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9" name="Line 10"/>
          <p:cNvSpPr>
            <a:spLocks noChangeShapeType="1"/>
          </p:cNvSpPr>
          <p:nvPr/>
        </p:nvSpPr>
        <p:spPr bwMode="auto">
          <a:xfrm>
            <a:off x="4165600" y="693738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0" name="Rectangle 11"/>
          <p:cNvSpPr>
            <a:spLocks noChangeArrowheads="1"/>
          </p:cNvSpPr>
          <p:nvPr/>
        </p:nvSpPr>
        <p:spPr bwMode="auto">
          <a:xfrm>
            <a:off x="3271838" y="2287588"/>
            <a:ext cx="143668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Kalibrasi internal</a:t>
            </a:r>
          </a:p>
        </p:txBody>
      </p:sp>
      <p:sp>
        <p:nvSpPr>
          <p:cNvPr id="140301" name="Rectangle 12"/>
          <p:cNvSpPr>
            <a:spLocks noChangeArrowheads="1"/>
          </p:cNvSpPr>
          <p:nvPr/>
        </p:nvSpPr>
        <p:spPr bwMode="auto">
          <a:xfrm>
            <a:off x="6275388" y="2211388"/>
            <a:ext cx="153670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Kalibrasi eksternal</a:t>
            </a:r>
          </a:p>
        </p:txBody>
      </p:sp>
      <p:sp>
        <p:nvSpPr>
          <p:cNvPr id="140302" name="Rectangle 13"/>
          <p:cNvSpPr>
            <a:spLocks noChangeArrowheads="1"/>
          </p:cNvSpPr>
          <p:nvPr/>
        </p:nvSpPr>
        <p:spPr bwMode="auto">
          <a:xfrm>
            <a:off x="5894388" y="3430588"/>
            <a:ext cx="226218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Menerima sertifikat kalibrasi</a:t>
            </a:r>
          </a:p>
        </p:txBody>
      </p:sp>
      <p:sp>
        <p:nvSpPr>
          <p:cNvPr id="140303" name="Rectangle 14"/>
          <p:cNvSpPr>
            <a:spLocks noChangeArrowheads="1"/>
          </p:cNvSpPr>
          <p:nvPr/>
        </p:nvSpPr>
        <p:spPr bwMode="auto">
          <a:xfrm>
            <a:off x="6257925" y="3956050"/>
            <a:ext cx="141605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Pelajari sertifikat</a:t>
            </a:r>
          </a:p>
        </p:txBody>
      </p:sp>
      <p:sp>
        <p:nvSpPr>
          <p:cNvPr id="140304" name="Rectangle 15"/>
          <p:cNvSpPr>
            <a:spLocks noChangeArrowheads="1"/>
          </p:cNvSpPr>
          <p:nvPr/>
        </p:nvSpPr>
        <p:spPr bwMode="auto">
          <a:xfrm>
            <a:off x="2722563" y="2963863"/>
            <a:ext cx="2670175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Dilakukan di laboratorium internal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Yang memenuhi standrard</a:t>
            </a:r>
          </a:p>
        </p:txBody>
      </p:sp>
      <p:sp>
        <p:nvSpPr>
          <p:cNvPr id="140305" name="Rectangle 16"/>
          <p:cNvSpPr>
            <a:spLocks noChangeArrowheads="1"/>
          </p:cNvSpPr>
          <p:nvPr/>
        </p:nvSpPr>
        <p:spPr bwMode="auto">
          <a:xfrm>
            <a:off x="5705475" y="2735263"/>
            <a:ext cx="2700338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Dilakukan di laboratorium external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Yang telah terakreditasi</a:t>
            </a:r>
          </a:p>
        </p:txBody>
      </p:sp>
      <p:sp>
        <p:nvSpPr>
          <p:cNvPr id="140306" name="Rectangle 17"/>
          <p:cNvSpPr>
            <a:spLocks noChangeArrowheads="1"/>
          </p:cNvSpPr>
          <p:nvPr/>
        </p:nvSpPr>
        <p:spPr bwMode="auto">
          <a:xfrm>
            <a:off x="3094038" y="3752850"/>
            <a:ext cx="173513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Pelaksanaan kalibrasi</a:t>
            </a:r>
          </a:p>
        </p:txBody>
      </p:sp>
      <p:sp>
        <p:nvSpPr>
          <p:cNvPr id="140307" name="Rectangle 18"/>
          <p:cNvSpPr>
            <a:spLocks noChangeArrowheads="1"/>
          </p:cNvSpPr>
          <p:nvPr/>
        </p:nvSpPr>
        <p:spPr bwMode="auto">
          <a:xfrm>
            <a:off x="2800350" y="4905375"/>
            <a:ext cx="2728913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Penyimpangan &gt; standard akurasi ?</a:t>
            </a:r>
          </a:p>
        </p:txBody>
      </p:sp>
      <p:sp>
        <p:nvSpPr>
          <p:cNvPr id="140308" name="Rectangle 19"/>
          <p:cNvSpPr>
            <a:spLocks noChangeArrowheads="1"/>
          </p:cNvSpPr>
          <p:nvPr/>
        </p:nvSpPr>
        <p:spPr bwMode="auto">
          <a:xfrm>
            <a:off x="2762250" y="5500688"/>
            <a:ext cx="2830513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Pelajari efek dari kesalahan alat ukur</a:t>
            </a:r>
          </a:p>
        </p:txBody>
      </p:sp>
      <p:sp>
        <p:nvSpPr>
          <p:cNvPr id="140309" name="Rectangle 20"/>
          <p:cNvSpPr>
            <a:spLocks noChangeArrowheads="1"/>
          </p:cNvSpPr>
          <p:nvPr/>
        </p:nvSpPr>
        <p:spPr bwMode="auto">
          <a:xfrm>
            <a:off x="3009900" y="6108700"/>
            <a:ext cx="2173288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Pemberitahuan ke customer</a:t>
            </a:r>
          </a:p>
        </p:txBody>
      </p:sp>
      <p:sp>
        <p:nvSpPr>
          <p:cNvPr id="140310" name="Line 21"/>
          <p:cNvSpPr>
            <a:spLocks noChangeShapeType="1"/>
          </p:cNvSpPr>
          <p:nvPr/>
        </p:nvSpPr>
        <p:spPr bwMode="auto">
          <a:xfrm>
            <a:off x="3994150" y="5200650"/>
            <a:ext cx="0" cy="303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1" name="Rectangle 22"/>
          <p:cNvSpPr>
            <a:spLocks noChangeArrowheads="1"/>
          </p:cNvSpPr>
          <p:nvPr/>
        </p:nvSpPr>
        <p:spPr bwMode="auto">
          <a:xfrm>
            <a:off x="5843588" y="4892675"/>
            <a:ext cx="251618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Peyimpangan &lt; standard akurasi</a:t>
            </a:r>
          </a:p>
        </p:txBody>
      </p:sp>
      <p:sp>
        <p:nvSpPr>
          <p:cNvPr id="140312" name="Rectangle 23"/>
          <p:cNvSpPr>
            <a:spLocks noChangeArrowheads="1"/>
          </p:cNvSpPr>
          <p:nvPr/>
        </p:nvSpPr>
        <p:spPr bwMode="auto">
          <a:xfrm>
            <a:off x="6075363" y="5473700"/>
            <a:ext cx="2020887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Penandaan pada alat ukur</a:t>
            </a:r>
          </a:p>
        </p:txBody>
      </p:sp>
      <p:sp>
        <p:nvSpPr>
          <p:cNvPr id="140313" name="Line 24"/>
          <p:cNvSpPr>
            <a:spLocks noChangeShapeType="1"/>
          </p:cNvSpPr>
          <p:nvPr/>
        </p:nvSpPr>
        <p:spPr bwMode="auto">
          <a:xfrm>
            <a:off x="3987800" y="5802313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4" name="Line 25"/>
          <p:cNvSpPr>
            <a:spLocks noChangeShapeType="1"/>
          </p:cNvSpPr>
          <p:nvPr/>
        </p:nvSpPr>
        <p:spPr bwMode="auto">
          <a:xfrm>
            <a:off x="3913188" y="2057400"/>
            <a:ext cx="2970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5" name="Line 26"/>
          <p:cNvSpPr>
            <a:spLocks noChangeShapeType="1"/>
          </p:cNvSpPr>
          <p:nvPr/>
        </p:nvSpPr>
        <p:spPr bwMode="auto">
          <a:xfrm>
            <a:off x="3911600" y="2058988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6" name="Line 27"/>
          <p:cNvSpPr>
            <a:spLocks noChangeShapeType="1"/>
          </p:cNvSpPr>
          <p:nvPr/>
        </p:nvSpPr>
        <p:spPr bwMode="auto">
          <a:xfrm>
            <a:off x="6883400" y="2058988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7" name="Line 28"/>
          <p:cNvSpPr>
            <a:spLocks noChangeShapeType="1"/>
          </p:cNvSpPr>
          <p:nvPr/>
        </p:nvSpPr>
        <p:spPr bwMode="auto">
          <a:xfrm>
            <a:off x="6883400" y="250666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8" name="Line 29"/>
          <p:cNvSpPr>
            <a:spLocks noChangeShapeType="1"/>
          </p:cNvSpPr>
          <p:nvPr/>
        </p:nvSpPr>
        <p:spPr bwMode="auto">
          <a:xfrm>
            <a:off x="6883400" y="3211513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9" name="Line 30"/>
          <p:cNvSpPr>
            <a:spLocks noChangeShapeType="1"/>
          </p:cNvSpPr>
          <p:nvPr/>
        </p:nvSpPr>
        <p:spPr bwMode="auto">
          <a:xfrm>
            <a:off x="6883400" y="3716338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20" name="Group 31"/>
          <p:cNvGrpSpPr>
            <a:grpSpLocks/>
          </p:cNvGrpSpPr>
          <p:nvPr/>
        </p:nvGrpSpPr>
        <p:grpSpPr bwMode="auto">
          <a:xfrm>
            <a:off x="3978275" y="4676775"/>
            <a:ext cx="2971800" cy="228600"/>
            <a:chOff x="2512" y="2928"/>
            <a:chExt cx="1872" cy="144"/>
          </a:xfrm>
        </p:grpSpPr>
        <p:sp>
          <p:nvSpPr>
            <p:cNvPr id="140337" name="Line 32"/>
            <p:cNvSpPr>
              <a:spLocks noChangeShapeType="1"/>
            </p:cNvSpPr>
            <p:nvPr/>
          </p:nvSpPr>
          <p:spPr bwMode="auto">
            <a:xfrm>
              <a:off x="4384" y="2929"/>
              <a:ext cx="0" cy="1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8" name="Line 33"/>
            <p:cNvSpPr>
              <a:spLocks noChangeShapeType="1"/>
            </p:cNvSpPr>
            <p:nvPr/>
          </p:nvSpPr>
          <p:spPr bwMode="auto">
            <a:xfrm>
              <a:off x="2513" y="2928"/>
              <a:ext cx="18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9" name="Line 34"/>
            <p:cNvSpPr>
              <a:spLocks noChangeShapeType="1"/>
            </p:cNvSpPr>
            <p:nvPr/>
          </p:nvSpPr>
          <p:spPr bwMode="auto">
            <a:xfrm>
              <a:off x="2512" y="2929"/>
              <a:ext cx="0" cy="1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21" name="Line 35"/>
          <p:cNvSpPr>
            <a:spLocks noChangeShapeType="1"/>
          </p:cNvSpPr>
          <p:nvPr/>
        </p:nvSpPr>
        <p:spPr bwMode="auto">
          <a:xfrm>
            <a:off x="3835400" y="4040188"/>
            <a:ext cx="0" cy="37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2" name="Line 36"/>
          <p:cNvSpPr>
            <a:spLocks noChangeShapeType="1"/>
          </p:cNvSpPr>
          <p:nvPr/>
        </p:nvSpPr>
        <p:spPr bwMode="auto">
          <a:xfrm>
            <a:off x="6883400" y="4268788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3" name="Line 37"/>
          <p:cNvSpPr>
            <a:spLocks noChangeShapeType="1"/>
          </p:cNvSpPr>
          <p:nvPr/>
        </p:nvSpPr>
        <p:spPr bwMode="auto">
          <a:xfrm>
            <a:off x="3836988" y="4419600"/>
            <a:ext cx="3046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4" name="Line 38"/>
          <p:cNvSpPr>
            <a:spLocks noChangeShapeType="1"/>
          </p:cNvSpPr>
          <p:nvPr/>
        </p:nvSpPr>
        <p:spPr bwMode="auto">
          <a:xfrm>
            <a:off x="3867150" y="3449638"/>
            <a:ext cx="0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5" name="Line 39"/>
          <p:cNvSpPr>
            <a:spLocks noChangeShapeType="1"/>
          </p:cNvSpPr>
          <p:nvPr/>
        </p:nvSpPr>
        <p:spPr bwMode="auto">
          <a:xfrm>
            <a:off x="3886200" y="2582863"/>
            <a:ext cx="0" cy="379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6" name="Line 40"/>
          <p:cNvSpPr>
            <a:spLocks noChangeShapeType="1"/>
          </p:cNvSpPr>
          <p:nvPr/>
        </p:nvSpPr>
        <p:spPr bwMode="auto">
          <a:xfrm>
            <a:off x="4800600" y="544513"/>
            <a:ext cx="0" cy="150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7" name="Line 41"/>
          <p:cNvSpPr>
            <a:spLocks noChangeShapeType="1"/>
          </p:cNvSpPr>
          <p:nvPr/>
        </p:nvSpPr>
        <p:spPr bwMode="auto">
          <a:xfrm>
            <a:off x="2135188" y="4495800"/>
            <a:ext cx="3198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8" name="Line 42"/>
          <p:cNvSpPr>
            <a:spLocks noChangeShapeType="1"/>
          </p:cNvSpPr>
          <p:nvPr/>
        </p:nvSpPr>
        <p:spPr bwMode="auto">
          <a:xfrm>
            <a:off x="2133600" y="1296988"/>
            <a:ext cx="0" cy="3198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29" name="Line 43"/>
          <p:cNvSpPr>
            <a:spLocks noChangeShapeType="1"/>
          </p:cNvSpPr>
          <p:nvPr/>
        </p:nvSpPr>
        <p:spPr bwMode="auto">
          <a:xfrm>
            <a:off x="5334000" y="4421188"/>
            <a:ext cx="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0" name="Rectangle 44"/>
          <p:cNvSpPr>
            <a:spLocks noChangeArrowheads="1"/>
          </p:cNvSpPr>
          <p:nvPr/>
        </p:nvSpPr>
        <p:spPr bwMode="auto">
          <a:xfrm>
            <a:off x="6048375" y="6075363"/>
            <a:ext cx="215900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Simpan data hasil Kalibrasi</a:t>
            </a:r>
          </a:p>
        </p:txBody>
      </p:sp>
      <p:sp>
        <p:nvSpPr>
          <p:cNvPr id="140331" name="Text Box 45"/>
          <p:cNvSpPr txBox="1">
            <a:spLocks noChangeArrowheads="1"/>
          </p:cNvSpPr>
          <p:nvPr/>
        </p:nvSpPr>
        <p:spPr bwMode="auto">
          <a:xfrm>
            <a:off x="609600" y="352425"/>
            <a:ext cx="11063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 Light" panose="020F0302020204030204" pitchFamily="34" charset="0"/>
              </a:rPr>
              <a:t>KALIBRASI</a:t>
            </a:r>
          </a:p>
        </p:txBody>
      </p:sp>
      <p:sp>
        <p:nvSpPr>
          <p:cNvPr id="140332" name="Line 46"/>
          <p:cNvSpPr>
            <a:spLocks noChangeShapeType="1"/>
          </p:cNvSpPr>
          <p:nvPr/>
        </p:nvSpPr>
        <p:spPr bwMode="auto">
          <a:xfrm>
            <a:off x="6972300" y="5181600"/>
            <a:ext cx="0" cy="303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33" name="Line 47"/>
          <p:cNvSpPr>
            <a:spLocks noChangeShapeType="1"/>
          </p:cNvSpPr>
          <p:nvPr/>
        </p:nvSpPr>
        <p:spPr bwMode="auto">
          <a:xfrm>
            <a:off x="7000875" y="5772150"/>
            <a:ext cx="0" cy="303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0334" name="AutoShape 48"/>
          <p:cNvCxnSpPr>
            <a:cxnSpLocks noChangeShapeType="1"/>
            <a:stCxn id="140294" idx="2"/>
          </p:cNvCxnSpPr>
          <p:nvPr/>
        </p:nvCxnSpPr>
        <p:spPr bwMode="auto">
          <a:xfrm rot="5400000">
            <a:off x="5647531" y="413544"/>
            <a:ext cx="98425" cy="29098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0335" name="Line 49"/>
          <p:cNvSpPr>
            <a:spLocks noChangeShapeType="1"/>
          </p:cNvSpPr>
          <p:nvPr/>
        </p:nvSpPr>
        <p:spPr bwMode="auto">
          <a:xfrm>
            <a:off x="5156200" y="1917700"/>
            <a:ext cx="12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36" name="Line 50"/>
          <p:cNvSpPr>
            <a:spLocks noChangeShapeType="1"/>
          </p:cNvSpPr>
          <p:nvPr/>
        </p:nvSpPr>
        <p:spPr bwMode="auto">
          <a:xfrm>
            <a:off x="4241800" y="1193800"/>
            <a:ext cx="0" cy="749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9492" y="6430962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2232"/>
      </p:ext>
    </p:extLst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285998" y="724396"/>
          <a:ext cx="9144000" cy="6133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2" name="Clip" r:id="rId4" imgW="6503988" imgH="4368800" progId="">
                  <p:embed/>
                </p:oleObj>
              </mc:Choice>
              <mc:Fallback>
                <p:oleObj name="Clip" r:id="rId4" imgW="6503988" imgH="43688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98" y="724396"/>
                        <a:ext cx="9144000" cy="6133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548069" y="2466591"/>
            <a:ext cx="3444701" cy="193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6000" dirty="0">
                <a:latin typeface="Impact" panose="020B0806030902050204" pitchFamily="34" charset="0"/>
              </a:rPr>
              <a:t>Transition Process</a:t>
            </a:r>
          </a:p>
        </p:txBody>
      </p:sp>
      <p:pic>
        <p:nvPicPr>
          <p:cNvPr id="205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08" y="250583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360" y="4710289"/>
            <a:ext cx="1902117" cy="16460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178FA-AAFB-4DBF-8715-F589368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Image result for facil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624" y="4267199"/>
            <a:ext cx="3253446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315" name="Rectangle 2"/>
          <p:cNvSpPr>
            <a:spLocks noGrp="1" noChangeArrowheads="1"/>
          </p:cNvSpPr>
          <p:nvPr>
            <p:ph idx="1"/>
          </p:nvPr>
        </p:nvSpPr>
        <p:spPr>
          <a:xfrm>
            <a:off x="914400" y="1235075"/>
            <a:ext cx="8553450" cy="5303838"/>
          </a:xfrm>
        </p:spPr>
        <p:txBody>
          <a:bodyPr>
            <a:normAutofit/>
          </a:bodyPr>
          <a:lstStyle/>
          <a:p>
            <a:pPr marL="609600" indent="-60960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</a:t>
            </a:r>
            <a:r>
              <a:rPr lang="en-US" altLang="en-US" sz="2000" dirty="0" err="1"/>
              <a:t>Menentukan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jenis</a:t>
            </a:r>
            <a:r>
              <a:rPr lang="en-US" altLang="en-US" sz="2000" dirty="0"/>
              <a:t> monitoring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pengukuran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serta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fasilitas</a:t>
            </a:r>
            <a:r>
              <a:rPr lang="en-US" altLang="en-US" sz="2000" b="1" dirty="0"/>
              <a:t> </a:t>
            </a:r>
            <a:r>
              <a:rPr lang="en-US" altLang="en-US" sz="2000" dirty="0"/>
              <a:t>monitoring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pengukuran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dibutuhkan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membuktikan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bahwa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sesuai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ditentukan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lihat</a:t>
            </a:r>
            <a:r>
              <a:rPr lang="en-US" altLang="en-US" sz="2000" dirty="0"/>
              <a:t> 7.1.5).</a:t>
            </a:r>
          </a:p>
          <a:p>
            <a:pPr marL="1290638" lvl="2" indent="-381000" eaLnBrk="1" hangingPunct="1"/>
            <a:r>
              <a:rPr lang="en-US" altLang="en-US" sz="1800" dirty="0" err="1"/>
              <a:t>Menjamin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bahwa</a:t>
            </a:r>
            <a:r>
              <a:rPr lang="en-US" altLang="en-US" sz="1800" dirty="0"/>
              <a:t> monitoring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dilakukan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cara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konsisten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sesuai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alat</a:t>
            </a:r>
            <a:r>
              <a:rPr lang="en-US" altLang="en-US" sz="1800" dirty="0"/>
              <a:t> monitor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. </a:t>
            </a:r>
          </a:p>
          <a:p>
            <a:pPr marL="1290638" lvl="2" indent="-381000" eaLnBrk="1" hangingPunct="1"/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menjamin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hasil</a:t>
            </a:r>
            <a:r>
              <a:rPr lang="en-US" altLang="en-US" sz="1800" dirty="0"/>
              <a:t> yang valid, </a:t>
            </a:r>
            <a:r>
              <a:rPr lang="en-US" altLang="en-US" sz="1800" dirty="0" err="1"/>
              <a:t>alat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ukur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: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Dikalibrasi</a:t>
            </a:r>
            <a:r>
              <a:rPr lang="en-US" altLang="en-US" sz="1800" dirty="0"/>
              <a:t> </a:t>
            </a:r>
            <a:r>
              <a:rPr lang="en-US" altLang="en-US" sz="1800" b="1" dirty="0" err="1"/>
              <a:t>dan</a:t>
            </a:r>
            <a:r>
              <a:rPr lang="en-US" altLang="en-US" sz="1800" b="1" dirty="0"/>
              <a:t>/</a:t>
            </a:r>
            <a:r>
              <a:rPr lang="en-US" altLang="en-US" sz="1800" b="1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diverifikasi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interval yang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ditentukan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sebelum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digunakan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terhadap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ditelusuri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internasional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maupun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nasional</a:t>
            </a:r>
            <a:r>
              <a:rPr lang="en-US" altLang="en-US" sz="1800" dirty="0"/>
              <a:t>; </a:t>
            </a:r>
            <a:r>
              <a:rPr lang="en-US" altLang="en-US" sz="1800" dirty="0" err="1"/>
              <a:t>jika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standar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tersebut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ada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dasar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digunakan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verifikasi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dicatat</a:t>
            </a:r>
            <a:r>
              <a:rPr lang="en-US" altLang="en-US" sz="1800" dirty="0"/>
              <a:t>, 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/>
              <a:t>Di-adjust </a:t>
            </a:r>
            <a:r>
              <a:rPr lang="en-US" altLang="en-US" sz="1800" dirty="0" err="1"/>
              <a:t>atau</a:t>
            </a:r>
            <a:r>
              <a:rPr lang="en-US" altLang="en-US" sz="1800" dirty="0"/>
              <a:t> re-adjust </a:t>
            </a:r>
            <a:r>
              <a:rPr lang="en-US" altLang="en-US" sz="1800" dirty="0" err="1"/>
              <a:t>jika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diperlukan</a:t>
            </a:r>
            <a:r>
              <a:rPr lang="en-US" altLang="en-US" sz="1800" dirty="0"/>
              <a:t>, 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Diidentifikasi</a:t>
            </a:r>
            <a:r>
              <a:rPr lang="en-US" altLang="en-US" sz="1800" dirty="0"/>
              <a:t> agar status </a:t>
            </a:r>
            <a:r>
              <a:rPr lang="en-US" altLang="en-US" sz="1800" dirty="0" err="1"/>
              <a:t>kalibrasi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jelas</a:t>
            </a:r>
            <a:r>
              <a:rPr lang="en-US" altLang="en-US" sz="1800" dirty="0"/>
              <a:t>,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Dilindungi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adjustment yang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membuat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hasil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pengukuran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menjadi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valid,</a:t>
            </a:r>
          </a:p>
          <a:p>
            <a:pPr marL="2262188" lvl="4" indent="-381000" eaLnBrk="1" hangingPunct="1">
              <a:buFontTx/>
              <a:buAutoNum type="alphaLcPeriod"/>
            </a:pPr>
            <a:r>
              <a:rPr lang="en-US" altLang="en-US" sz="1800" dirty="0" err="1"/>
              <a:t>Dilindungi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kerusakan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penurunan</a:t>
            </a:r>
            <a:r>
              <a:rPr lang="en-US" altLang="en-US" sz="1800" dirty="0"/>
              <a:t> </a:t>
            </a:r>
            <a:r>
              <a:rPr lang="en-US" altLang="en-US" sz="1800" b="1" dirty="0" err="1"/>
              <a:t>persyaratan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produk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sewaktu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penggunaan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perawatan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penyimpanan</a:t>
            </a:r>
            <a:r>
              <a:rPr lang="en-US" altLang="en-US" sz="1800" dirty="0"/>
              <a:t>.</a:t>
            </a:r>
            <a:endParaRPr lang="en-GB" altLang="en-US" sz="1050" dirty="0"/>
          </a:p>
        </p:txBody>
      </p:sp>
      <p:sp>
        <p:nvSpPr>
          <p:cNvPr id="141316" name="Rectangle 3"/>
          <p:cNvSpPr>
            <a:spLocks noChangeArrowheads="1"/>
          </p:cNvSpPr>
          <p:nvPr/>
        </p:nvSpPr>
        <p:spPr bwMode="auto">
          <a:xfrm>
            <a:off x="1485900" y="333374"/>
            <a:ext cx="84201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b="1" i="1" u="sng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dan</a:t>
            </a:r>
            <a:r>
              <a:rPr lang="en-US" altLang="en-US" sz="2800" i="1" dirty="0">
                <a:latin typeface="Times New Roman" panose="02020603050405020304" pitchFamily="18" charset="0"/>
              </a:rPr>
              <a:t> test  (7.1.5)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45085"/>
            <a:ext cx="914400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856067355"/>
      </p:ext>
    </p:extLst>
  </p:cSld>
  <p:clrMapOvr>
    <a:masterClrMapping/>
  </p:clrMapOvr>
  <p:transition spd="med">
    <p:random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2"/>
          <p:cNvSpPr>
            <a:spLocks noGrp="1" noChangeArrowheads="1"/>
          </p:cNvSpPr>
          <p:nvPr>
            <p:ph idx="1"/>
          </p:nvPr>
        </p:nvSpPr>
        <p:spPr>
          <a:xfrm>
            <a:off x="1066800" y="1692276"/>
            <a:ext cx="8534400" cy="5029200"/>
          </a:xfrm>
        </p:spPr>
        <p:txBody>
          <a:bodyPr>
            <a:noAutofit/>
          </a:bodyPr>
          <a:lstStyle/>
          <a:p>
            <a:pPr marL="914400" lvl="1" indent="-457200" eaLnBrk="1" hangingPunct="1"/>
            <a:r>
              <a:rPr lang="en-US" altLang="en-US" sz="2000" i="1" dirty="0" err="1"/>
              <a:t>Bila</a:t>
            </a:r>
            <a:r>
              <a:rPr lang="en-US" altLang="en-US" sz="2000" i="1" dirty="0"/>
              <a:t> software </a:t>
            </a:r>
            <a:r>
              <a:rPr lang="en-US" altLang="en-US" sz="2000" i="1" dirty="0" err="1"/>
              <a:t>komputer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digunakan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monitor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pengukuran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kemampuan</a:t>
            </a:r>
            <a:r>
              <a:rPr lang="en-US" altLang="en-US" sz="2000" i="1" dirty="0"/>
              <a:t> software </a:t>
            </a:r>
            <a:r>
              <a:rPr lang="en-US" altLang="en-US" sz="2000" i="1" dirty="0" err="1"/>
              <a:t>komputer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dapat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memenuhi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aplikasi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telah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ditentukan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diperiksa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Pemeriksaan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sebelum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digunakan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pertama</a:t>
            </a:r>
            <a:r>
              <a:rPr lang="en-US" altLang="en-US" sz="2000" i="1" dirty="0"/>
              <a:t> kali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diperiksa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ulang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apabila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diperlukan</a:t>
            </a:r>
            <a:endParaRPr lang="en-US" altLang="en-US" sz="2000" i="1" dirty="0"/>
          </a:p>
          <a:p>
            <a:pPr marL="914400" lvl="1" indent="-457200" eaLnBrk="1" hangingPunct="1">
              <a:buFontTx/>
              <a:buNone/>
            </a:pPr>
            <a:endParaRPr lang="en-US" altLang="en-US" sz="2000" i="1" dirty="0"/>
          </a:p>
          <a:p>
            <a:pPr marL="914400" lvl="1" indent="-457200" eaLnBrk="1" hangingPunct="1"/>
            <a:r>
              <a:rPr lang="en-US" altLang="en-US" sz="2000" i="1" dirty="0" err="1"/>
              <a:t>Ketika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ditemukan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tidak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sesuai</a:t>
            </a:r>
            <a:r>
              <a:rPr lang="en-US" altLang="en-US" sz="2000" i="1" dirty="0"/>
              <a:t> (</a:t>
            </a:r>
            <a:r>
              <a:rPr lang="en-US" altLang="en-US" sz="2000" i="1" dirty="0" err="1"/>
              <a:t>misalnya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pada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saat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ditemukan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keluar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standard </a:t>
            </a:r>
            <a:r>
              <a:rPr lang="en-US" altLang="en-US" sz="2000" i="1" dirty="0" err="1"/>
              <a:t>akurasinya</a:t>
            </a:r>
            <a:r>
              <a:rPr lang="en-US" altLang="en-US" sz="2000" i="1" dirty="0"/>
              <a:t>) , </a:t>
            </a:r>
            <a:r>
              <a:rPr lang="en-US" altLang="en-US" sz="2000" i="1" dirty="0" err="1"/>
              <a:t>perusahaan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endParaRPr lang="en-US" altLang="en-US" sz="2000" i="1" dirty="0"/>
          </a:p>
          <a:p>
            <a:pPr marL="1766888" lvl="3" indent="-381000" eaLnBrk="1" hangingPunct="1"/>
            <a:r>
              <a:rPr lang="en-US" altLang="en-US" sz="2000" i="1" dirty="0" err="1"/>
              <a:t>Menilai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mencatat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hasil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validitas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pengukuran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sebelumnya</a:t>
            </a:r>
            <a:endParaRPr lang="en-US" altLang="en-US" sz="2000" i="1" dirty="0"/>
          </a:p>
          <a:p>
            <a:pPr marL="1766888" lvl="3" indent="-381000" eaLnBrk="1" hangingPunct="1"/>
            <a:r>
              <a:rPr lang="en-US" altLang="en-US" sz="2000" i="1" dirty="0" err="1"/>
              <a:t>Mengambil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tindakan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sesuai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terhadap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alat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ukur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tersebut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setiap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terkena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pengaruhnya</a:t>
            </a:r>
            <a:r>
              <a:rPr lang="en-US" altLang="en-US" sz="2000" i="1" dirty="0"/>
              <a:t>. </a:t>
            </a:r>
          </a:p>
          <a:p>
            <a:pPr marL="1766888" lvl="3" indent="-381000" eaLnBrk="1" hangingPunct="1">
              <a:buFontTx/>
              <a:buNone/>
            </a:pPr>
            <a:endParaRPr lang="en-US" altLang="en-US" sz="2000" i="1" dirty="0"/>
          </a:p>
          <a:p>
            <a:pPr marL="914400" lvl="1" indent="-457200" eaLnBrk="1" hangingPunct="1"/>
            <a:r>
              <a:rPr lang="en-US" altLang="en-US" sz="2000" i="1" dirty="0" err="1"/>
              <a:t>Catatan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hasil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verifikasi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dipelihara</a:t>
            </a:r>
            <a:r>
              <a:rPr lang="en-US" altLang="en-US" sz="2000" i="1" dirty="0"/>
              <a:t> (IATF 7.1.5.2.1).</a:t>
            </a:r>
          </a:p>
          <a:p>
            <a:pPr marL="1290638" lvl="2" indent="-381000" eaLnBrk="1" hangingPunct="1">
              <a:lnSpc>
                <a:spcPct val="80000"/>
              </a:lnSpc>
              <a:buFontTx/>
              <a:buNone/>
            </a:pPr>
            <a:endParaRPr lang="en-US" altLang="en-US" sz="2000" i="1" u="sng" dirty="0"/>
          </a:p>
          <a:p>
            <a:pPr marL="609600" indent="-609600"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 dirty="0"/>
              <a:t>	</a:t>
            </a:r>
            <a:endParaRPr lang="en-GB" altLang="en-US" sz="2000" i="1" dirty="0"/>
          </a:p>
        </p:txBody>
      </p:sp>
      <p:sp>
        <p:nvSpPr>
          <p:cNvPr id="142340" name="Rectangle 3"/>
          <p:cNvSpPr>
            <a:spLocks noChangeArrowheads="1"/>
          </p:cNvSpPr>
          <p:nvPr/>
        </p:nvSpPr>
        <p:spPr bwMode="auto">
          <a:xfrm>
            <a:off x="304800" y="457200"/>
            <a:ext cx="84201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b="1" i="1" u="sng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dan</a:t>
            </a:r>
            <a:r>
              <a:rPr lang="en-US" altLang="en-US" sz="2800" i="1" dirty="0">
                <a:latin typeface="Times New Roman" panose="02020603050405020304" pitchFamily="18" charset="0"/>
              </a:rPr>
              <a:t> test  (7.1.5)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692276"/>
            <a:ext cx="914400" cy="51657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11318259"/>
      </p:ext>
    </p:extLst>
  </p:cSld>
  <p:clrMapOvr>
    <a:masterClrMapping/>
  </p:clrMapOvr>
  <p:transition spd="med">
    <p:random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2" name="Picture 6" descr="Image result for te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8"/>
          <a:stretch/>
        </p:blipFill>
        <p:spPr bwMode="auto">
          <a:xfrm>
            <a:off x="0" y="2230148"/>
            <a:ext cx="3920891" cy="46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3" name="Rectangle 2"/>
          <p:cNvSpPr>
            <a:spLocks noGrp="1" noChangeArrowheads="1"/>
          </p:cNvSpPr>
          <p:nvPr>
            <p:ph idx="1"/>
          </p:nvPr>
        </p:nvSpPr>
        <p:spPr>
          <a:xfrm>
            <a:off x="2743200" y="1336300"/>
            <a:ext cx="6629400" cy="5194300"/>
          </a:xfrm>
        </p:spPr>
        <p:txBody>
          <a:bodyPr>
            <a:noAutofit/>
          </a:bodyPr>
          <a:lstStyle/>
          <a:p>
            <a:pPr marL="914400" lvl="1" indent="-457200" eaLnBrk="1" hangingPunct="1"/>
            <a:r>
              <a:rPr lang="en-US" altLang="en-US" sz="2400" dirty="0" err="1"/>
              <a:t>Catatan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aktifitas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kalibrasi</a:t>
            </a:r>
            <a:r>
              <a:rPr lang="en-US" altLang="en-US" sz="2400" dirty="0"/>
              <a:t>/</a:t>
            </a:r>
            <a:r>
              <a:rPr lang="en-US" altLang="en-US" sz="2400" dirty="0" err="1"/>
              <a:t>verifikasi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gauge, </a:t>
            </a:r>
            <a:r>
              <a:rPr lang="en-US" altLang="en-US" sz="2400" dirty="0" err="1"/>
              <a:t>alat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uji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alat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ukur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diperlukan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sebagai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bukti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kesesuaian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produk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terhadap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termasuk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peralatan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milik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karyawan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milik</a:t>
            </a:r>
            <a:r>
              <a:rPr lang="en-US" altLang="en-US" sz="2400" dirty="0"/>
              <a:t> Customer,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meliputi</a:t>
            </a:r>
            <a:r>
              <a:rPr lang="en-US" altLang="en-US" sz="2400" dirty="0"/>
              <a:t> (7.1.5):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Identifikasi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peralatan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termasuk</a:t>
            </a:r>
            <a:r>
              <a:rPr lang="en-US" altLang="en-US" sz="2000" dirty="0"/>
              <a:t> standard </a:t>
            </a:r>
            <a:r>
              <a:rPr lang="en-US" altLang="en-US" sz="2000" dirty="0" err="1"/>
              <a:t>pengukuran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peralatan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dikalibrasi</a:t>
            </a:r>
            <a:endParaRPr lang="en-US" altLang="en-US" sz="20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Revisi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perubahan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teknis</a:t>
            </a:r>
            <a:r>
              <a:rPr lang="en-US" altLang="en-US" sz="2000" dirty="0"/>
              <a:t> 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Setiap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pembacaan</a:t>
            </a:r>
            <a:r>
              <a:rPr lang="en-US" altLang="en-US" sz="2000" dirty="0"/>
              <a:t> out-of-specification  yang </a:t>
            </a:r>
            <a:r>
              <a:rPr lang="en-US" altLang="en-US" sz="2000" dirty="0" err="1"/>
              <a:t>didapat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kalibrasi</a:t>
            </a:r>
            <a:r>
              <a:rPr lang="en-US" altLang="en-US" sz="2000" dirty="0"/>
              <a:t>/</a:t>
            </a:r>
            <a:r>
              <a:rPr lang="en-US" altLang="en-US" sz="2000" dirty="0" err="1"/>
              <a:t>verifikasi</a:t>
            </a:r>
            <a:endParaRPr lang="en-US" altLang="en-US" sz="20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Penilaian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sebagai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akibat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kondisi</a:t>
            </a:r>
            <a:r>
              <a:rPr lang="en-US" altLang="en-US" sz="2000" dirty="0"/>
              <a:t> out-of-specification.</a:t>
            </a:r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Pernyataan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kesesuaian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terhadap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spesifikasi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kalibrasi</a:t>
            </a:r>
            <a:r>
              <a:rPr lang="en-US" altLang="en-US" sz="2000" dirty="0"/>
              <a:t>/</a:t>
            </a:r>
            <a:r>
              <a:rPr lang="en-US" altLang="en-US" sz="2000" dirty="0" err="1"/>
              <a:t>verifikasi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dan</a:t>
            </a:r>
            <a:endParaRPr lang="en-US" altLang="en-US" sz="2000" dirty="0"/>
          </a:p>
          <a:p>
            <a:pPr marL="1766888" lvl="3" indent="-381000" eaLnBrk="1" hangingPunct="1">
              <a:lnSpc>
                <a:spcPct val="80000"/>
              </a:lnSpc>
            </a:pPr>
            <a:r>
              <a:rPr lang="en-US" altLang="en-US" sz="2000" dirty="0" err="1"/>
              <a:t>Pemberitahuan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kepada</a:t>
            </a:r>
            <a:r>
              <a:rPr lang="en-US" altLang="en-US" sz="2000" dirty="0"/>
              <a:t> Customer </a:t>
            </a:r>
            <a:r>
              <a:rPr lang="en-US" altLang="en-US" sz="2000" dirty="0" err="1"/>
              <a:t>jika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material </a:t>
            </a:r>
            <a:r>
              <a:rPr lang="en-US" altLang="en-US" sz="2000" dirty="0" err="1"/>
              <a:t>diperkirakan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terkirim</a:t>
            </a:r>
            <a:endParaRPr lang="en-GB" altLang="en-US" sz="2000" dirty="0"/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2400" dirty="0"/>
          </a:p>
          <a:p>
            <a:pPr marL="609600" indent="-609600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	</a:t>
            </a:r>
            <a:endParaRPr lang="en-GB" altLang="en-US" sz="2400" dirty="0"/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0" y="304800"/>
            <a:ext cx="7962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atin typeface="Times New Roman" panose="02020603050405020304" pitchFamily="18" charset="0"/>
              </a:rPr>
              <a:t>Pengendalian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fasilitas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inspeksi</a:t>
            </a:r>
            <a:r>
              <a:rPr lang="en-US" altLang="en-US" sz="2800" i="1" dirty="0">
                <a:latin typeface="Times New Roman" panose="02020603050405020304" pitchFamily="18" charset="0"/>
              </a:rPr>
              <a:t>,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ukur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atin typeface="Times New Roman" panose="02020603050405020304" pitchFamily="18" charset="0"/>
              </a:rPr>
              <a:t>dan</a:t>
            </a:r>
            <a:r>
              <a:rPr lang="en-US" altLang="en-US" sz="2800" i="1" dirty="0">
                <a:latin typeface="Times New Roman" panose="02020603050405020304" pitchFamily="18" charset="0"/>
              </a:rPr>
              <a:t> test</a:t>
            </a:r>
            <a:endParaRPr lang="en-GB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543146160"/>
      </p:ext>
    </p:extLst>
  </p:cSld>
  <p:clrMapOvr>
    <a:masterClrMapping/>
  </p:clrMapOvr>
  <p:transition spd="med">
    <p:random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9391650" cy="5849938"/>
          </a:xfrm>
        </p:spPr>
        <p:txBody>
          <a:bodyPr>
            <a:normAutofit/>
          </a:bodyPr>
          <a:lstStyle/>
          <a:p>
            <a:pPr marL="609600" indent="-609600" algn="ctr" eaLnBrk="1" hangingPunct="1">
              <a:lnSpc>
                <a:spcPct val="80000"/>
              </a:lnSpc>
              <a:buFontTx/>
              <a:buNone/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internal (IATF 7.1.5.3.1)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i="1" dirty="0" err="1"/>
              <a:t>Cakupan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fasilitas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internal </a:t>
            </a:r>
            <a:r>
              <a:rPr lang="en-US" altLang="en-US" sz="2000" i="1" dirty="0" err="1"/>
              <a:t>dari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perusahaan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ditentukan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meliputi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kemampuan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inspeksi</a:t>
            </a:r>
            <a:r>
              <a:rPr lang="en-US" altLang="en-US" sz="2000" i="1" dirty="0"/>
              <a:t> yang </a:t>
            </a:r>
            <a:r>
              <a:rPr lang="en-US" altLang="en-US" sz="2000" i="1" dirty="0" err="1"/>
              <a:t>dipersyaratkan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layanan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pengujian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atau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kalibrasi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Cakupan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disertakan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dalam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dokumentasi</a:t>
            </a:r>
            <a:r>
              <a:rPr lang="en-US" altLang="en-US" sz="2000" i="1" dirty="0"/>
              <a:t> system management </a:t>
            </a:r>
            <a:r>
              <a:rPr lang="en-US" altLang="en-US" sz="2000" i="1" dirty="0" err="1"/>
              <a:t>mutu</a:t>
            </a:r>
            <a:r>
              <a:rPr lang="en-US" altLang="en-US" sz="2000" i="1" dirty="0"/>
              <a:t>. </a:t>
            </a:r>
            <a:r>
              <a:rPr lang="en-US" altLang="en-US" sz="2000" i="1" dirty="0" err="1"/>
              <a:t>Laboratorium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harus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menentukan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dan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(</a:t>
            </a:r>
            <a:r>
              <a:rPr lang="en-US" altLang="en-US" sz="2000" i="1" dirty="0" err="1"/>
              <a:t>secara</a:t>
            </a:r>
            <a:r>
              <a:rPr lang="en-US" altLang="en-US" sz="2000" i="1" dirty="0"/>
              <a:t> minimum) </a:t>
            </a:r>
            <a:r>
              <a:rPr lang="en-US" altLang="en-US" sz="2000" i="1" dirty="0" err="1"/>
              <a:t>persyaratan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teknis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:</a:t>
            </a:r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Kecukupan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prosedur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Kompetensi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personel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laboratorium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Pengujian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produk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Kemampuan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untuk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melakukan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pekerjaan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ini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secara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benar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kemampu-telusuran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ke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relevan</a:t>
            </a:r>
            <a:r>
              <a:rPr lang="en-US" altLang="en-US" sz="2000" i="1" dirty="0"/>
              <a:t> standard ( </a:t>
            </a:r>
            <a:r>
              <a:rPr lang="en-US" altLang="en-US" sz="2000" i="1" dirty="0" err="1"/>
              <a:t>seperti</a:t>
            </a:r>
            <a:r>
              <a:rPr lang="en-US" altLang="en-US" sz="2000" i="1" dirty="0"/>
              <a:t> ASTM, EN, </a:t>
            </a:r>
            <a:r>
              <a:rPr lang="en-US" altLang="en-US" sz="2000" i="1" dirty="0" err="1"/>
              <a:t>dll</a:t>
            </a:r>
            <a:r>
              <a:rPr lang="en-US" altLang="en-US" sz="2000" i="1" dirty="0"/>
              <a:t>.) ,</a:t>
            </a:r>
            <a:r>
              <a:rPr lang="en-US" altLang="en-US" sz="2000" i="1" dirty="0" err="1"/>
              <a:t>dan</a:t>
            </a:r>
            <a:endParaRPr lang="en-US" altLang="en-US" sz="20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2000" i="1" dirty="0" err="1"/>
              <a:t>Peninjauan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catatan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terkait</a:t>
            </a:r>
            <a:r>
              <a:rPr lang="en-US" altLang="en-US" sz="2000" i="1" dirty="0"/>
              <a:t>.</a:t>
            </a:r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20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000" i="1" dirty="0"/>
              <a:t>	</a:t>
            </a:r>
            <a:r>
              <a:rPr lang="en-US" altLang="en-US" sz="2000" b="1" i="1" dirty="0"/>
              <a:t>Note. </a:t>
            </a:r>
            <a:r>
              <a:rPr lang="en-US" altLang="en-US" sz="2000" b="1" i="1" dirty="0" err="1"/>
              <a:t>Akreditasi</a:t>
            </a:r>
            <a:r>
              <a:rPr lang="en-US" altLang="en-US" sz="2000" b="1" i="1" dirty="0"/>
              <a:t> ISO/IEC 17025 </a:t>
            </a:r>
            <a:r>
              <a:rPr lang="en-US" altLang="en-US" sz="2000" b="1" i="1" dirty="0" err="1"/>
              <a:t>dapat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digunakan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untuk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menunjukkan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kesesuaian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laboratorium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terhadap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persyaratan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ini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tetapi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bukan</a:t>
            </a:r>
            <a:r>
              <a:rPr lang="en-US" altLang="en-US" sz="2000" b="1" i="1" dirty="0"/>
              <a:t> </a:t>
            </a:r>
            <a:r>
              <a:rPr lang="en-US" altLang="en-US" sz="2000" b="1" i="1" dirty="0" err="1"/>
              <a:t>suatu</a:t>
            </a:r>
            <a:r>
              <a:rPr lang="en-US" altLang="en-US" sz="2000" b="1" i="1" dirty="0"/>
              <a:t> yang </a:t>
            </a:r>
            <a:r>
              <a:rPr lang="en-US" altLang="en-US" sz="2000" b="1" i="1" dirty="0" err="1"/>
              <a:t>wajib</a:t>
            </a:r>
            <a:r>
              <a:rPr lang="en-US" altLang="en-US" sz="2000" b="1" i="1" dirty="0"/>
              <a:t>.</a:t>
            </a:r>
          </a:p>
        </p:txBody>
      </p:sp>
      <p:sp>
        <p:nvSpPr>
          <p:cNvPr id="144388" name="Rectangle 3"/>
          <p:cNvSpPr>
            <a:spLocks noChangeArrowheads="1"/>
          </p:cNvSpPr>
          <p:nvPr/>
        </p:nvSpPr>
        <p:spPr bwMode="auto">
          <a:xfrm>
            <a:off x="0" y="1"/>
            <a:ext cx="9906000" cy="121920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Persyaratan</a:t>
            </a: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laboratorium</a:t>
            </a:r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</a:rPr>
              <a:t> (IATF 7.1.5.3.1 )</a:t>
            </a:r>
            <a:endParaRPr lang="en-GB" altLang="en-US" sz="3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44571058"/>
      </p:ext>
    </p:extLst>
  </p:cSld>
  <p:clrMapOvr>
    <a:masterClrMapping/>
  </p:clrMapOvr>
  <p:transition spd="med">
    <p:random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2"/>
          <p:cNvSpPr>
            <a:spLocks noGrp="1" noChangeArrowheads="1"/>
          </p:cNvSpPr>
          <p:nvPr>
            <p:ph idx="1"/>
          </p:nvPr>
        </p:nvSpPr>
        <p:spPr>
          <a:xfrm>
            <a:off x="2743200" y="1350815"/>
            <a:ext cx="6838950" cy="5005536"/>
          </a:xfrm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(IATF 7.1.5.3.2)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Fasilitas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komersial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indipenden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digunakan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memiliki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cakupan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tertentu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kemampuan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salah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satu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darinya</a:t>
            </a:r>
            <a:r>
              <a:rPr lang="en-US" altLang="en-US" sz="1800" i="1" dirty="0"/>
              <a:t> :</a:t>
            </a:r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diterima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Customer, </a:t>
            </a:r>
            <a:r>
              <a:rPr lang="en-US" altLang="en-US" sz="1800" i="1" dirty="0" err="1"/>
              <a:t>atau</a:t>
            </a:r>
            <a:endParaRPr lang="en-US" altLang="en-US" sz="18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terakreditasi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nasional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ekuivalennya</a:t>
            </a:r>
            <a:r>
              <a:rPr lang="en-US" altLang="en-US" sz="1800" i="1" dirty="0"/>
              <a:t>.</a:t>
            </a:r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1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memenuhi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sebagai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contoh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ditunjukkan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pihak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kedua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disetujui</a:t>
            </a:r>
            <a:r>
              <a:rPr lang="en-US" altLang="en-US" sz="1800" i="1" dirty="0"/>
              <a:t> Customer.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2 </a:t>
            </a:r>
            <a:r>
              <a:rPr lang="en-US" altLang="en-US" sz="1800" i="1" dirty="0" err="1"/>
              <a:t>Jika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kualified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pembuat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.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kasus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memastikan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(IATF 7.1.5.3.1) </a:t>
            </a:r>
            <a:r>
              <a:rPr lang="en-US" altLang="en-US" sz="1800" i="1" dirty="0" err="1"/>
              <a:t>telah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dipenuhi</a:t>
            </a:r>
            <a:r>
              <a:rPr lang="en-US" altLang="en-US" sz="1800" i="1" dirty="0"/>
              <a:t>.</a:t>
            </a:r>
            <a:endParaRPr lang="en-GB" altLang="en-US" sz="1800" i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104541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</a:rPr>
              <a:t>Persyaratan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</a:rPr>
              <a:t>laboratorium</a:t>
            </a:r>
            <a:r>
              <a:rPr lang="en-US" altLang="en-US" sz="2400" dirty="0">
                <a:latin typeface="Times New Roman" panose="02020603050405020304" pitchFamily="18" charset="0"/>
              </a:rPr>
              <a:t> ( IATF 7.1.5.3.1 )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61442" name="Picture 2" descr="Image result for laborator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7" y="3238500"/>
            <a:ext cx="3095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906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650440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78459"/>
      </p:ext>
    </p:extLst>
  </p:cSld>
  <p:clrMapOvr>
    <a:masterClrMapping/>
  </p:clrMapOvr>
  <p:transition spd="med">
    <p:random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459538"/>
            <a:ext cx="9906000" cy="3984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62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221038" y="1358900"/>
            <a:ext cx="2830512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25" b="1" dirty="0" err="1">
                <a:latin typeface="Trebuchet MS" pitchFamily="34" charset="0"/>
              </a:rPr>
              <a:t>Informasi</a:t>
            </a:r>
            <a:r>
              <a:rPr lang="en-US" sz="1625" b="1" dirty="0">
                <a:latin typeface="Trebuchet MS" pitchFamily="34" charset="0"/>
              </a:rPr>
              <a:t> </a:t>
            </a:r>
            <a:r>
              <a:rPr lang="en-US" sz="1625" b="1" dirty="0" err="1">
                <a:latin typeface="Trebuchet MS" pitchFamily="34" charset="0"/>
              </a:rPr>
              <a:t>Terdokumentasi</a:t>
            </a:r>
            <a:endParaRPr lang="en-US" sz="1625" b="1" dirty="0">
              <a:latin typeface="Trebuchet MS" pitchFamily="34" charset="0"/>
            </a:endParaRP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3340100" y="2859088"/>
            <a:ext cx="2549525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62" b="1" dirty="0" err="1"/>
              <a:t>Membuat</a:t>
            </a:r>
            <a:r>
              <a:rPr lang="en-US" sz="1462" b="1" dirty="0"/>
              <a:t> </a:t>
            </a:r>
            <a:r>
              <a:rPr lang="en-US" sz="1462" b="1" dirty="0" err="1"/>
              <a:t>dan</a:t>
            </a:r>
            <a:r>
              <a:rPr lang="en-US" sz="1462" b="1" dirty="0"/>
              <a:t> </a:t>
            </a:r>
            <a:r>
              <a:rPr lang="en-US" sz="1462" b="1" dirty="0" err="1"/>
              <a:t>memperbarui</a:t>
            </a:r>
            <a:endParaRPr lang="en-US" sz="1462" dirty="0"/>
          </a:p>
          <a:p>
            <a:pPr algn="ctr">
              <a:defRPr/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577468" y="2210593"/>
            <a:ext cx="228600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62" b="1" dirty="0" err="1"/>
              <a:t>Pengendalian</a:t>
            </a:r>
            <a:r>
              <a:rPr lang="en-US" sz="1462" b="1" dirty="0"/>
              <a:t> </a:t>
            </a:r>
            <a:r>
              <a:rPr lang="en-US" sz="1462" b="1" dirty="0" err="1"/>
              <a:t>informasi</a:t>
            </a:r>
            <a:r>
              <a:rPr lang="en-US" sz="1462" b="1" dirty="0"/>
              <a:t> </a:t>
            </a:r>
            <a:r>
              <a:rPr lang="en-US" sz="1462" b="1" dirty="0" err="1"/>
              <a:t>terdokumentasi</a:t>
            </a:r>
            <a:endParaRPr lang="en-US" sz="1462" dirty="0"/>
          </a:p>
          <a:p>
            <a:pPr algn="ctr">
              <a:defRPr/>
            </a:pP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3411538" y="3649663"/>
            <a:ext cx="2478087" cy="267811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2165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Identifikasi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deskripsi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judul</a:t>
            </a:r>
            <a:r>
              <a:rPr lang="en-US" sz="1400" dirty="0"/>
              <a:t>, </a:t>
            </a:r>
            <a:r>
              <a:rPr lang="en-US" sz="1400" dirty="0" err="1"/>
              <a:t>tanggal</a:t>
            </a:r>
            <a:r>
              <a:rPr lang="en-US" sz="1400" dirty="0"/>
              <a:t>, </a:t>
            </a:r>
            <a:r>
              <a:rPr lang="en-US" sz="1400" dirty="0" err="1"/>
              <a:t>penulis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nomor</a:t>
            </a:r>
            <a:r>
              <a:rPr lang="en-US" sz="1400" dirty="0"/>
              <a:t> </a:t>
            </a:r>
            <a:r>
              <a:rPr lang="en-US" sz="1400" dirty="0" err="1"/>
              <a:t>referensi</a:t>
            </a:r>
            <a:r>
              <a:rPr lang="en-US" sz="1400" dirty="0"/>
              <a:t> ) ;</a:t>
            </a:r>
          </a:p>
          <a:p>
            <a:pPr marL="232165" indent="-232165">
              <a:buFont typeface="Wingdings" panose="05000000000000000000" pitchFamily="2" charset="2"/>
              <a:buChar char="Ø"/>
              <a:defRPr/>
            </a:pPr>
            <a:r>
              <a:rPr lang="en-US" sz="1400" dirty="0"/>
              <a:t>Format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, </a:t>
            </a:r>
            <a:r>
              <a:rPr lang="en-US" sz="1400" dirty="0" err="1"/>
              <a:t>versi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, </a:t>
            </a:r>
            <a:r>
              <a:rPr lang="en-US" sz="1400" dirty="0" err="1"/>
              <a:t>grafis</a:t>
            </a:r>
            <a:r>
              <a:rPr lang="en-US" sz="1400" dirty="0"/>
              <a:t>) </a:t>
            </a:r>
            <a:r>
              <a:rPr lang="en-US" sz="1400" dirty="0" err="1"/>
              <a:t>dan</a:t>
            </a:r>
            <a:r>
              <a:rPr lang="en-US" sz="1400" dirty="0"/>
              <a:t> media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kertas</a:t>
            </a:r>
            <a:r>
              <a:rPr lang="en-US" sz="1400" dirty="0"/>
              <a:t>, </a:t>
            </a:r>
            <a:r>
              <a:rPr lang="en-US" sz="1400" dirty="0" err="1"/>
              <a:t>elektronik</a:t>
            </a:r>
            <a:r>
              <a:rPr lang="en-US" sz="1400" dirty="0"/>
              <a:t>);</a:t>
            </a:r>
          </a:p>
          <a:p>
            <a:pPr marL="232165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Ditinjau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disetujui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kesesuaian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kecukupan</a:t>
            </a:r>
            <a:r>
              <a:rPr lang="en-US" sz="1400" dirty="0"/>
              <a:t> .</a:t>
            </a: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6202363" y="2962275"/>
            <a:ext cx="3276600" cy="2903538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  <a:defRPr/>
            </a:pPr>
            <a:r>
              <a:rPr lang="en-US" sz="1400" dirty="0" err="1">
                <a:latin typeface="Trebuchet MS" pitchFamily="34" charset="0"/>
              </a:rPr>
              <a:t>Disimpan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baik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sehingga</a:t>
            </a:r>
            <a:r>
              <a:rPr lang="en-US" sz="1400" dirty="0">
                <a:latin typeface="Trebuchet MS" pitchFamily="34" charset="0"/>
              </a:rPr>
              <a:t> :</a:t>
            </a: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  <a:defRPr/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Tersedia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kapan</a:t>
            </a:r>
            <a:r>
              <a:rPr lang="en-US" sz="1400" dirty="0">
                <a:latin typeface="Trebuchet MS" pitchFamily="34" charset="0"/>
              </a:rPr>
              <a:t> pun </a:t>
            </a:r>
            <a:r>
              <a:rPr lang="en-US" sz="1400" dirty="0" err="1">
                <a:latin typeface="Trebuchet MS" pitchFamily="34" charset="0"/>
              </a:rPr>
              <a:t>diperlukan</a:t>
            </a:r>
            <a:endParaRPr lang="en-US" sz="1400" dirty="0">
              <a:latin typeface="Trebuchet MS" pitchFamily="34" charset="0"/>
            </a:endParaRPr>
          </a:p>
          <a:p>
            <a:pPr marL="441113" lvl="1">
              <a:spcBef>
                <a:spcPct val="35000"/>
              </a:spcBef>
              <a:buFont typeface="Wingdings" pitchFamily="2" charset="2"/>
              <a:buChar char="Ø"/>
              <a:tabLst>
                <a:tab pos="731320" algn="l"/>
              </a:tabLst>
              <a:defRPr/>
            </a:pP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Terlindungi</a:t>
            </a:r>
            <a:endParaRPr lang="en-US" sz="1400" dirty="0">
              <a:latin typeface="Trebuchet MS" pitchFamily="34" charset="0"/>
            </a:endParaRPr>
          </a:p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  <a:defRPr/>
            </a:pPr>
            <a:r>
              <a:rPr lang="en-US" sz="1400" dirty="0" err="1">
                <a:latin typeface="Trebuchet MS" pitchFamily="34" charset="0"/>
              </a:rPr>
              <a:t>Dikendalikan</a:t>
            </a:r>
            <a:r>
              <a:rPr lang="en-US" sz="1400" dirty="0">
                <a:latin typeface="Trebuchet MS" pitchFamily="34" charset="0"/>
              </a:rPr>
              <a:t> 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Distribusi</a:t>
            </a:r>
            <a:r>
              <a:rPr lang="en-US" sz="1400" dirty="0"/>
              <a:t>, </a:t>
            </a:r>
            <a:r>
              <a:rPr lang="en-US" sz="1400" dirty="0" err="1"/>
              <a:t>akses</a:t>
            </a:r>
            <a:r>
              <a:rPr lang="en-US" sz="1400" dirty="0"/>
              <a:t>, </a:t>
            </a:r>
            <a:r>
              <a:rPr lang="en-US" sz="1400" dirty="0" err="1"/>
              <a:t>pengambilan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penggunaan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Penyimpanan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pemeliharaan</a:t>
            </a:r>
            <a:r>
              <a:rPr lang="en-US" sz="1400" dirty="0"/>
              <a:t>, </a:t>
            </a:r>
            <a:r>
              <a:rPr lang="en-US" sz="1400" dirty="0" err="1"/>
              <a:t>termasuk</a:t>
            </a:r>
            <a:r>
              <a:rPr lang="en-US" sz="1400" dirty="0"/>
              <a:t> </a:t>
            </a:r>
            <a:r>
              <a:rPr lang="en-US" sz="1400" dirty="0" err="1"/>
              <a:t>keterbacaan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Pengendalian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(</a:t>
            </a:r>
            <a:r>
              <a:rPr lang="en-US" sz="1400" dirty="0" err="1"/>
              <a:t>misalnya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versi</a:t>
            </a:r>
            <a:r>
              <a:rPr lang="en-US" sz="1400" dirty="0"/>
              <a:t>);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Retensi</a:t>
            </a:r>
            <a:r>
              <a:rPr lang="en-US" sz="1400" dirty="0"/>
              <a:t> &amp; </a:t>
            </a:r>
            <a:r>
              <a:rPr lang="en-US" sz="1400" dirty="0" err="1"/>
              <a:t>disposisi</a:t>
            </a:r>
            <a:r>
              <a:rPr lang="en-US" sz="1400" dirty="0"/>
              <a:t> </a:t>
            </a:r>
            <a:endParaRPr lang="en-US" sz="1400" dirty="0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>
            <a:off x="4616918" y="1841135"/>
            <a:ext cx="1" cy="998825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616908" y="1841121"/>
            <a:ext cx="1811678" cy="48120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26638" name="Rectangle 2"/>
          <p:cNvSpPr txBox="1">
            <a:spLocks noChangeArrowheads="1"/>
          </p:cNvSpPr>
          <p:nvPr/>
        </p:nvSpPr>
        <p:spPr bwMode="auto">
          <a:xfrm>
            <a:off x="1497013" y="225425"/>
            <a:ext cx="65373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7.5 Documented Information</a:t>
            </a:r>
            <a:endParaRPr lang="en-US" altLang="en-US" sz="320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70013" y="1052513"/>
            <a:ext cx="7081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84213" y="2322513"/>
            <a:ext cx="2414587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62" b="1" dirty="0" err="1"/>
              <a:t>Umum</a:t>
            </a:r>
            <a:endParaRPr lang="en-US" sz="1462" dirty="0"/>
          </a:p>
          <a:p>
            <a:pPr algn="ctr">
              <a:defRPr/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81000" y="2935288"/>
            <a:ext cx="2717800" cy="224631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19" indent="-212819">
              <a:spcBef>
                <a:spcPct val="35000"/>
              </a:spcBef>
              <a:buFontTx/>
              <a:buChar char="•"/>
              <a:tabLst>
                <a:tab pos="731320" algn="l"/>
              </a:tabLst>
              <a:defRPr/>
            </a:pPr>
            <a:r>
              <a:rPr lang="en-US" sz="1400" dirty="0" err="1">
                <a:latin typeface="Trebuchet MS" pitchFamily="34" charset="0"/>
              </a:rPr>
              <a:t>Luasnya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Informasi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terdokumentasi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disesuaikan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: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jenisnya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, proses,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jasa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Kompleksitas</a:t>
            </a:r>
            <a:r>
              <a:rPr lang="en-US" sz="1400" dirty="0"/>
              <a:t> proses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interaksi</a:t>
            </a:r>
            <a:r>
              <a:rPr lang="en-US" sz="1400" dirty="0"/>
              <a:t> </a:t>
            </a:r>
            <a:r>
              <a:rPr lang="en-US" sz="1400" dirty="0" err="1"/>
              <a:t>mereka</a:t>
            </a:r>
            <a:r>
              <a:rPr lang="en-US" sz="1400" dirty="0"/>
              <a:t> ;</a:t>
            </a:r>
          </a:p>
          <a:p>
            <a:pPr marL="603629" lvl="1" indent="-232165">
              <a:buFont typeface="Wingdings" panose="05000000000000000000" pitchFamily="2" charset="2"/>
              <a:buChar char="Ø"/>
              <a:defRPr/>
            </a:pPr>
            <a:r>
              <a:rPr lang="en-US" sz="1400" dirty="0" err="1"/>
              <a:t>Kompetensi</a:t>
            </a:r>
            <a:r>
              <a:rPr lang="en-US" sz="1400" dirty="0"/>
              <a:t> orang.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806703" y="1838068"/>
            <a:ext cx="1810202" cy="598431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745" y="6459538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78168"/>
      </p:ext>
    </p:extLst>
  </p:cSld>
  <p:clrMapOvr>
    <a:masterClrMapping/>
  </p:clrMapOvr>
  <p:transition spd="slow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938" y="6065838"/>
            <a:ext cx="9898062" cy="406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849688" y="1628775"/>
            <a:ext cx="2130425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id-ID" sz="1625" b="1" dirty="0">
                <a:latin typeface="Trebuchet MS" pitchFamily="34" charset="0"/>
              </a:rPr>
              <a:t>KATEGORI </a:t>
            </a:r>
            <a:r>
              <a:rPr lang="en-US" sz="1625" b="1" dirty="0">
                <a:latin typeface="Trebuchet MS" pitchFamily="34" charset="0"/>
              </a:rPr>
              <a:t>DOKUMEN</a:t>
            </a:r>
          </a:p>
        </p:txBody>
      </p:sp>
      <p:sp>
        <p:nvSpPr>
          <p:cNvPr id="27652" name="Text Box 15"/>
          <p:cNvSpPr txBox="1">
            <a:spLocks noChangeArrowheads="1"/>
          </p:cNvSpPr>
          <p:nvPr/>
        </p:nvSpPr>
        <p:spPr bwMode="auto">
          <a:xfrm>
            <a:off x="1158875" y="2249488"/>
            <a:ext cx="25495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33CC"/>
                </a:solidFill>
                <a:latin typeface="Trebuchet MS" panose="020B0603020202020204" pitchFamily="34" charset="0"/>
              </a:rPr>
              <a:t>DOKUMEN PEDOMAN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33CC"/>
                </a:solidFill>
                <a:latin typeface="Trebuchet MS" panose="020B0603020202020204" pitchFamily="34" charset="0"/>
              </a:rPr>
              <a:t>Digunakan sebagai pedoman dalam bekerja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d-ID" altLang="en-US" sz="1600">
                <a:solidFill>
                  <a:srgbClr val="0033CC"/>
                </a:solidFill>
                <a:latin typeface="Trebuchet MS" panose="020B0603020202020204" pitchFamily="34" charset="0"/>
              </a:rPr>
              <a:t>(</a:t>
            </a:r>
            <a:r>
              <a:rPr lang="en-US" altLang="en-US" sz="1600">
                <a:solidFill>
                  <a:srgbClr val="0033CC"/>
                </a:solidFill>
                <a:latin typeface="Trebuchet MS" panose="020B0603020202020204" pitchFamily="34" charset="0"/>
              </a:rPr>
              <a:t>7.5.2 &amp; 7.5.3.2</a:t>
            </a:r>
            <a:r>
              <a:rPr lang="id-ID" altLang="en-US" sz="1600">
                <a:solidFill>
                  <a:srgbClr val="0033CC"/>
                </a:solidFill>
                <a:latin typeface="Trebuchet MS" panose="020B0603020202020204" pitchFamily="34" charset="0"/>
              </a:rPr>
              <a:t>)</a:t>
            </a:r>
            <a:endParaRPr lang="en-US" altLang="en-US" sz="1600">
              <a:solidFill>
                <a:srgbClr val="0033CC"/>
              </a:solidFill>
              <a:latin typeface="Trebuchet MS" panose="020B0603020202020204" pitchFamily="34" charset="0"/>
            </a:endParaRPr>
          </a:p>
        </p:txBody>
      </p:sp>
      <p:sp>
        <p:nvSpPr>
          <p:cNvPr id="27653" name="Text Box 16"/>
          <p:cNvSpPr txBox="1">
            <a:spLocks noChangeArrowheads="1"/>
          </p:cNvSpPr>
          <p:nvPr/>
        </p:nvSpPr>
        <p:spPr bwMode="auto">
          <a:xfrm>
            <a:off x="5948363" y="2422525"/>
            <a:ext cx="22860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00FF"/>
                </a:solidFill>
                <a:latin typeface="Trebuchet MS" panose="020B0603020202020204" pitchFamily="34" charset="0"/>
              </a:rPr>
              <a:t>RECORD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Trebuchet MS" panose="020B0603020202020204" pitchFamily="34" charset="0"/>
              </a:rPr>
              <a:t>Bukti hasil pekerjaan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d-ID" altLang="en-US" sz="1600">
                <a:solidFill>
                  <a:srgbClr val="0000FF"/>
                </a:solidFill>
                <a:latin typeface="Trebuchet MS" panose="020B0603020202020204" pitchFamily="34" charset="0"/>
              </a:rPr>
              <a:t>(</a:t>
            </a:r>
            <a:r>
              <a:rPr lang="en-US" altLang="en-US" sz="1600">
                <a:solidFill>
                  <a:srgbClr val="0000FF"/>
                </a:solidFill>
                <a:latin typeface="Trebuchet MS" panose="020B0603020202020204" pitchFamily="34" charset="0"/>
              </a:rPr>
              <a:t>7.5.3.1</a:t>
            </a:r>
            <a:r>
              <a:rPr lang="id-ID" altLang="en-US" sz="1600">
                <a:solidFill>
                  <a:srgbClr val="0000FF"/>
                </a:solidFill>
                <a:latin typeface="Trebuchet MS" panose="020B0603020202020204" pitchFamily="34" charset="0"/>
              </a:rPr>
              <a:t>)</a:t>
            </a:r>
            <a:endParaRPr lang="en-US" altLang="en-US" sz="1600">
              <a:solidFill>
                <a:srgbClr val="0000FF"/>
              </a:solidFill>
              <a:latin typeface="Trebuchet MS" panose="020B0603020202020204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1054100" y="3500438"/>
            <a:ext cx="3684588" cy="167798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  <a:defRPr/>
            </a:pPr>
            <a:r>
              <a:rPr lang="en-US" sz="1138" dirty="0">
                <a:latin typeface="Trebuchet MS" pitchFamily="34" charset="0"/>
              </a:rPr>
              <a:t>Ada </a:t>
            </a:r>
            <a:r>
              <a:rPr lang="en-US" sz="1138" dirty="0" err="1">
                <a:latin typeface="Trebuchet MS" pitchFamily="34" charset="0"/>
              </a:rPr>
              <a:t>pengesahan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sebelum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diterbitkan</a:t>
            </a:r>
            <a:r>
              <a:rPr lang="en-US" sz="1138" dirty="0">
                <a:latin typeface="Trebuchet MS" pitchFamily="34" charset="0"/>
              </a:rPr>
              <a:t> (</a:t>
            </a:r>
            <a:r>
              <a:rPr lang="en-US" sz="1138" dirty="0" err="1">
                <a:latin typeface="Trebuchet MS" pitchFamily="34" charset="0"/>
              </a:rPr>
              <a:t>tidak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orang </a:t>
            </a:r>
            <a:r>
              <a:rPr lang="en-US" sz="1138" dirty="0" err="1">
                <a:latin typeface="Trebuchet MS" pitchFamily="34" charset="0"/>
              </a:rPr>
              <a:t>bisa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mengeluarkan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pedoman</a:t>
            </a:r>
            <a:r>
              <a:rPr lang="en-US" sz="1138" dirty="0">
                <a:latin typeface="Trebuchet MS" pitchFamily="34" charset="0"/>
              </a:rPr>
              <a:t>)</a:t>
            </a: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  <a:defRPr/>
            </a:pPr>
            <a:r>
              <a:rPr lang="en-US" sz="1138" dirty="0" err="1">
                <a:latin typeface="Trebuchet MS" pitchFamily="34" charset="0"/>
              </a:rPr>
              <a:t>Semua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karyawan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harus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berpedoman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pada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terbaru</a:t>
            </a:r>
            <a:endParaRPr lang="en-US" sz="1138" dirty="0">
              <a:latin typeface="Trebuchet MS" pitchFamily="34" charset="0"/>
            </a:endParaRP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660400" algn="l"/>
              </a:tabLst>
              <a:defRPr/>
            </a:pPr>
            <a:r>
              <a:rPr lang="en-US" sz="1138" dirty="0" err="1">
                <a:latin typeface="Trebuchet MS" pitchFamily="34" charset="0"/>
              </a:rPr>
              <a:t>Distribusi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dikontrol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sehingga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bila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terjadi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revisi</a:t>
            </a:r>
            <a:r>
              <a:rPr lang="en-US" sz="1138" dirty="0">
                <a:latin typeface="Trebuchet MS" pitchFamily="34" charset="0"/>
              </a:rPr>
              <a:t>, </a:t>
            </a:r>
            <a:r>
              <a:rPr lang="en-US" sz="1138" dirty="0" err="1">
                <a:latin typeface="Trebuchet MS" pitchFamily="34" charset="0"/>
              </a:rPr>
              <a:t>dokumen</a:t>
            </a:r>
            <a:r>
              <a:rPr lang="en-US" sz="1138" dirty="0">
                <a:latin typeface="Trebuchet MS" pitchFamily="34" charset="0"/>
              </a:rPr>
              <a:t> lama </a:t>
            </a:r>
            <a:r>
              <a:rPr lang="en-US" sz="1138" dirty="0" err="1">
                <a:latin typeface="Trebuchet MS" pitchFamily="34" charset="0"/>
              </a:rPr>
              <a:t>dapat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ditarik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diganti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dengan</a:t>
            </a:r>
            <a:r>
              <a:rPr lang="en-US" sz="1138" dirty="0">
                <a:latin typeface="Trebuchet MS" pitchFamily="34" charset="0"/>
              </a:rPr>
              <a:t> yang </a:t>
            </a:r>
            <a:r>
              <a:rPr lang="en-US" sz="1138" dirty="0" err="1">
                <a:latin typeface="Trebuchet MS" pitchFamily="34" charset="0"/>
              </a:rPr>
              <a:t>baru</a:t>
            </a:r>
            <a:r>
              <a:rPr lang="en-US" sz="1138" dirty="0">
                <a:latin typeface="Trebuchet MS" pitchFamily="34" charset="0"/>
              </a:rPr>
              <a:t> </a:t>
            </a:r>
          </a:p>
          <a:p>
            <a:pPr marL="212825" indent="-212825">
              <a:spcBef>
                <a:spcPct val="35000"/>
              </a:spcBef>
              <a:tabLst>
                <a:tab pos="660400" algn="l"/>
              </a:tabLst>
              <a:defRPr/>
            </a:pPr>
            <a:r>
              <a:rPr lang="en-US" sz="1138" dirty="0">
                <a:latin typeface="Trebuchet MS" pitchFamily="34" charset="0"/>
              </a:rPr>
              <a:t>	</a:t>
            </a:r>
            <a:r>
              <a:rPr lang="en-US" sz="1138" dirty="0" err="1">
                <a:latin typeface="Trebuchet MS" pitchFamily="34" charset="0"/>
              </a:rPr>
              <a:t>Contoh</a:t>
            </a:r>
            <a:r>
              <a:rPr lang="en-US" sz="1138" dirty="0">
                <a:latin typeface="Trebuchet MS" pitchFamily="34" charset="0"/>
              </a:rPr>
              <a:t> : </a:t>
            </a:r>
            <a:r>
              <a:rPr lang="en-US" sz="1138" dirty="0" err="1">
                <a:latin typeface="Trebuchet MS" pitchFamily="34" charset="0"/>
              </a:rPr>
              <a:t>Kebijakan</a:t>
            </a:r>
            <a:r>
              <a:rPr lang="en-US" sz="1138" dirty="0">
                <a:latin typeface="Trebuchet MS" pitchFamily="34" charset="0"/>
              </a:rPr>
              <a:t> Perusahaan, </a:t>
            </a:r>
            <a:r>
              <a:rPr lang="en-US" sz="1138" dirty="0" err="1">
                <a:latin typeface="Trebuchet MS" pitchFamily="34" charset="0"/>
              </a:rPr>
              <a:t>Prosedur</a:t>
            </a:r>
            <a:r>
              <a:rPr lang="en-US" sz="1138" dirty="0">
                <a:latin typeface="Trebuchet MS" pitchFamily="34" charset="0"/>
              </a:rPr>
              <a:t>, IK, </a:t>
            </a:r>
            <a:r>
              <a:rPr lang="en-US" sz="1138" dirty="0" err="1">
                <a:latin typeface="Trebuchet MS" pitchFamily="34" charset="0"/>
              </a:rPr>
              <a:t>dll</a:t>
            </a:r>
            <a:endParaRPr lang="en-US" sz="1138" dirty="0">
              <a:latin typeface="Trebuchet MS" pitchFamily="34" charset="0"/>
            </a:endParaRP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5511800" y="3508375"/>
            <a:ext cx="2870200" cy="1389063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  <a:defRPr/>
            </a:pPr>
            <a:r>
              <a:rPr lang="en-US" sz="1138" dirty="0" err="1">
                <a:latin typeface="Trebuchet MS" pitchFamily="34" charset="0"/>
              </a:rPr>
              <a:t>Disimpan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dengan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baik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sehingga</a:t>
            </a:r>
            <a:r>
              <a:rPr lang="en-US" sz="1138" dirty="0">
                <a:latin typeface="Trebuchet MS" pitchFamily="34" charset="0"/>
              </a:rPr>
              <a:t> :</a:t>
            </a: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  <a:defRPr/>
            </a:pPr>
            <a:r>
              <a:rPr lang="en-US" sz="1138" dirty="0">
                <a:latin typeface="Trebuchet MS" pitchFamily="34" charset="0"/>
              </a:rPr>
              <a:t> Record </a:t>
            </a:r>
            <a:r>
              <a:rPr lang="en-US" sz="1138" dirty="0" err="1">
                <a:latin typeface="Trebuchet MS" pitchFamily="34" charset="0"/>
              </a:rPr>
              <a:t>mudah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dicari</a:t>
            </a:r>
            <a:endParaRPr lang="en-US" sz="1138" dirty="0">
              <a:latin typeface="Trebuchet MS" pitchFamily="34" charset="0"/>
            </a:endParaRPr>
          </a:p>
          <a:p>
            <a:pPr marL="441127" lvl="1">
              <a:spcBef>
                <a:spcPct val="35000"/>
              </a:spcBef>
              <a:buFont typeface="Wingdings" pitchFamily="2" charset="2"/>
              <a:buChar char="Ø"/>
              <a:tabLst>
                <a:tab pos="731342" algn="l"/>
              </a:tabLst>
              <a:defRPr/>
            </a:pPr>
            <a:r>
              <a:rPr lang="en-US" sz="1138" dirty="0">
                <a:latin typeface="Trebuchet MS" pitchFamily="34" charset="0"/>
              </a:rPr>
              <a:t> Record </a:t>
            </a:r>
            <a:r>
              <a:rPr lang="en-US" sz="1138" dirty="0" err="1">
                <a:latin typeface="Trebuchet MS" pitchFamily="34" charset="0"/>
              </a:rPr>
              <a:t>tidak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hilang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atau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rusak</a:t>
            </a:r>
            <a:endParaRPr lang="en-US" sz="1138" dirty="0">
              <a:latin typeface="Trebuchet MS" pitchFamily="34" charset="0"/>
            </a:endParaRPr>
          </a:p>
          <a:p>
            <a:pPr marL="212825" indent="-212825">
              <a:spcBef>
                <a:spcPct val="35000"/>
              </a:spcBef>
              <a:buFontTx/>
              <a:buChar char="•"/>
              <a:tabLst>
                <a:tab pos="731342" algn="l"/>
              </a:tabLst>
              <a:defRPr/>
            </a:pPr>
            <a:r>
              <a:rPr lang="en-US" sz="1138" dirty="0" err="1">
                <a:latin typeface="Trebuchet MS" pitchFamily="34" charset="0"/>
              </a:rPr>
              <a:t>Disimpan</a:t>
            </a:r>
            <a:r>
              <a:rPr lang="en-US" sz="1138" dirty="0">
                <a:latin typeface="Trebuchet MS" pitchFamily="34" charset="0"/>
              </a:rPr>
              <a:t> </a:t>
            </a:r>
            <a:r>
              <a:rPr lang="en-US" sz="1138" dirty="0" err="1">
                <a:latin typeface="Trebuchet MS" pitchFamily="34" charset="0"/>
              </a:rPr>
              <a:t>sesuai</a:t>
            </a:r>
            <a:r>
              <a:rPr lang="en-US" sz="1138" dirty="0">
                <a:latin typeface="Trebuchet MS" pitchFamily="34" charset="0"/>
              </a:rPr>
              <a:t> standard lama </a:t>
            </a:r>
            <a:r>
              <a:rPr lang="en-US" sz="1138" dirty="0" err="1">
                <a:latin typeface="Trebuchet MS" pitchFamily="34" charset="0"/>
              </a:rPr>
              <a:t>penyimpanan</a:t>
            </a:r>
            <a:endParaRPr lang="en-US" sz="1138" dirty="0">
              <a:latin typeface="Trebuchet MS" pitchFamily="34" charset="0"/>
            </a:endParaRPr>
          </a:p>
          <a:p>
            <a:pPr marL="212825" indent="-212825">
              <a:spcBef>
                <a:spcPct val="35000"/>
              </a:spcBef>
              <a:tabLst>
                <a:tab pos="731342" algn="l"/>
              </a:tabLst>
              <a:defRPr/>
            </a:pPr>
            <a:r>
              <a:rPr lang="en-US" sz="1138" dirty="0" err="1">
                <a:latin typeface="Trebuchet MS" pitchFamily="34" charset="0"/>
              </a:rPr>
              <a:t>Contoh</a:t>
            </a:r>
            <a:r>
              <a:rPr lang="en-US" sz="1138" dirty="0">
                <a:latin typeface="Trebuchet MS" pitchFamily="34" charset="0"/>
              </a:rPr>
              <a:t> :	PO, </a:t>
            </a:r>
            <a:r>
              <a:rPr lang="id-ID" sz="1138" dirty="0">
                <a:latin typeface="Trebuchet MS" pitchFamily="34" charset="0"/>
              </a:rPr>
              <a:t>Form Cuti, dll</a:t>
            </a:r>
            <a:endParaRPr lang="en-US" sz="1138" dirty="0"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 flipH="1">
            <a:off x="3680995" y="2288599"/>
            <a:ext cx="1218903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27659" name="Line 22"/>
          <p:cNvSpPr>
            <a:spLocks noChangeShapeType="1"/>
          </p:cNvSpPr>
          <p:nvPr/>
        </p:nvSpPr>
        <p:spPr bwMode="auto">
          <a:xfrm flipH="1">
            <a:off x="2447925" y="3203575"/>
            <a:ext cx="0" cy="296863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23"/>
          <p:cNvSpPr>
            <a:spLocks noChangeShapeType="1"/>
          </p:cNvSpPr>
          <p:nvPr/>
        </p:nvSpPr>
        <p:spPr bwMode="auto">
          <a:xfrm flipH="1">
            <a:off x="7091363" y="3213100"/>
            <a:ext cx="0" cy="296863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899899" y="2288599"/>
            <a:ext cx="1218902" cy="406301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62475" y="74613"/>
            <a:ext cx="514350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925" b="1" dirty="0" err="1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Pengendalian</a:t>
            </a:r>
            <a:r>
              <a:rPr lang="en-US" sz="2925" b="1" dirty="0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 </a:t>
            </a:r>
            <a:r>
              <a:rPr lang="en-US" sz="2925" b="1" dirty="0" err="1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Dokumen</a:t>
            </a:r>
            <a:r>
              <a:rPr lang="en-US" sz="2925" b="1" dirty="0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 &amp; </a:t>
            </a:r>
            <a:r>
              <a:rPr lang="id-ID" sz="2925" b="1" dirty="0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Pengendalian </a:t>
            </a:r>
            <a:r>
              <a:rPr lang="en-US" sz="2925" b="1" dirty="0" err="1">
                <a:solidFill>
                  <a:srgbClr val="002060"/>
                </a:solidFill>
                <a:latin typeface="Bell MT" panose="02020503060305020303" pitchFamily="18" charset="0"/>
                <a:ea typeface="+mj-ea"/>
                <a:cs typeface="+mj-cs"/>
              </a:rPr>
              <a:t>Rekaman</a:t>
            </a:r>
            <a:endParaRPr lang="en-US" sz="2925" b="1" dirty="0">
              <a:solidFill>
                <a:srgbClr val="002060"/>
              </a:solidFill>
              <a:latin typeface="Bell MT" panose="02020503060305020303" pitchFamily="18" charset="0"/>
              <a:ea typeface="+mj-ea"/>
              <a:cs typeface="+mj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62475" y="692150"/>
            <a:ext cx="448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5563"/>
            <a:ext cx="3721100" cy="2105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4956969" y="5073651"/>
            <a:ext cx="4805362" cy="898525"/>
          </a:xfrm>
          <a:prstGeom prst="rect">
            <a:avLst/>
          </a:prstGeom>
          <a:solidFill>
            <a:schemeClr val="bg1"/>
          </a:solidFill>
          <a:ln w="6350" cmpd="dbl">
            <a:solidFill>
              <a:srgbClr val="002060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Organisasi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harus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menentukan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dokumen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dan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menerapkan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kebijakan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penyimpanan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arsip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.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Pengendalian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catatan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harus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memenuhi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hukum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peraturan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organisasi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dan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kebutuhan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400" i="1" dirty="0" err="1">
                <a:latin typeface="Comic Sans MS" panose="030F0702030302020204" pitchFamily="66" charset="0"/>
                <a:ea typeface="+mj-ea"/>
                <a:cs typeface="+mj-cs"/>
              </a:rPr>
              <a:t>pelanggan</a:t>
            </a:r>
            <a:r>
              <a:rPr lang="en-US" sz="1400" i="1" dirty="0">
                <a:latin typeface="Comic Sans MS" panose="030F0702030302020204" pitchFamily="66" charset="0"/>
                <a:ea typeface="+mj-ea"/>
                <a:cs typeface="+mj-cs"/>
              </a:rPr>
              <a:t>. (IATF </a:t>
            </a:r>
            <a:r>
              <a:rPr lang="en-US" sz="1400" i="1" dirty="0">
                <a:latin typeface="Comic Sans MS" panose="030F0702030302020204" pitchFamily="66" charset="0"/>
              </a:rPr>
              <a:t>7.5.3.2.1)</a:t>
            </a:r>
            <a:endParaRPr lang="en-US" sz="1400" i="1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614" y="6484041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96125"/>
      </p:ext>
    </p:extLst>
  </p:cSld>
  <p:clrMapOvr>
    <a:masterClrMapping/>
  </p:clrMapOvr>
  <p:transition spd="slow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5093284" y="84578"/>
            <a:ext cx="2452004" cy="7681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56570" y="2803875"/>
            <a:ext cx="6871366" cy="364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31" algn="just">
              <a:lnSpc>
                <a:spcPct val="115000"/>
              </a:lnSpc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“document”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“documented procedure”, “quality manual”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“quality plan”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Dirubah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“Maintain documented information”. </a:t>
            </a:r>
          </a:p>
          <a:p>
            <a:pPr marL="325031" algn="just">
              <a:lnSpc>
                <a:spcPct val="115000"/>
              </a:lnSpc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031" algn="just">
              <a:lnSpc>
                <a:spcPct val="115000"/>
              </a:lnSpc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“record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“retain documented Information”</a:t>
            </a:r>
          </a:p>
          <a:p>
            <a:pPr marL="325031" algn="just">
              <a:lnSpc>
                <a:spcPct val="115000"/>
              </a:lnSpc>
            </a:pP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5031" algn="just">
              <a:lnSpc>
                <a:spcPct val="115000"/>
              </a:lnSpc>
              <a:spcAft>
                <a:spcPts val="812"/>
              </a:spcAf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istilah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“information”,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4.1. The Organization shall monitor and review the information…..--&gt;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persyaratan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didokumentasikan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6562" y="0"/>
            <a:ext cx="2384854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/>
        </p:nvSpPr>
        <p:spPr>
          <a:xfrm flipH="1">
            <a:off x="-35627" y="233173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on 8"/>
          <p:cNvSpPr/>
          <p:nvPr/>
        </p:nvSpPr>
        <p:spPr>
          <a:xfrm flipH="1">
            <a:off x="215036" y="297503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1" name="Rectangle 10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 flipH="1">
              <a:off x="2250448" y="4953042"/>
              <a:ext cx="449144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rot="5400000">
              <a:off x="2220452" y="4994721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2000" l="16000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7943" y="1652534"/>
            <a:ext cx="4162995" cy="4162995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416496" y="607542"/>
            <a:ext cx="2021694" cy="44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b="1" dirty="0"/>
              <a:t>7.5 Documented</a:t>
            </a:r>
          </a:p>
          <a:p>
            <a:pPr algn="ctr"/>
            <a:r>
              <a:rPr lang="en-US" sz="2000" b="1" dirty="0"/>
              <a:t>Information</a:t>
            </a:r>
            <a:endParaRPr lang="en-US" sz="2000" dirty="0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5185023" y="141405"/>
            <a:ext cx="227905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25" b="1" dirty="0" err="1">
                <a:latin typeface="Trebuchet MS" pitchFamily="34" charset="0"/>
              </a:rPr>
              <a:t>Informasi</a:t>
            </a:r>
            <a:r>
              <a:rPr lang="en-US" sz="1625" b="1" dirty="0">
                <a:latin typeface="Trebuchet MS" pitchFamily="34" charset="0"/>
              </a:rPr>
              <a:t> yang </a:t>
            </a:r>
            <a:r>
              <a:rPr lang="en-US" sz="1625" b="1" dirty="0" err="1">
                <a:latin typeface="Trebuchet MS" pitchFamily="34" charset="0"/>
              </a:rPr>
              <a:t>didokumentasikan</a:t>
            </a:r>
            <a:endParaRPr lang="en-US" sz="1625" b="1" dirty="0">
              <a:latin typeface="Trebuchet MS" pitchFamily="34" charset="0"/>
            </a:endParaRP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4852541" y="1772816"/>
            <a:ext cx="2548731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Membuat</a:t>
            </a:r>
            <a:r>
              <a:rPr lang="en-US" sz="1462" b="1" dirty="0"/>
              <a:t> </a:t>
            </a:r>
            <a:r>
              <a:rPr lang="en-US" sz="1462" b="1" dirty="0" err="1"/>
              <a:t>dan</a:t>
            </a:r>
            <a:r>
              <a:rPr lang="en-US" sz="1462" b="1" dirty="0"/>
              <a:t> </a:t>
            </a:r>
            <a:r>
              <a:rPr lang="en-US" sz="1462" b="1" dirty="0" err="1"/>
              <a:t>memperbarui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7342332" y="1770563"/>
            <a:ext cx="2285604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62" b="1" dirty="0" err="1"/>
              <a:t>Pengendalian</a:t>
            </a:r>
            <a:r>
              <a:rPr lang="en-US" sz="1462" b="1" dirty="0"/>
              <a:t> </a:t>
            </a:r>
            <a:r>
              <a:rPr lang="en-US" sz="1462" b="1" dirty="0" err="1"/>
              <a:t>informasi</a:t>
            </a:r>
            <a:r>
              <a:rPr lang="en-US" sz="1462" b="1" dirty="0"/>
              <a:t> </a:t>
            </a:r>
            <a:r>
              <a:rPr lang="en-US" sz="1462" b="1" dirty="0" err="1"/>
              <a:t>terdokumentasi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3059359" y="1725349"/>
            <a:ext cx="2415457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62" b="1" dirty="0" err="1"/>
              <a:t>Umum</a:t>
            </a:r>
            <a:endParaRPr lang="en-US" sz="1462" dirty="0"/>
          </a:p>
          <a:p>
            <a:pPr algn="ctr"/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H="1">
            <a:off x="4416234" y="852762"/>
            <a:ext cx="1400862" cy="517890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cxnSp>
        <p:nvCxnSpPr>
          <p:cNvPr id="29" name="Straight Connector 28"/>
          <p:cNvCxnSpPr/>
          <p:nvPr/>
        </p:nvCxnSpPr>
        <p:spPr>
          <a:xfrm>
            <a:off x="3584848" y="1700808"/>
            <a:ext cx="1311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57056" y="1725349"/>
            <a:ext cx="1311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91470" y="1725349"/>
            <a:ext cx="2194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ardrop 31"/>
          <p:cNvSpPr/>
          <p:nvPr/>
        </p:nvSpPr>
        <p:spPr>
          <a:xfrm rot="7877453">
            <a:off x="4007076" y="1230717"/>
            <a:ext cx="346970" cy="322591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/>
        </p:nvSpPr>
        <p:spPr>
          <a:xfrm rot="7877453">
            <a:off x="5879284" y="1308955"/>
            <a:ext cx="346970" cy="322591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/>
          <p:cNvSpPr/>
          <p:nvPr/>
        </p:nvSpPr>
        <p:spPr>
          <a:xfrm rot="7877453">
            <a:off x="8317187" y="1276401"/>
            <a:ext cx="346970" cy="32259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>
            <a:off x="6671833" y="852762"/>
            <a:ext cx="1583165" cy="517890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 flipH="1">
            <a:off x="6105128" y="855015"/>
            <a:ext cx="183314" cy="378448"/>
          </a:xfrm>
          <a:prstGeom prst="line">
            <a:avLst/>
          </a:prstGeom>
          <a:ln>
            <a:headE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id-ID" sz="1462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532023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95" descr="j04348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44450"/>
            <a:ext cx="187166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47725" y="115888"/>
            <a:ext cx="9058275" cy="936625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0070C0"/>
                </a:solidFill>
                <a:latin typeface="Comic Sans MS" panose="030F0702030302020204" pitchFamily="66" charset="0"/>
              </a:rPr>
              <a:t>Back Up Dokumen, Data dan Record</a:t>
            </a:r>
          </a:p>
        </p:txBody>
      </p:sp>
      <p:sp>
        <p:nvSpPr>
          <p:cNvPr id="28677" name="Rectangle 8"/>
          <p:cNvSpPr>
            <a:spLocks noChangeArrowheads="1"/>
          </p:cNvSpPr>
          <p:nvPr/>
        </p:nvSpPr>
        <p:spPr bwMode="auto">
          <a:xfrm>
            <a:off x="1360427" y="1537494"/>
            <a:ext cx="4320868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3190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hlink"/>
                </a:solidFill>
                <a:latin typeface="Tahoma" panose="020B0604030504040204" pitchFamily="34" charset="0"/>
              </a:rPr>
              <a:t>Potential Problem </a:t>
            </a:r>
            <a:r>
              <a:rPr lang="en-US" altLang="en-US" sz="1800" b="1" dirty="0">
                <a:solidFill>
                  <a:schemeClr val="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:</a:t>
            </a:r>
            <a:endParaRPr lang="en-US" altLang="en-US" sz="1800" b="1" dirty="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G"/>
            </a:pPr>
            <a:r>
              <a:rPr lang="en-US" altLang="en-US" sz="1800" dirty="0" err="1">
                <a:latin typeface="Tahoma" panose="020B0604030504040204" pitchFamily="34" charset="0"/>
              </a:rPr>
              <a:t>Dokumen</a:t>
            </a:r>
            <a:r>
              <a:rPr lang="en-US" altLang="en-US" sz="1800" dirty="0">
                <a:latin typeface="Tahoma" panose="020B0604030504040204" pitchFamily="34" charset="0"/>
              </a:rPr>
              <a:t> softcopy yang </a:t>
            </a:r>
            <a:r>
              <a:rPr lang="en-US" altLang="en-US" sz="1800" dirty="0" err="1">
                <a:latin typeface="Tahoma" panose="020B0604030504040204" pitchFamily="34" charset="0"/>
              </a:rPr>
              <a:t>tidak</a:t>
            </a:r>
            <a:r>
              <a:rPr lang="en-US" altLang="en-US" sz="1800" dirty="0">
                <a:latin typeface="Tahoma" panose="020B0604030504040204" pitchFamily="34" charset="0"/>
              </a:rPr>
              <a:t>   </a:t>
            </a:r>
            <a:r>
              <a:rPr lang="en-US" altLang="en-US" sz="1800" dirty="0" err="1">
                <a:latin typeface="Tahoma" panose="020B0604030504040204" pitchFamily="34" charset="0"/>
              </a:rPr>
              <a:t>tersambung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dalam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jaringan</a:t>
            </a:r>
            <a:r>
              <a:rPr lang="en-US" altLang="en-US" sz="1800" dirty="0">
                <a:latin typeface="Tahoma" panose="020B0604030504040204" pitchFamily="34" charset="0"/>
              </a:rPr>
              <a:t> (server), </a:t>
            </a:r>
            <a:r>
              <a:rPr lang="en-US" altLang="en-US" sz="1800" dirty="0" err="1">
                <a:latin typeface="Tahoma" panose="020B0604030504040204" pitchFamily="34" charset="0"/>
              </a:rPr>
              <a:t>misalnya</a:t>
            </a:r>
            <a:r>
              <a:rPr lang="en-US" altLang="en-US" sz="1800" dirty="0">
                <a:latin typeface="Tahoma" panose="020B0604030504040204" pitchFamily="34" charset="0"/>
              </a:rPr>
              <a:t> :</a:t>
            </a:r>
          </a:p>
          <a:p>
            <a:pPr lvl="1" eaLnBrk="1" hangingPunct="1">
              <a:buFontTx/>
              <a:buBlip>
                <a:blip r:embed="rId4"/>
              </a:buBlip>
            </a:pPr>
            <a:r>
              <a:rPr lang="en-US" altLang="en-US" sz="1800" dirty="0">
                <a:latin typeface="Tahoma" panose="020B0604030504040204" pitchFamily="34" charset="0"/>
              </a:rPr>
              <a:t> Data di laptop</a:t>
            </a:r>
          </a:p>
          <a:p>
            <a:pPr lvl="1" eaLnBrk="1" hangingPunct="1">
              <a:buFontTx/>
              <a:buBlip>
                <a:blip r:embed="rId4"/>
              </a:buBlip>
            </a:pPr>
            <a:r>
              <a:rPr lang="en-US" altLang="en-US" sz="1800" dirty="0">
                <a:latin typeface="Tahoma" panose="020B0604030504040204" pitchFamily="34" charset="0"/>
              </a:rPr>
              <a:t> Data/software </a:t>
            </a:r>
            <a:r>
              <a:rPr lang="en-US" altLang="en-US" sz="1800" dirty="0" err="1">
                <a:latin typeface="Tahoma" panose="020B0604030504040204" pitchFamily="34" charset="0"/>
              </a:rPr>
              <a:t>mesin</a:t>
            </a:r>
            <a:endParaRPr lang="en-US" altLang="en-US" sz="1800" dirty="0">
              <a:latin typeface="Tahoma" panose="020B0604030504040204" pitchFamily="34" charset="0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G"/>
            </a:pPr>
            <a:r>
              <a:rPr lang="en-US" altLang="en-US" sz="1800" dirty="0" err="1">
                <a:latin typeface="Tahoma" panose="020B0604030504040204" pitchFamily="34" charset="0"/>
              </a:rPr>
              <a:t>Lokasi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penyimpanan</a:t>
            </a:r>
            <a:r>
              <a:rPr lang="en-US" altLang="en-US" sz="1800" dirty="0">
                <a:latin typeface="Tahoma" panose="020B0604030504040204" pitchFamily="34" charset="0"/>
              </a:rPr>
              <a:t> back up server </a:t>
            </a:r>
            <a:r>
              <a:rPr lang="en-US" altLang="en-US" sz="1800" dirty="0" err="1">
                <a:latin typeface="Tahoma" panose="020B0604030504040204" pitchFamily="34" charset="0"/>
              </a:rPr>
              <a:t>berada</a:t>
            </a:r>
            <a:r>
              <a:rPr lang="en-US" altLang="en-US" sz="1800" dirty="0">
                <a:latin typeface="Tahoma" panose="020B0604030504040204" pitchFamily="34" charset="0"/>
              </a:rPr>
              <a:t> di </a:t>
            </a:r>
            <a:r>
              <a:rPr lang="en-US" altLang="en-US" sz="1800" dirty="0" err="1">
                <a:latin typeface="Tahoma" panose="020B0604030504040204" pitchFamily="34" charset="0"/>
              </a:rPr>
              <a:t>gedung</a:t>
            </a:r>
            <a:r>
              <a:rPr lang="en-US" altLang="en-US" sz="1800" dirty="0">
                <a:latin typeface="Tahoma" panose="020B0604030504040204" pitchFamily="34" charset="0"/>
              </a:rPr>
              <a:t> yang </a:t>
            </a:r>
            <a:r>
              <a:rPr lang="en-US" altLang="en-US" sz="1800" dirty="0" err="1">
                <a:latin typeface="Tahoma" panose="020B0604030504040204" pitchFamily="34" charset="0"/>
              </a:rPr>
              <a:t>sama</a:t>
            </a:r>
            <a:r>
              <a:rPr lang="en-US" altLang="en-US" sz="1800" dirty="0">
                <a:latin typeface="Tahoma" panose="020B0604030504040204" pitchFamily="34" charset="0"/>
              </a:rPr>
              <a:t> (</a:t>
            </a:r>
            <a:r>
              <a:rPr lang="en-US" altLang="en-US" sz="1800" dirty="0" err="1">
                <a:latin typeface="Tahoma" panose="020B0604030504040204" pitchFamily="34" charset="0"/>
              </a:rPr>
              <a:t>hilang</a:t>
            </a:r>
            <a:r>
              <a:rPr lang="en-US" altLang="en-US" sz="1800" dirty="0">
                <a:latin typeface="Tahoma" panose="020B0604030504040204" pitchFamily="34" charset="0"/>
              </a:rPr>
              <a:t>/</a:t>
            </a:r>
            <a:r>
              <a:rPr lang="en-US" altLang="en-US" sz="1800" dirty="0" err="1">
                <a:latin typeface="Tahoma" panose="020B0604030504040204" pitchFamily="34" charset="0"/>
              </a:rPr>
              <a:t>rusaknya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semua</a:t>
            </a:r>
            <a:r>
              <a:rPr lang="en-US" altLang="en-US" sz="1800" dirty="0">
                <a:latin typeface="Tahoma" panose="020B0604030504040204" pitchFamily="34" charset="0"/>
              </a:rPr>
              <a:t> data </a:t>
            </a:r>
            <a:r>
              <a:rPr lang="en-US" altLang="en-US" sz="1800" dirty="0" err="1">
                <a:latin typeface="Tahoma" panose="020B0604030504040204" pitchFamily="34" charset="0"/>
              </a:rPr>
              <a:t>ketika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terjadi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r>
              <a:rPr lang="en-US" altLang="en-US" sz="1800" dirty="0" err="1">
                <a:latin typeface="Tahoma" panose="020B0604030504040204" pitchFamily="34" charset="0"/>
              </a:rPr>
              <a:t>kebakaran</a:t>
            </a:r>
            <a:r>
              <a:rPr lang="en-US" altLang="en-US" sz="1800" dirty="0">
                <a:latin typeface="Tahoma" panose="020B0604030504040204" pitchFamily="34" charset="0"/>
              </a:rPr>
              <a:t>) </a:t>
            </a:r>
          </a:p>
        </p:txBody>
      </p:sp>
      <p:grpSp>
        <p:nvGrpSpPr>
          <p:cNvPr id="28678" name="Group 11"/>
          <p:cNvGrpSpPr>
            <a:grpSpLocks/>
          </p:cNvGrpSpPr>
          <p:nvPr/>
        </p:nvGrpSpPr>
        <p:grpSpPr bwMode="auto">
          <a:xfrm>
            <a:off x="857250" y="1771650"/>
            <a:ext cx="495300" cy="1223963"/>
            <a:chOff x="676" y="3339"/>
            <a:chExt cx="312" cy="771"/>
          </a:xfrm>
        </p:grpSpPr>
        <p:pic>
          <p:nvPicPr>
            <p:cNvPr id="28708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" y="3339"/>
              <a:ext cx="312" cy="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9" name="Rectangle 13"/>
            <p:cNvSpPr>
              <a:spLocks noChangeArrowheads="1"/>
            </p:cNvSpPr>
            <p:nvPr/>
          </p:nvSpPr>
          <p:spPr bwMode="auto">
            <a:xfrm>
              <a:off x="716" y="3475"/>
              <a:ext cx="227" cy="499"/>
            </a:xfrm>
            <a:prstGeom prst="rect">
              <a:avLst/>
            </a:prstGeom>
            <a:noFill/>
            <a:ln w="38100" cap="rnd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600"/>
            </a:p>
          </p:txBody>
        </p:sp>
      </p:grpSp>
      <p:pic>
        <p:nvPicPr>
          <p:cNvPr id="28679" name="Picture 16" descr="desperat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5057775"/>
            <a:ext cx="1820862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Rectangle 8"/>
          <p:cNvSpPr>
            <a:spLocks noChangeArrowheads="1"/>
          </p:cNvSpPr>
          <p:nvPr/>
        </p:nvSpPr>
        <p:spPr bwMode="auto">
          <a:xfrm>
            <a:off x="201125" y="4821141"/>
            <a:ext cx="4103688" cy="1270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  <a:miter lim="800000"/>
            <a:headEnd/>
            <a:tailEnd/>
          </a:ln>
          <a:extLst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3190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Saran :</a:t>
            </a:r>
          </a:p>
          <a:p>
            <a:pPr eaLnBrk="1" hangingPunct="1">
              <a:lnSpc>
                <a:spcPct val="8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Simpan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media back up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secara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offline,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dan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menggunakan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media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Eksternal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.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Penyimpanan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media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Eksternal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jangan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di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simpan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di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lokasi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</a:t>
            </a:r>
            <a:r>
              <a:rPr lang="en-US" altLang="en-US" sz="1800" dirty="0" err="1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perusahaan</a:t>
            </a:r>
            <a:r>
              <a:rPr lang="en-US" altLang="en-US" sz="18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.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232400" y="836613"/>
            <a:ext cx="2233613" cy="10795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Identifikasi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data yang 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perlu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di back-up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30863" y="2071688"/>
            <a:ext cx="1438275" cy="1020762"/>
            <a:chOff x="6538641" y="1844824"/>
            <a:chExt cx="1438695" cy="1350708"/>
          </a:xfrm>
        </p:grpSpPr>
        <p:sp>
          <p:nvSpPr>
            <p:cNvPr id="15" name="Diamond 14"/>
            <p:cNvSpPr/>
            <p:nvPr/>
          </p:nvSpPr>
          <p:spPr>
            <a:xfrm>
              <a:off x="6540228" y="1844824"/>
              <a:ext cx="1437108" cy="1350708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38641" y="2191428"/>
              <a:ext cx="1438695" cy="657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Tersambung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ke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jaringan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962775" y="2014538"/>
            <a:ext cx="677863" cy="798512"/>
            <a:chOff x="5695578" y="1921700"/>
            <a:chExt cx="678069" cy="798987"/>
          </a:xfrm>
        </p:grpSpPr>
        <p:sp>
          <p:nvSpPr>
            <p:cNvPr id="18" name="Chevron 17"/>
            <p:cNvSpPr/>
            <p:nvPr/>
          </p:nvSpPr>
          <p:spPr>
            <a:xfrm>
              <a:off x="5889312" y="2234623"/>
              <a:ext cx="484335" cy="486064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705" name="TextBox 27"/>
            <p:cNvSpPr txBox="1">
              <a:spLocks noChangeArrowheads="1"/>
            </p:cNvSpPr>
            <p:nvPr/>
          </p:nvSpPr>
          <p:spPr bwMode="auto">
            <a:xfrm>
              <a:off x="5695578" y="1921700"/>
              <a:ext cx="622221" cy="307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Tidak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108700" y="3068638"/>
            <a:ext cx="484188" cy="638175"/>
            <a:chOff x="4649823" y="2905199"/>
            <a:chExt cx="484269" cy="637993"/>
          </a:xfrm>
        </p:grpSpPr>
        <p:sp>
          <p:nvSpPr>
            <p:cNvPr id="21" name="Chevron 20"/>
            <p:cNvSpPr/>
            <p:nvPr/>
          </p:nvSpPr>
          <p:spPr>
            <a:xfrm rot="5400000">
              <a:off x="4649933" y="3059033"/>
              <a:ext cx="484050" cy="484269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703" name="TextBox 26"/>
            <p:cNvSpPr txBox="1">
              <a:spLocks noChangeArrowheads="1"/>
            </p:cNvSpPr>
            <p:nvPr/>
          </p:nvSpPr>
          <p:spPr bwMode="auto">
            <a:xfrm>
              <a:off x="4709668" y="2905199"/>
              <a:ext cx="362340" cy="30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Ya</a:t>
              </a: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5746750" y="3778250"/>
            <a:ext cx="1273175" cy="668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Simpan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data di folder server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897813" y="2147888"/>
            <a:ext cx="1274762" cy="8445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 Up data manual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Hardisk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External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91200" y="5146675"/>
            <a:ext cx="1273175" cy="6683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 Up data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Hardisk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External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756525" y="5124450"/>
            <a:ext cx="1798638" cy="6699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Simpan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Hardisk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external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tempat</a:t>
            </a:r>
            <a:r>
              <a: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penyimpanan</a:t>
            </a:r>
            <a:endParaRPr lang="en-US" sz="1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816850" y="3636963"/>
            <a:ext cx="1438275" cy="758825"/>
            <a:chOff x="6538641" y="1844824"/>
            <a:chExt cx="1438695" cy="1350708"/>
          </a:xfrm>
        </p:grpSpPr>
        <p:sp>
          <p:nvSpPr>
            <p:cNvPr id="28" name="Diamond 27"/>
            <p:cNvSpPr/>
            <p:nvPr/>
          </p:nvSpPr>
          <p:spPr>
            <a:xfrm>
              <a:off x="6540229" y="1844824"/>
              <a:ext cx="1437107" cy="1350708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38641" y="2192390"/>
              <a:ext cx="1438695" cy="655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Dipindah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ke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server?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8224838" y="4314825"/>
            <a:ext cx="622300" cy="708025"/>
            <a:chOff x="4573338" y="2835453"/>
            <a:chExt cx="622392" cy="707739"/>
          </a:xfrm>
        </p:grpSpPr>
        <p:sp>
          <p:nvSpPr>
            <p:cNvPr id="31" name="Chevron 30"/>
            <p:cNvSpPr/>
            <p:nvPr/>
          </p:nvSpPr>
          <p:spPr>
            <a:xfrm rot="5400000">
              <a:off x="4649683" y="3059067"/>
              <a:ext cx="483991" cy="484259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699" name="TextBox 26"/>
            <p:cNvSpPr txBox="1">
              <a:spLocks noChangeArrowheads="1"/>
            </p:cNvSpPr>
            <p:nvPr/>
          </p:nvSpPr>
          <p:spPr bwMode="auto">
            <a:xfrm>
              <a:off x="4573338" y="2835453"/>
              <a:ext cx="622392" cy="30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Tidak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7105650" y="3511550"/>
            <a:ext cx="511175" cy="739775"/>
            <a:chOff x="5928197" y="1982101"/>
            <a:chExt cx="510297" cy="739420"/>
          </a:xfrm>
        </p:grpSpPr>
        <p:sp>
          <p:nvSpPr>
            <p:cNvPr id="34" name="Chevron 33"/>
            <p:cNvSpPr/>
            <p:nvPr/>
          </p:nvSpPr>
          <p:spPr>
            <a:xfrm flipH="1">
              <a:off x="5928197" y="2235979"/>
              <a:ext cx="483356" cy="485542"/>
            </a:xfrm>
            <a:prstGeom prst="chevr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697" name="TextBox 27"/>
            <p:cNvSpPr txBox="1">
              <a:spLocks noChangeArrowheads="1"/>
            </p:cNvSpPr>
            <p:nvPr/>
          </p:nvSpPr>
          <p:spPr bwMode="auto">
            <a:xfrm>
              <a:off x="6076253" y="1982101"/>
              <a:ext cx="362241" cy="307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rPr>
                <a:t>Ya</a:t>
              </a:r>
            </a:p>
          </p:txBody>
        </p:sp>
      </p:grpSp>
      <p:sp>
        <p:nvSpPr>
          <p:cNvPr id="36" name="Chevron 35"/>
          <p:cNvSpPr/>
          <p:nvPr/>
        </p:nvSpPr>
        <p:spPr bwMode="auto">
          <a:xfrm rot="5400000">
            <a:off x="8301038" y="3084513"/>
            <a:ext cx="484187" cy="48418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/>
          <p:cNvSpPr/>
          <p:nvPr/>
        </p:nvSpPr>
        <p:spPr bwMode="auto">
          <a:xfrm rot="5400000">
            <a:off x="6107113" y="4556125"/>
            <a:ext cx="484188" cy="48418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/>
          <p:cNvSpPr/>
          <p:nvPr/>
        </p:nvSpPr>
        <p:spPr bwMode="auto">
          <a:xfrm>
            <a:off x="7178675" y="5184775"/>
            <a:ext cx="484188" cy="485775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6200" y="6467871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091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36" grpId="0" animBg="1"/>
      <p:bldP spid="37" grpId="0" animBg="1"/>
      <p:bldP spid="3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04378-18E3-4BE9-BEB3-77CD56BB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5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39091" y="5164172"/>
            <a:ext cx="2616926" cy="101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</a:t>
            </a:r>
            <a:r>
              <a:rPr lang="en-US" sz="2000" b="1" dirty="0">
                <a:latin typeface="+mn-lt"/>
              </a:rPr>
              <a:t> 2016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IATF 16949:2016 </a:t>
            </a:r>
            <a:r>
              <a:rPr lang="en-US" sz="2000" b="1" dirty="0" err="1">
                <a:latin typeface="+mn-lt"/>
              </a:rPr>
              <a:t>Diterbitkan</a:t>
            </a:r>
            <a:endParaRPr lang="en-US" sz="2000" b="1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562606" y="995131"/>
            <a:ext cx="3352794" cy="1084229"/>
          </a:xfrm>
          <a:prstGeom prst="rect">
            <a:avLst/>
          </a:prstGeom>
          <a:solidFill>
            <a:srgbClr val="FF505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Oktober</a:t>
            </a:r>
            <a:r>
              <a:rPr lang="en-US" sz="2000" b="1" dirty="0">
                <a:latin typeface="+mn-lt"/>
              </a:rPr>
              <a:t> 2018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 err="1">
                <a:latin typeface="+mn-lt"/>
              </a:rPr>
              <a:t>semuanya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sudah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menerapkan</a:t>
            </a:r>
            <a:r>
              <a:rPr lang="en-US" sz="2000" b="1" dirty="0">
                <a:latin typeface="+mn-lt"/>
              </a:rPr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IATF 16949 : 2016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871651" y="3790600"/>
            <a:ext cx="3209109" cy="11233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Batas </a:t>
            </a:r>
            <a:r>
              <a:rPr lang="en-US" sz="2000" b="1" dirty="0" err="1">
                <a:latin typeface="+mn-lt"/>
              </a:rPr>
              <a:t>akhir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sertifikasi</a:t>
            </a:r>
            <a:r>
              <a:rPr lang="en-US" sz="2000" b="1" dirty="0">
                <a:latin typeface="+mn-lt"/>
              </a:rPr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ISO/TS 16949 : 2009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 err="1">
                <a:latin typeface="+mn-lt"/>
              </a:rPr>
              <a:t>sampai</a:t>
            </a:r>
            <a:r>
              <a:rPr lang="en-US" sz="2000" b="1" dirty="0">
                <a:latin typeface="+mn-lt"/>
              </a:rPr>
              <a:t> 14 September 2017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186661" y="2375465"/>
            <a:ext cx="2795440" cy="1088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Oktober</a:t>
            </a:r>
            <a:r>
              <a:rPr lang="en-US" sz="2000" b="1" dirty="0">
                <a:latin typeface="+mn-lt"/>
              </a:rPr>
              <a:t> 2017 </a:t>
            </a:r>
            <a:r>
              <a:rPr lang="en-US" sz="2000" b="1" dirty="0" err="1">
                <a:latin typeface="+mn-lt"/>
              </a:rPr>
              <a:t>semua</a:t>
            </a:r>
            <a:r>
              <a:rPr lang="en-US" sz="2000" b="1" dirty="0">
                <a:latin typeface="+mn-lt"/>
              </a:rPr>
              <a:t> audit </a:t>
            </a:r>
            <a:r>
              <a:rPr lang="en-US" sz="2000" b="1" dirty="0" err="1"/>
              <a:t>harus</a:t>
            </a:r>
            <a:r>
              <a:rPr lang="en-US" sz="2000" b="1" dirty="0"/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/>
              <a:t>IATF 16949 : 2016</a:t>
            </a:r>
            <a:endParaRPr lang="en-US" sz="2000" b="1" dirty="0">
              <a:latin typeface="+mn-lt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1861457" y="3934282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>
            <a:off x="3215643" y="2649770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>
            <a:off x="4452258" y="1247689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916577" y="266320"/>
            <a:ext cx="80467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 dirty="0" err="1"/>
              <a:t>Masa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Transisi</a:t>
            </a:r>
            <a:r>
              <a:rPr lang="en-US" altLang="en-US" sz="2400" b="1" u="sng" dirty="0"/>
              <a:t> ISO/TS 16949:2009 </a:t>
            </a:r>
            <a:r>
              <a:rPr lang="en-US" altLang="en-US" sz="2400" b="1" u="sng" dirty="0" err="1"/>
              <a:t>ke</a:t>
            </a:r>
            <a:r>
              <a:rPr lang="en-US" altLang="en-US" sz="2400" b="1" u="sng" dirty="0"/>
              <a:t> IATF 16949:2016</a:t>
            </a:r>
            <a:endParaRPr lang="en-GB" altLang="en-US" sz="2400" b="1" u="sng" dirty="0"/>
          </a:p>
        </p:txBody>
      </p:sp>
      <p:sp>
        <p:nvSpPr>
          <p:cNvPr id="2" name="Right Triangle 1"/>
          <p:cNvSpPr/>
          <p:nvPr/>
        </p:nvSpPr>
        <p:spPr>
          <a:xfrm rot="5400000">
            <a:off x="1441071" y="5150319"/>
            <a:ext cx="418406" cy="422365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5400000">
            <a:off x="2873629" y="3776744"/>
            <a:ext cx="418406" cy="42236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rot="5400000">
            <a:off x="4188640" y="2361611"/>
            <a:ext cx="418406" cy="422365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5400000">
            <a:off x="5564585" y="988621"/>
            <a:ext cx="418406" cy="422365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226" y="6355184"/>
            <a:ext cx="4495800" cy="365125"/>
          </a:xfrm>
        </p:spPr>
        <p:txBody>
          <a:bodyPr/>
          <a:lstStyle/>
          <a:p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4D6716-0034-4024-9A8A-5C323E8D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88" y="4090963"/>
            <a:ext cx="1902117" cy="16460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47F7A-A46A-4AC2-BF42-05A5FF6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5" name="Picture 123" descr="Image result for effe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0"/>
            <a:ext cx="9772972" cy="684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990600" y="3733800"/>
            <a:ext cx="6365875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dirty="0" err="1"/>
              <a:t>Sistem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Manajemen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Mutu</a:t>
            </a:r>
            <a:r>
              <a:rPr lang="en-US" altLang="en-US" sz="3200" b="1" dirty="0"/>
              <a:t> Yang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87431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88756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3200" dirty="0" err="1"/>
              <a:t>Sistem</a:t>
            </a:r>
            <a:r>
              <a:rPr lang="en-US" altLang="en-US" sz="3200" dirty="0"/>
              <a:t> Management Yang </a:t>
            </a:r>
            <a:r>
              <a:rPr lang="en-US" altLang="en-US" sz="3200" dirty="0" err="1"/>
              <a:t>Efektif</a:t>
            </a:r>
            <a:r>
              <a:rPr lang="en-US" altLang="en-US" sz="3200" dirty="0"/>
              <a:t> 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019233"/>
            <a:ext cx="7091362" cy="5256213"/>
          </a:xfrm>
        </p:spPr>
        <p:txBody>
          <a:bodyPr>
            <a:normAutofit fontScale="92500"/>
          </a:bodyPr>
          <a:lstStyle/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1800" dirty="0" err="1"/>
              <a:t>Tetapkan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ruang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lingkup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sistem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, ISO 9001 </a:t>
            </a:r>
            <a:r>
              <a:rPr lang="en-US" altLang="en-US" sz="1800" dirty="0" err="1"/>
              <a:t>bisa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tidak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mengaplikasikan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tertentu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sesuai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bisnis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perusahaan</a:t>
            </a:r>
            <a:r>
              <a:rPr lang="en-US" altLang="en-US" sz="1800" dirty="0"/>
              <a:t>,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800" i="1" dirty="0">
                <a:solidFill>
                  <a:srgbClr val="0033CC"/>
                </a:solidFill>
              </a:rPr>
              <a:t>	</a:t>
            </a:r>
            <a:r>
              <a:rPr lang="en-US" altLang="en-US" sz="1800" i="1" dirty="0"/>
              <a:t>IATF: </a:t>
            </a:r>
            <a:r>
              <a:rPr lang="en-US" altLang="en-US" sz="1800" i="1" dirty="0" err="1"/>
              <a:t>Pengecualian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bisa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pasal</a:t>
            </a:r>
            <a:r>
              <a:rPr lang="en-US" altLang="en-US" sz="1800" i="1" dirty="0"/>
              <a:t> 8.3,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terkait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dengan</a:t>
            </a:r>
            <a:r>
              <a:rPr lang="en-US" altLang="en-US" sz="1800" i="1" dirty="0"/>
              <a:t> design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.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design proses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element 8.3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dikecualikan</a:t>
            </a:r>
            <a:r>
              <a:rPr lang="en-US" altLang="en-US" sz="1800" i="1" dirty="0"/>
              <a:t>. 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1800" dirty="0"/>
          </a:p>
          <a:p>
            <a:pPr marL="533400" indent="-533400" eaLnBrk="1" hangingPunct="1">
              <a:lnSpc>
                <a:spcPct val="90000"/>
              </a:lnSpc>
              <a:buFont typeface="+mj-lt"/>
              <a:buAutoNum type="arabicPeriod" startAt="2"/>
            </a:pPr>
            <a:r>
              <a:rPr lang="en-US" sz="1800" b="1" dirty="0">
                <a:solidFill>
                  <a:srgbClr val="0033CC"/>
                </a:solidFill>
              </a:rPr>
              <a:t>Risk based thinking, </a:t>
            </a:r>
          </a:p>
          <a:p>
            <a:pPr lvl="2"/>
            <a:r>
              <a:rPr lang="en-US" sz="1800" dirty="0" err="1"/>
              <a:t>Menetapkan</a:t>
            </a:r>
            <a:r>
              <a:rPr lang="en-US" sz="1800" dirty="0"/>
              <a:t> </a:t>
            </a:r>
            <a:r>
              <a:rPr lang="en-US" sz="1800" dirty="0" err="1"/>
              <a:t>faktor</a:t>
            </a:r>
            <a:r>
              <a:rPr lang="en-US" sz="1800" dirty="0"/>
              <a:t> 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menyebabkan</a:t>
            </a:r>
            <a:r>
              <a:rPr lang="en-US" sz="1800" dirty="0"/>
              <a:t> proses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mutu</a:t>
            </a:r>
            <a:r>
              <a:rPr lang="en-US" sz="1800" dirty="0"/>
              <a:t> </a:t>
            </a:r>
            <a:r>
              <a:rPr lang="en-US" sz="1800" dirty="0" err="1"/>
              <a:t>menyimpang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rencana</a:t>
            </a:r>
            <a:r>
              <a:rPr lang="en-US" sz="1800" dirty="0"/>
              <a:t>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ditetapkan</a:t>
            </a:r>
            <a:r>
              <a:rPr lang="en-US" sz="1800" dirty="0"/>
              <a:t>. </a:t>
            </a:r>
          </a:p>
          <a:p>
            <a:pPr lvl="2"/>
            <a:r>
              <a:rPr lang="en-US" sz="1800" dirty="0" err="1"/>
              <a:t>Menyusun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</a:t>
            </a:r>
            <a:r>
              <a:rPr lang="en-US" sz="1800" dirty="0" err="1"/>
              <a:t>pencegahan</a:t>
            </a:r>
            <a:r>
              <a:rPr lang="en-US" dirty="0"/>
              <a:t>  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405062" y="2739211"/>
            <a:ext cx="6896100" cy="2016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Persyaratan</a:t>
            </a:r>
            <a:r>
              <a:rPr lang="en-US" dirty="0">
                <a:solidFill>
                  <a:schemeClr val="tx1"/>
                </a:solidFill>
              </a:rPr>
              <a:t> design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hanya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boleh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dikecualikan</a:t>
            </a:r>
            <a:r>
              <a:rPr lang="en-US" altLang="en-US" dirty="0">
                <a:solidFill>
                  <a:schemeClr val="tx1"/>
                </a:solidFill>
              </a:rPr>
              <a:t> JIKA DESIGN BERASAL DARI CUSTOMER.</a:t>
            </a:r>
          </a:p>
          <a:p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Design </a:t>
            </a:r>
            <a:r>
              <a:rPr lang="en-US" altLang="en-US" dirty="0" err="1">
                <a:solidFill>
                  <a:schemeClr val="tx1"/>
                </a:solidFill>
              </a:rPr>
              <a:t>berasal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dari</a:t>
            </a:r>
            <a:r>
              <a:rPr lang="en-US" altLang="en-US" dirty="0">
                <a:solidFill>
                  <a:schemeClr val="tx1"/>
                </a:solidFill>
              </a:rPr>
              <a:t> principal, alternative </a:t>
            </a:r>
            <a:r>
              <a:rPr lang="en-US" altLang="en-US" dirty="0" err="1">
                <a:solidFill>
                  <a:schemeClr val="tx1"/>
                </a:solidFill>
              </a:rPr>
              <a:t>untuk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bisa</a:t>
            </a:r>
            <a:r>
              <a:rPr lang="en-US" altLang="en-US" dirty="0">
                <a:solidFill>
                  <a:schemeClr val="tx1"/>
                </a:solidFill>
              </a:rPr>
              <a:t> IATF16949 : </a:t>
            </a:r>
          </a:p>
          <a:p>
            <a:pPr marL="285750" indent="-285750">
              <a:buFontTx/>
              <a:buChar char="-"/>
            </a:pPr>
            <a:r>
              <a:rPr lang="en-US" altLang="en-US" dirty="0">
                <a:solidFill>
                  <a:schemeClr val="tx1"/>
                </a:solidFill>
              </a:rPr>
              <a:t>Principal </a:t>
            </a:r>
            <a:r>
              <a:rPr lang="en-US" altLang="en-US" dirty="0" err="1">
                <a:solidFill>
                  <a:schemeClr val="tx1"/>
                </a:solidFill>
              </a:rPr>
              <a:t>sudah</a:t>
            </a:r>
            <a:r>
              <a:rPr lang="en-US" altLang="en-US" dirty="0">
                <a:solidFill>
                  <a:schemeClr val="tx1"/>
                </a:solidFill>
              </a:rPr>
              <a:t> IATF 16949</a:t>
            </a:r>
          </a:p>
          <a:p>
            <a:pPr marL="285750" indent="-285750">
              <a:buFontTx/>
              <a:buChar char="-"/>
            </a:pPr>
            <a:r>
              <a:rPr lang="en-US" altLang="en-US" dirty="0">
                <a:solidFill>
                  <a:schemeClr val="tx1"/>
                </a:solidFill>
              </a:rPr>
              <a:t>Proses design </a:t>
            </a:r>
            <a:r>
              <a:rPr lang="en-US" altLang="en-US" dirty="0" err="1">
                <a:solidFill>
                  <a:schemeClr val="tx1"/>
                </a:solidFill>
              </a:rPr>
              <a:t>produk</a:t>
            </a:r>
            <a:r>
              <a:rPr lang="en-US" altLang="en-US" dirty="0">
                <a:solidFill>
                  <a:schemeClr val="tx1"/>
                </a:solidFill>
              </a:rPr>
              <a:t> di principal </a:t>
            </a:r>
            <a:r>
              <a:rPr lang="en-US" altLang="en-US" dirty="0" err="1">
                <a:solidFill>
                  <a:schemeClr val="tx1"/>
                </a:solidFill>
              </a:rPr>
              <a:t>diaudit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kesesuaiannya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terhadap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persyaratan</a:t>
            </a:r>
            <a:r>
              <a:rPr lang="en-US" altLang="en-US" dirty="0">
                <a:solidFill>
                  <a:schemeClr val="tx1"/>
                </a:solidFill>
              </a:rPr>
              <a:t> IATF16949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427157"/>
            <a:ext cx="1905000" cy="54308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38" name="Picture 2" descr="Image result for effe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9072" cy="14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443960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381000" y="1087880"/>
          <a:ext cx="9144000" cy="5770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3" name="Clip" r:id="rId4" imgW="6503988" imgH="4368800" progId="">
                  <p:embed/>
                </p:oleObj>
              </mc:Choice>
              <mc:Fallback>
                <p:oleObj name="Clip" r:id="rId4" imgW="6503988" imgH="43688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87880"/>
                        <a:ext cx="9144000" cy="5770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571820" y="2406533"/>
            <a:ext cx="3444701" cy="31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6600" dirty="0">
                <a:latin typeface="Impact" panose="020B0806030902050204" pitchFamily="34" charset="0"/>
              </a:rPr>
              <a:t>Risk Based Thinking</a:t>
            </a:r>
          </a:p>
        </p:txBody>
      </p:sp>
      <p:pic>
        <p:nvPicPr>
          <p:cNvPr id="205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37" y="306342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E9EF1-39A1-48D1-8DF7-C9435BCF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>
            <a:extLst>
              <a:ext uri="{FF2B5EF4-FFF2-40B4-BE49-F238E27FC236}">
                <a16:creationId xmlns:a16="http://schemas.microsoft.com/office/drawing/2014/main" id="{B5DFEC70-C393-481E-982B-D639A9633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03647" indent="-232172">
              <a:spcBef>
                <a:spcPct val="20000"/>
              </a:spcBef>
              <a:buChar char="–"/>
              <a:defRPr sz="2275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28688" indent="-185738">
              <a:spcBef>
                <a:spcPct val="20000"/>
              </a:spcBef>
              <a:buChar char="•"/>
              <a:defRPr sz="195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00163" indent="-185738">
              <a:spcBef>
                <a:spcPct val="20000"/>
              </a:spcBef>
              <a:buChar char="–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71638" indent="-185738">
              <a:spcBef>
                <a:spcPct val="20000"/>
              </a:spcBef>
              <a:buChar char="»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43113" indent="-1857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14588" indent="-1857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786063" indent="-1857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157538" indent="-1857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25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0578B1-91E9-495F-9F49-DA7108CD86D5}" type="slidenum">
              <a:rPr lang="en-US" altLang="en-US" sz="1138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138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63D19F-EA90-49E2-97EF-C0BEC636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" y="152399"/>
            <a:ext cx="9542729" cy="659420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BC4F0-0F9C-4814-8794-7477451C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9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654064" y="484640"/>
            <a:ext cx="474784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0" dirty="0" err="1">
                <a:solidFill>
                  <a:srgbClr val="0033CC"/>
                </a:solidFill>
                <a:latin typeface="Impact" panose="020B0806030902050204" pitchFamily="34" charset="0"/>
              </a:rPr>
              <a:t>Risiko</a:t>
            </a:r>
            <a:endParaRPr lang="en-GB" altLang="en-US" sz="8000" dirty="0">
              <a:solidFill>
                <a:srgbClr val="0033CC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1000" y="2243946"/>
            <a:ext cx="9144000" cy="286232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Berapa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jumlah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point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pembahasan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yang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terkait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dengan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US" altLang="en-US" sz="4000" i="1" dirty="0">
                <a:solidFill>
                  <a:srgbClr val="002060"/>
                </a:solidFill>
                <a:latin typeface="Impact" panose="020B0806030902050204" pitchFamily="34" charset="0"/>
              </a:rPr>
              <a:t>“</a:t>
            </a:r>
            <a:r>
              <a:rPr lang="en-US" altLang="en-US" sz="4000" i="1" dirty="0" err="1">
                <a:solidFill>
                  <a:srgbClr val="002060"/>
                </a:solidFill>
                <a:latin typeface="Impact" panose="020B0806030902050204" pitchFamily="34" charset="0"/>
              </a:rPr>
              <a:t>risiko</a:t>
            </a:r>
            <a:r>
              <a:rPr lang="en-US" altLang="en-US" sz="4000" i="1" dirty="0">
                <a:solidFill>
                  <a:srgbClr val="002060"/>
                </a:solidFill>
                <a:latin typeface="Impact" panose="020B0806030902050204" pitchFamily="34" charset="0"/>
              </a:rPr>
              <a:t>”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pada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ISO 9001:2008 </a:t>
            </a:r>
            <a:r>
              <a:rPr lang="en-US" altLang="en-US" sz="4000" dirty="0" err="1">
                <a:solidFill>
                  <a:srgbClr val="002060"/>
                </a:solidFill>
                <a:latin typeface="Impact" panose="020B0806030902050204" pitchFamily="34" charset="0"/>
              </a:rPr>
              <a:t>dan</a:t>
            </a:r>
            <a:r>
              <a:rPr lang="en-US" altLang="en-US" sz="4000" dirty="0">
                <a:solidFill>
                  <a:srgbClr val="002060"/>
                </a:solidFill>
                <a:latin typeface="Impact" panose="020B0806030902050204" pitchFamily="34" charset="0"/>
              </a:rPr>
              <a:t> ISO/TS 16949:2009 ?</a:t>
            </a:r>
            <a:endParaRPr lang="en-GB" altLang="en-US" sz="40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1E3FA-1D42-4AEB-9677-11D5EDEC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870841"/>
            <a:ext cx="9144000" cy="4987159"/>
          </a:xfrm>
          <a:prstGeom prst="rect">
            <a:avLst/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00402" y="413818"/>
            <a:ext cx="474784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6000" b="1" dirty="0" err="1">
                <a:solidFill>
                  <a:srgbClr val="002060"/>
                </a:solidFill>
              </a:rPr>
              <a:t>Risiko</a:t>
            </a:r>
            <a:endParaRPr lang="en-GB" altLang="en-US" sz="6000" b="1" dirty="0">
              <a:solidFill>
                <a:srgbClr val="002060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52489" y="2169323"/>
            <a:ext cx="81153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000" dirty="0" err="1">
                <a:solidFill>
                  <a:schemeClr val="bg1"/>
                </a:solidFill>
              </a:rPr>
              <a:t>Pada</a:t>
            </a:r>
            <a:r>
              <a:rPr lang="en-US" altLang="en-US" sz="2000" dirty="0">
                <a:solidFill>
                  <a:schemeClr val="bg1"/>
                </a:solidFill>
              </a:rPr>
              <a:t> ISO 9001:2008</a:t>
            </a:r>
          </a:p>
          <a:p>
            <a:pPr marL="571500" indent="-5715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</a:rPr>
              <a:t>1 </a:t>
            </a:r>
            <a:r>
              <a:rPr lang="en-US" altLang="en-US" sz="2000" dirty="0" err="1">
                <a:solidFill>
                  <a:schemeClr val="bg1"/>
                </a:solidFill>
              </a:rPr>
              <a:t>referensi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didalam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pendahuluan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571500" indent="-5715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>
                <a:solidFill>
                  <a:schemeClr val="bg1"/>
                </a:solidFill>
              </a:rPr>
              <a:t>Tidak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disebutkan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secara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langsung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untuk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istilah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risiko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didalam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persyaratan</a:t>
            </a:r>
            <a:r>
              <a:rPr lang="en-US" altLang="en-US" sz="2000" dirty="0">
                <a:solidFill>
                  <a:schemeClr val="bg1"/>
                </a:solidFill>
              </a:rPr>
              <a:t> (</a:t>
            </a:r>
            <a:r>
              <a:rPr lang="en-US" altLang="en-US" sz="2000" dirty="0" err="1">
                <a:solidFill>
                  <a:schemeClr val="bg1"/>
                </a:solidFill>
              </a:rPr>
              <a:t>Tindakan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Pencegahan</a:t>
            </a:r>
            <a:r>
              <a:rPr lang="en-US" altLang="en-US" sz="2000" dirty="0">
                <a:solidFill>
                  <a:schemeClr val="bg1"/>
                </a:solidFill>
              </a:rPr>
              <a:t>)</a:t>
            </a:r>
          </a:p>
          <a:p>
            <a:pPr marL="571500" indent="-5715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000" dirty="0">
              <a:solidFill>
                <a:schemeClr val="bg1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 err="1">
                <a:solidFill>
                  <a:schemeClr val="bg1"/>
                </a:solidFill>
              </a:rPr>
              <a:t>Pada</a:t>
            </a:r>
            <a:r>
              <a:rPr lang="en-US" altLang="en-US" sz="2000" dirty="0">
                <a:solidFill>
                  <a:schemeClr val="bg1"/>
                </a:solidFill>
              </a:rPr>
              <a:t> ISO/TS 16949:2009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</a:rPr>
              <a:t>Feasibility Review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</a:rPr>
              <a:t>Failure Mode and Effect Analysis (FMEA)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</a:rPr>
              <a:t>Contingency Plan</a:t>
            </a: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DB15C-1C76-4CB1-BE2A-E043EC86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81000" y="1"/>
            <a:ext cx="9144000" cy="186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1500" dirty="0" err="1">
                <a:solidFill>
                  <a:srgbClr val="002060"/>
                </a:solidFill>
                <a:latin typeface="Impact" panose="020B0806030902050204" pitchFamily="34" charset="0"/>
              </a:rPr>
              <a:t>Risiko</a:t>
            </a:r>
            <a:endParaRPr lang="en-GB" altLang="en-US" sz="115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95350" y="2542703"/>
            <a:ext cx="81153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3200" b="1" dirty="0" err="1"/>
              <a:t>Bagaimana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dengan</a:t>
            </a:r>
            <a:r>
              <a:rPr lang="en-US" altLang="en-US" sz="3200" b="1" dirty="0"/>
              <a:t> ISO 9001:2015 &amp; IATF 16949:2016  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83849" y="4701775"/>
            <a:ext cx="842026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16 </a:t>
            </a:r>
            <a:r>
              <a:rPr lang="en-US" altLang="en-US" sz="2400" dirty="0" err="1"/>
              <a:t>Referensi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pendahuluan</a:t>
            </a:r>
            <a:r>
              <a:rPr lang="en-US" altLang="en-US" sz="2400" dirty="0"/>
              <a:t> ISO 9001:2015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8  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Risiko</a:t>
            </a:r>
            <a:r>
              <a:rPr lang="en-US" altLang="en-US" sz="2400" dirty="0"/>
              <a:t> di ISO 9001:2015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33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Risiko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</a:t>
            </a:r>
            <a:r>
              <a:rPr lang="en-US" altLang="en-US" sz="2400" dirty="0"/>
              <a:t> IATF 16949:2016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F0D0-D989-4B04-96CC-8ED8007C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7155" y="321967"/>
            <a:ext cx="720984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Goal : </a:t>
            </a:r>
            <a:r>
              <a:rPr lang="en-US" sz="1662" dirty="0" err="1"/>
              <a:t>Secara</a:t>
            </a:r>
            <a:r>
              <a:rPr lang="en-US" sz="1662" dirty="0"/>
              <a:t> </a:t>
            </a:r>
            <a:r>
              <a:rPr lang="en-US" sz="1662" dirty="0" err="1"/>
              <a:t>konsisten</a:t>
            </a:r>
            <a:r>
              <a:rPr lang="en-US" sz="1662" dirty="0"/>
              <a:t> </a:t>
            </a:r>
            <a:r>
              <a:rPr lang="en-US" sz="1662" dirty="0" err="1"/>
              <a:t>menyediakan</a:t>
            </a:r>
            <a:r>
              <a:rPr lang="en-US" sz="1662" dirty="0"/>
              <a:t> </a:t>
            </a:r>
            <a:r>
              <a:rPr lang="en-US" sz="1662" dirty="0" err="1"/>
              <a:t>produk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jasa</a:t>
            </a:r>
            <a:r>
              <a:rPr lang="en-US" sz="1662" dirty="0"/>
              <a:t> yang </a:t>
            </a:r>
            <a:r>
              <a:rPr lang="en-US" sz="1662" dirty="0" err="1"/>
              <a:t>dapat</a:t>
            </a:r>
            <a:r>
              <a:rPr lang="en-US" sz="1662" dirty="0"/>
              <a:t> </a:t>
            </a:r>
            <a:r>
              <a:rPr lang="en-US" sz="1662" dirty="0" err="1"/>
              <a:t>memenuhi</a:t>
            </a:r>
            <a:r>
              <a:rPr lang="en-US" sz="1662" dirty="0"/>
              <a:t> </a:t>
            </a:r>
            <a:r>
              <a:rPr lang="en-US" sz="1662" dirty="0" err="1"/>
              <a:t>Persyaratan</a:t>
            </a:r>
            <a:r>
              <a:rPr lang="en-US" sz="1662" dirty="0"/>
              <a:t> Customer, </a:t>
            </a:r>
            <a:r>
              <a:rPr lang="en-US" sz="1662" dirty="0" err="1"/>
              <a:t>Hukum</a:t>
            </a:r>
            <a:r>
              <a:rPr lang="en-US" sz="1662" dirty="0"/>
              <a:t> </a:t>
            </a:r>
            <a:r>
              <a:rPr lang="en-US" sz="1662" dirty="0" err="1"/>
              <a:t>dan</a:t>
            </a:r>
            <a:r>
              <a:rPr lang="en-US" sz="1662" dirty="0"/>
              <a:t> </a:t>
            </a:r>
            <a:r>
              <a:rPr lang="en-US" sz="1662" dirty="0" err="1"/>
              <a:t>Peraturan</a:t>
            </a:r>
            <a:r>
              <a:rPr lang="en-US" sz="1662" dirty="0"/>
              <a:t> yang </a:t>
            </a:r>
            <a:r>
              <a:rPr lang="en-US" sz="1662" dirty="0" err="1"/>
              <a:t>berlaku</a:t>
            </a:r>
            <a:r>
              <a:rPr lang="en-US" sz="1662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7246" y="3425443"/>
            <a:ext cx="239150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33CC"/>
                </a:solidFill>
              </a:rPr>
              <a:t>Menetapkan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pihak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berkepentingan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relevan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terhadap</a:t>
            </a:r>
            <a:r>
              <a:rPr lang="en-US" sz="1600" b="1" dirty="0">
                <a:solidFill>
                  <a:srgbClr val="0033CC"/>
                </a:solidFill>
              </a:rPr>
              <a:t> SMM </a:t>
            </a:r>
          </a:p>
          <a:p>
            <a:pPr algn="ctr"/>
            <a:r>
              <a:rPr lang="en-US" sz="1600" dirty="0"/>
              <a:t>(4.2.a)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1122" y="3187174"/>
            <a:ext cx="227231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33CC"/>
                </a:solidFill>
              </a:rPr>
              <a:t>Menetapkan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persyaratan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dari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pihak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berkepentingan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relevan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dengan</a:t>
            </a:r>
            <a:r>
              <a:rPr lang="en-US" sz="1600" b="1" u="sng" dirty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dirty="0"/>
              <a:t>SMM (4.2.b)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824" y="2080774"/>
            <a:ext cx="33200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Produk</a:t>
            </a:r>
            <a:r>
              <a:rPr lang="en-US" sz="1600" dirty="0"/>
              <a:t> &amp; </a:t>
            </a:r>
            <a:r>
              <a:rPr lang="en-US" sz="1600" dirty="0" err="1"/>
              <a:t>Jasa</a:t>
            </a:r>
            <a:r>
              <a:rPr lang="en-US" sz="1600" dirty="0"/>
              <a:t> Perusahaan </a:t>
            </a:r>
            <a:r>
              <a:rPr lang="en-US" sz="1600" dirty="0" err="1"/>
              <a:t>Apa</a:t>
            </a:r>
            <a:r>
              <a:rPr lang="en-US" sz="1600" dirty="0"/>
              <a:t> ? </a:t>
            </a:r>
          </a:p>
          <a:p>
            <a:pPr algn="ctr"/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Customernya</a:t>
            </a:r>
            <a:r>
              <a:rPr lang="en-US" sz="1600" dirty="0"/>
              <a:t> ?  </a:t>
            </a:r>
          </a:p>
          <a:p>
            <a:pPr algn="ctr"/>
            <a:r>
              <a:rPr lang="en-US" sz="1600" dirty="0" err="1"/>
              <a:t>Definisi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,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53609" y="1841921"/>
            <a:ext cx="2701029" cy="4478149"/>
          </a:xfrm>
          <a:prstGeom prst="rect">
            <a:avLst/>
          </a:prstGeom>
          <a:solidFill>
            <a:srgbClr val="F9F7EB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rgbClr val="0033CC"/>
                </a:solidFill>
              </a:rPr>
              <a:t>Menetapkan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masalah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eksternal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internal, </a:t>
            </a:r>
            <a:r>
              <a:rPr lang="en-US" sz="1500" b="1" dirty="0" err="1">
                <a:solidFill>
                  <a:srgbClr val="0033CC"/>
                </a:solidFill>
              </a:rPr>
              <a:t>baik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positif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maupun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negatif</a:t>
            </a:r>
            <a:r>
              <a:rPr lang="en-US" sz="1500" b="1" dirty="0">
                <a:solidFill>
                  <a:srgbClr val="0033CC"/>
                </a:solidFill>
              </a:rPr>
              <a:t>  yang </a:t>
            </a:r>
            <a:r>
              <a:rPr lang="en-US" sz="1500" b="1" dirty="0" err="1">
                <a:solidFill>
                  <a:srgbClr val="0033CC"/>
                </a:solidFill>
              </a:rPr>
              <a:t>terkait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pada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tujuan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arahan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strategi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Organisasi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untuk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mencapai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hasil</a:t>
            </a:r>
            <a:r>
              <a:rPr lang="en-US" sz="1500" b="1" dirty="0">
                <a:solidFill>
                  <a:srgbClr val="0033CC"/>
                </a:solidFill>
              </a:rPr>
              <a:t> yang </a:t>
            </a:r>
            <a:r>
              <a:rPr lang="en-US" sz="1500" b="1" dirty="0" err="1">
                <a:solidFill>
                  <a:srgbClr val="0033CC"/>
                </a:solidFill>
              </a:rPr>
              <a:t>diinginkan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dari</a:t>
            </a:r>
            <a:r>
              <a:rPr lang="en-US" sz="1500" b="1" dirty="0">
                <a:solidFill>
                  <a:srgbClr val="0033CC"/>
                </a:solidFill>
              </a:rPr>
              <a:t> SMM (4.1) *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Internal : </a:t>
            </a:r>
            <a:r>
              <a:rPr lang="en-US" sz="1500" dirty="0" err="1"/>
              <a:t>Nilai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Pengetahuan</a:t>
            </a:r>
            <a:r>
              <a:rPr lang="en-US" sz="1500" dirty="0"/>
              <a:t>, </a:t>
            </a:r>
            <a:r>
              <a:rPr lang="en-US" sz="1500" dirty="0" err="1"/>
              <a:t>kinerja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</a:p>
          <a:p>
            <a:pPr lvl="1" indent="-206625">
              <a:buFont typeface="Arial" pitchFamily="34" charset="0"/>
              <a:buChar char="•"/>
            </a:pPr>
            <a:r>
              <a:rPr lang="en-US" sz="1500" dirty="0" err="1"/>
              <a:t>Kondisi</a:t>
            </a:r>
            <a:r>
              <a:rPr lang="en-US" sz="1500" dirty="0"/>
              <a:t> external  : </a:t>
            </a:r>
            <a:r>
              <a:rPr lang="en-US" sz="1500" dirty="0" err="1"/>
              <a:t>Hukum</a:t>
            </a:r>
            <a:r>
              <a:rPr lang="en-US" sz="1500" dirty="0"/>
              <a:t>, </a:t>
            </a:r>
            <a:r>
              <a:rPr lang="en-US" sz="1500" dirty="0" err="1"/>
              <a:t>teknologi</a:t>
            </a:r>
            <a:r>
              <a:rPr lang="en-US" sz="1500" dirty="0"/>
              <a:t>, </a:t>
            </a:r>
            <a:r>
              <a:rPr lang="en-US" sz="1500" dirty="0" err="1"/>
              <a:t>kompetisi</a:t>
            </a:r>
            <a:r>
              <a:rPr lang="en-US" sz="1500" dirty="0"/>
              <a:t>, </a:t>
            </a:r>
            <a:r>
              <a:rPr lang="en-US" sz="1500" dirty="0" err="1"/>
              <a:t>pasar</a:t>
            </a:r>
            <a:r>
              <a:rPr lang="en-US" sz="1500" dirty="0"/>
              <a:t>, </a:t>
            </a:r>
            <a:r>
              <a:rPr lang="en-US" sz="1500" dirty="0" err="1"/>
              <a:t>budaya</a:t>
            </a:r>
            <a:r>
              <a:rPr lang="en-US" sz="1500" dirty="0"/>
              <a:t>, </a:t>
            </a:r>
            <a:r>
              <a:rPr lang="en-US" sz="1500" dirty="0" err="1"/>
              <a:t>sosial</a:t>
            </a:r>
            <a:r>
              <a:rPr lang="en-US" sz="1500" dirty="0"/>
              <a:t>, </a:t>
            </a:r>
            <a:r>
              <a:rPr lang="en-US" sz="1500" dirty="0" err="1"/>
              <a:t>kondisi</a:t>
            </a:r>
            <a:r>
              <a:rPr lang="en-US" sz="1500" dirty="0"/>
              <a:t> </a:t>
            </a:r>
            <a:r>
              <a:rPr lang="en-US" sz="1500" dirty="0" err="1"/>
              <a:t>lingkungan</a:t>
            </a:r>
            <a:r>
              <a:rPr lang="en-US" sz="1500" dirty="0"/>
              <a:t> </a:t>
            </a:r>
            <a:r>
              <a:rPr lang="en-US" sz="1500" dirty="0" err="1"/>
              <a:t>sosial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ekonomi</a:t>
            </a:r>
            <a:r>
              <a:rPr lang="en-US" sz="1500" dirty="0"/>
              <a:t> </a:t>
            </a:r>
            <a:r>
              <a:rPr lang="en-US" sz="1500" dirty="0" err="1"/>
              <a:t>baik</a:t>
            </a:r>
            <a:r>
              <a:rPr lang="en-US" sz="1500" dirty="0"/>
              <a:t> </a:t>
            </a:r>
            <a:r>
              <a:rPr lang="en-US" sz="1500" dirty="0" err="1"/>
              <a:t>internasional</a:t>
            </a:r>
            <a:r>
              <a:rPr lang="en-US" sz="1500" dirty="0"/>
              <a:t>, </a:t>
            </a:r>
            <a:r>
              <a:rPr lang="en-US" sz="1500" dirty="0" err="1"/>
              <a:t>nasional</a:t>
            </a:r>
            <a:r>
              <a:rPr lang="en-US" sz="1500" dirty="0"/>
              <a:t>, regional, </a:t>
            </a:r>
            <a:r>
              <a:rPr lang="en-US" sz="1500" dirty="0" err="1"/>
              <a:t>maupun</a:t>
            </a:r>
            <a:r>
              <a:rPr lang="en-US" sz="1500" dirty="0"/>
              <a:t> </a:t>
            </a:r>
            <a:r>
              <a:rPr lang="en-US" sz="1500" dirty="0" err="1"/>
              <a:t>lokal</a:t>
            </a:r>
            <a:r>
              <a:rPr lang="en-US" sz="1500" dirty="0"/>
              <a:t>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812328" y="1490417"/>
            <a:ext cx="422031" cy="528256"/>
          </a:xfrm>
          <a:prstGeom prst="down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Down Arrow 11"/>
          <p:cNvSpPr/>
          <p:nvPr/>
        </p:nvSpPr>
        <p:spPr>
          <a:xfrm>
            <a:off x="4812328" y="3003412"/>
            <a:ext cx="422031" cy="351692"/>
          </a:xfrm>
          <a:prstGeom prst="down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" name="Right Arrow 12"/>
          <p:cNvSpPr/>
          <p:nvPr/>
        </p:nvSpPr>
        <p:spPr>
          <a:xfrm>
            <a:off x="6219092" y="3917812"/>
            <a:ext cx="351692" cy="281354"/>
          </a:xfrm>
          <a:prstGeom prst="right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Oval 13"/>
          <p:cNvSpPr/>
          <p:nvPr/>
        </p:nvSpPr>
        <p:spPr>
          <a:xfrm>
            <a:off x="5961112" y="5113568"/>
            <a:ext cx="3727938" cy="11957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Menetapkan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lingkup</a:t>
            </a:r>
            <a:r>
              <a:rPr lang="en-US" dirty="0">
                <a:solidFill>
                  <a:schemeClr val="tx1"/>
                </a:solidFill>
              </a:rPr>
              <a:t> SMM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(4.3)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598199" y="5465263"/>
            <a:ext cx="2146889" cy="422031"/>
          </a:xfrm>
          <a:prstGeom prst="right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" name="Down Arrow 16"/>
          <p:cNvSpPr/>
          <p:nvPr/>
        </p:nvSpPr>
        <p:spPr>
          <a:xfrm>
            <a:off x="7627313" y="4756833"/>
            <a:ext cx="422031" cy="356735"/>
          </a:xfrm>
          <a:prstGeom prst="down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5149"/>
            <a:ext cx="1991777" cy="103751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010000" y="1143000"/>
            <a:ext cx="4896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752811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4938" y="0"/>
            <a:ext cx="568234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0403" y="544439"/>
            <a:ext cx="3184133" cy="79865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Input Internal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996" y="937603"/>
            <a:ext cx="5298868" cy="515261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u="sng" dirty="0"/>
              <a:t>Input Internal </a:t>
            </a:r>
            <a:r>
              <a:rPr lang="en-US" sz="1800" u="sng" dirty="0" err="1"/>
              <a:t>Meliputi</a:t>
            </a:r>
            <a:r>
              <a:rPr lang="en-US" sz="1800" u="sng" dirty="0"/>
              <a:t> 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/>
              <a:t> </a:t>
            </a:r>
            <a:r>
              <a:rPr lang="en-US" sz="1800" b="1" dirty="0" err="1"/>
              <a:t>Nilai</a:t>
            </a:r>
            <a:r>
              <a:rPr lang="en-US" sz="1800" b="1" dirty="0"/>
              <a:t> – </a:t>
            </a:r>
            <a:r>
              <a:rPr lang="en-US" sz="1800" b="1" dirty="0" err="1"/>
              <a:t>nilai</a:t>
            </a:r>
            <a:r>
              <a:rPr lang="en-US" sz="1800" b="1" dirty="0"/>
              <a:t>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–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endParaRPr lang="en-US" sz="18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/>
              <a:t>Budaya</a:t>
            </a:r>
            <a:r>
              <a:rPr lang="en-US" sz="18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budaya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/>
              <a:t>Pengetahuan</a:t>
            </a:r>
            <a:r>
              <a:rPr lang="en-US" sz="18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Tingkat </a:t>
            </a:r>
            <a:r>
              <a:rPr lang="en-US" sz="1800" dirty="0" err="1"/>
              <a:t>pengetahuan</a:t>
            </a:r>
            <a:r>
              <a:rPr lang="en-US" sz="1800" dirty="0"/>
              <a:t> yang </a:t>
            </a:r>
            <a:r>
              <a:rPr lang="en-US" sz="1800" dirty="0" err="1"/>
              <a:t>dibutuhkan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organisasi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ilmu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yang </a:t>
            </a:r>
            <a:r>
              <a:rPr lang="en-US" sz="1800" dirty="0" err="1"/>
              <a:t>berpengaruh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bisnis</a:t>
            </a:r>
            <a:r>
              <a:rPr lang="en-US" sz="1800" dirty="0"/>
              <a:t> </a:t>
            </a:r>
            <a:r>
              <a:rPr lang="en-US" sz="1800" dirty="0" err="1"/>
              <a:t>perusahan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800" b="1" dirty="0" err="1"/>
              <a:t>Kinerja</a:t>
            </a:r>
            <a:r>
              <a:rPr lang="en-US" sz="1800" b="1" dirty="0"/>
              <a:t> </a:t>
            </a:r>
            <a:r>
              <a:rPr lang="en-US" sz="1800" b="1" dirty="0" err="1"/>
              <a:t>Organisasi</a:t>
            </a:r>
            <a:r>
              <a:rPr lang="en-US" sz="18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kondisi</a:t>
            </a:r>
            <a:r>
              <a:rPr lang="en-US" sz="1800" dirty="0"/>
              <a:t> </a:t>
            </a:r>
            <a:r>
              <a:rPr lang="en-US" sz="1800" dirty="0" err="1"/>
              <a:t>meningkat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mengalami</a:t>
            </a:r>
            <a:r>
              <a:rPr lang="en-US" sz="1800" dirty="0"/>
              <a:t> </a:t>
            </a:r>
            <a:r>
              <a:rPr lang="en-US" sz="1800" dirty="0" err="1"/>
              <a:t>penurunan</a:t>
            </a:r>
            <a:r>
              <a:rPr lang="en-US" sz="1800" dirty="0"/>
              <a:t>?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kinerja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berpengaruh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bisnis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?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42" y="2116183"/>
            <a:ext cx="2842297" cy="4235984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6502469" y="3874947"/>
            <a:ext cx="2429692" cy="68399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80198-3511-4A4D-87D6-5CDFCDF0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2118" y="0"/>
            <a:ext cx="637148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87456"/>
            <a:ext cx="2883654" cy="79865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Input </a:t>
            </a:r>
            <a:r>
              <a:rPr lang="en-US" sz="3200" b="1" dirty="0" err="1"/>
              <a:t>Eksternal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64434"/>
            <a:ext cx="6324600" cy="637741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u="sng" dirty="0"/>
              <a:t>Input </a:t>
            </a:r>
            <a:r>
              <a:rPr lang="en-US" sz="1600" u="sng" dirty="0" err="1"/>
              <a:t>Eksternal</a:t>
            </a:r>
            <a:r>
              <a:rPr lang="en-US" sz="1600" u="sng" dirty="0"/>
              <a:t> </a:t>
            </a:r>
            <a:r>
              <a:rPr lang="en-US" sz="1600" u="sng" dirty="0" err="1"/>
              <a:t>Meliputi</a:t>
            </a:r>
            <a:r>
              <a:rPr lang="en-US" sz="1600" u="sng" dirty="0"/>
              <a:t> 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 </a:t>
            </a:r>
            <a:r>
              <a:rPr lang="en-US" sz="1600" b="1" dirty="0" err="1"/>
              <a:t>Hukum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perundangan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yang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dipertimbangkan</a:t>
            </a:r>
            <a:r>
              <a:rPr lang="en-US" sz="1600" dirty="0"/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 err="1"/>
              <a:t>Teknologi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yang </a:t>
            </a:r>
            <a:r>
              <a:rPr lang="en-US" sz="1600" dirty="0" err="1"/>
              <a:t>baru</a:t>
            </a:r>
            <a:r>
              <a:rPr lang="en-US" sz="1600" dirty="0"/>
              <a:t> yang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endParaRPr lang="en-US" sz="16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 err="1"/>
              <a:t>Kompetisi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?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pesaing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?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 </a:t>
            </a:r>
            <a:r>
              <a:rPr lang="en-US" sz="1600" b="1" dirty="0" err="1"/>
              <a:t>Pasar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? Forecast customer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ditahun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tahun</a:t>
            </a:r>
            <a:r>
              <a:rPr lang="en-US" sz="1600" dirty="0"/>
              <a:t> </a:t>
            </a:r>
            <a:r>
              <a:rPr lang="en-US" sz="1600" dirty="0" err="1"/>
              <a:t>kedepan</a:t>
            </a:r>
            <a:r>
              <a:rPr lang="en-US" sz="1600" dirty="0"/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 err="1"/>
              <a:t>Budaya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Migrasi</a:t>
            </a:r>
            <a:r>
              <a:rPr lang="en-US" sz="1600" dirty="0"/>
              <a:t>, </a:t>
            </a:r>
            <a:r>
              <a:rPr lang="en-US" sz="1600" dirty="0" err="1"/>
              <a:t>Keragaman</a:t>
            </a:r>
            <a:r>
              <a:rPr lang="en-US" sz="1600" dirty="0"/>
              <a:t>?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 err="1"/>
              <a:t>Sosial</a:t>
            </a:r>
            <a:r>
              <a:rPr lang="en-US" sz="1600" b="1" dirty="0"/>
              <a:t> 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Standar</a:t>
            </a:r>
            <a:r>
              <a:rPr lang="en-US" sz="1600" dirty="0"/>
              <a:t> </a:t>
            </a:r>
            <a:r>
              <a:rPr lang="en-US" sz="1600" dirty="0" err="1"/>
              <a:t>usia</a:t>
            </a:r>
            <a:r>
              <a:rPr lang="en-US" sz="1600" dirty="0"/>
              <a:t> </a:t>
            </a:r>
            <a:r>
              <a:rPr lang="en-US" sz="1600" dirty="0" err="1"/>
              <a:t>pensiun</a:t>
            </a:r>
            <a:endParaRPr lang="en-US" sz="16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 err="1"/>
              <a:t>Lingkungan</a:t>
            </a:r>
            <a:r>
              <a:rPr lang="en-US" sz="1600" b="1" dirty="0"/>
              <a:t> </a:t>
            </a:r>
            <a:r>
              <a:rPr lang="en-US" sz="1600" b="1" dirty="0" err="1"/>
              <a:t>Ekonomi</a:t>
            </a:r>
            <a:r>
              <a:rPr lang="en-US" sz="1600" b="1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internasional</a:t>
            </a:r>
            <a:r>
              <a:rPr lang="en-US" sz="1600" dirty="0"/>
              <a:t>, </a:t>
            </a:r>
            <a:r>
              <a:rPr lang="en-US" sz="1600" dirty="0" err="1"/>
              <a:t>nasional</a:t>
            </a:r>
            <a:r>
              <a:rPr lang="en-US" sz="1600" dirty="0"/>
              <a:t>, regional or </a:t>
            </a:r>
            <a:r>
              <a:rPr lang="en-US" sz="1600" dirty="0" err="1"/>
              <a:t>lokal</a:t>
            </a:r>
            <a:r>
              <a:rPr lang="en-US" sz="1600" dirty="0"/>
              <a:t> : </a:t>
            </a:r>
            <a:r>
              <a:rPr lang="en-US" sz="1600" dirty="0" err="1"/>
              <a:t>Situasi</a:t>
            </a:r>
            <a:r>
              <a:rPr lang="en-US" sz="1600" dirty="0"/>
              <a:t> </a:t>
            </a:r>
            <a:r>
              <a:rPr lang="en-US" sz="1600" dirty="0" err="1"/>
              <a:t>politik</a:t>
            </a:r>
            <a:r>
              <a:rPr lang="en-US" sz="1600" dirty="0"/>
              <a:t>,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, </a:t>
            </a:r>
            <a:r>
              <a:rPr lang="en-US" sz="1600" dirty="0" err="1"/>
              <a:t>pertumbuhan</a:t>
            </a:r>
            <a:r>
              <a:rPr lang="en-US" sz="1600" dirty="0"/>
              <a:t> </a:t>
            </a:r>
            <a:r>
              <a:rPr lang="en-US" sz="1600" dirty="0" err="1"/>
              <a:t>ekonomi</a:t>
            </a:r>
            <a:endParaRPr lang="en-US" sz="1600" dirty="0"/>
          </a:p>
          <a:p>
            <a:pPr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06839"/>
            <a:ext cx="2883654" cy="4297619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498463" y="4292798"/>
            <a:ext cx="2494247" cy="17161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748" y="6387090"/>
            <a:ext cx="4495800" cy="365125"/>
          </a:xfrm>
        </p:spPr>
        <p:txBody>
          <a:bodyPr/>
          <a:lstStyle/>
          <a:p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BE1444-70DA-4D43-B090-870A6D07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35568" y="207985"/>
            <a:ext cx="8984071" cy="6294022"/>
            <a:chOff x="488504" y="240033"/>
            <a:chExt cx="8984071" cy="6294022"/>
          </a:xfrm>
        </p:grpSpPr>
        <p:pic>
          <p:nvPicPr>
            <p:cNvPr id="1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5348" y="1276448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177136" y="5373216"/>
              <a:ext cx="316835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peluang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, </a:t>
              </a:r>
              <a:r>
                <a:rPr lang="en-US" sz="1600" dirty="0" err="1"/>
                <a:t>mematuhi</a:t>
              </a:r>
              <a:r>
                <a:rPr lang="en-US" sz="1600" dirty="0"/>
                <a:t> </a:t>
              </a:r>
              <a:r>
                <a:rPr lang="en-US" sz="1600" dirty="0" err="1"/>
                <a:t>undang-undang</a:t>
              </a:r>
              <a:r>
                <a:rPr lang="en-US" sz="1600" dirty="0"/>
                <a:t> </a:t>
              </a:r>
              <a:r>
                <a:rPr lang="en-US" sz="1600" dirty="0" err="1"/>
                <a:t>tenaga</a:t>
              </a:r>
              <a:r>
                <a:rPr lang="en-US" sz="1600" dirty="0"/>
                <a:t> </a:t>
              </a:r>
              <a:r>
                <a:rPr lang="en-US" sz="1600" dirty="0" err="1"/>
                <a:t>kerja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504" y="5445224"/>
              <a:ext cx="300878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kontribusi</a:t>
              </a:r>
              <a:r>
                <a:rPr lang="en-US" sz="1600" dirty="0"/>
                <a:t> </a:t>
              </a:r>
              <a:r>
                <a:rPr lang="en-US" sz="1600" dirty="0" err="1"/>
                <a:t>perusahaan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528" y="980728"/>
              <a:ext cx="381642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Sumbangsih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pemerintah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menjaga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16490" y="1444424"/>
              <a:ext cx="17396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Kerjasama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Menguntungkan</a:t>
              </a:r>
              <a:endParaRPr lang="en-US" sz="1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13240" y="4005064"/>
              <a:ext cx="1963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Profit, </a:t>
              </a:r>
              <a:r>
                <a:rPr lang="en-US" sz="1600" dirty="0" err="1"/>
                <a:t>Bisnis</a:t>
              </a:r>
              <a:r>
                <a:rPr lang="en-US" sz="1600" dirty="0"/>
                <a:t> </a:t>
              </a:r>
              <a:r>
                <a:rPr lang="en-US" sz="1600" dirty="0" err="1"/>
                <a:t>Aman</a:t>
              </a:r>
              <a:r>
                <a:rPr lang="en-US" sz="1600" dirty="0"/>
                <a:t>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96816" y="5949280"/>
              <a:ext cx="30087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Exp : Support Customer Business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896" y="240033"/>
              <a:ext cx="894167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u="sng" dirty="0" err="1"/>
                <a:t>Pihak-Pihak</a:t>
              </a:r>
              <a:r>
                <a:rPr lang="en-US" sz="3000" u="sng" dirty="0"/>
                <a:t> Yang </a:t>
              </a:r>
              <a:r>
                <a:rPr lang="en-US" sz="3000" u="sng" dirty="0" err="1"/>
                <a:t>Berkepentingan</a:t>
              </a:r>
              <a:r>
                <a:rPr lang="en-US" sz="3000" u="sng" dirty="0"/>
                <a:t> </a:t>
              </a:r>
              <a:r>
                <a:rPr lang="en-US" sz="3000" u="sng" dirty="0" err="1"/>
                <a:t>dan</a:t>
              </a:r>
              <a:r>
                <a:rPr lang="en-US" sz="3000" u="sng" dirty="0"/>
                <a:t> </a:t>
              </a:r>
              <a:r>
                <a:rPr lang="en-US" sz="3000" u="sng" dirty="0" err="1"/>
                <a:t>Harapannya</a:t>
              </a:r>
              <a:endParaRPr lang="en-US" sz="3000" u="sng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76936" y="2492896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22943" y="2682794"/>
              <a:ext cx="195758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PERUSAHAAN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389912" y="4336869"/>
            <a:ext cx="131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Berlin Sans FB" pitchFamily="34" charset="0"/>
              </a:rPr>
              <a:t>Employees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66A82-5986-4921-8494-08381F97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9654" y="118059"/>
            <a:ext cx="5961112" cy="1714488"/>
          </a:xfrm>
          <a:noFill/>
          <a:ln>
            <a:noFill/>
          </a:ln>
        </p:spPr>
        <p:txBody>
          <a:bodyPr/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Case Study </a:t>
            </a:r>
            <a:r>
              <a:rPr lang="en-US" sz="5400" dirty="0">
                <a:solidFill>
                  <a:srgbClr val="C00000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354829" y="2203421"/>
            <a:ext cx="7525958" cy="36296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Produk</a:t>
            </a:r>
            <a:r>
              <a:rPr lang="en-US" dirty="0"/>
              <a:t>/ </a:t>
            </a:r>
            <a:r>
              <a:rPr lang="en-US" dirty="0" err="1"/>
              <a:t>Bisnis</a:t>
            </a:r>
            <a:r>
              <a:rPr lang="en-US" dirty="0"/>
              <a:t> Perusahaan 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Pihak</a:t>
            </a:r>
            <a:r>
              <a:rPr lang="en-US" dirty="0"/>
              <a:t> yang </a:t>
            </a:r>
            <a:r>
              <a:rPr lang="en-US" dirty="0" err="1"/>
              <a:t>berkepentingan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Sistem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(SMM) 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Perundangan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regulasi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SMM </a:t>
            </a:r>
            <a:r>
              <a:rPr lang="en-US" dirty="0" err="1"/>
              <a:t>perusahaan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Internal </a:t>
            </a:r>
            <a:r>
              <a:rPr lang="en-US" dirty="0" err="1"/>
              <a:t>dan</a:t>
            </a:r>
            <a:r>
              <a:rPr lang="en-US" dirty="0"/>
              <a:t> External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Proses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dipenuhi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eksternal</a:t>
            </a:r>
            <a:endParaRPr lang="en-US" dirty="0"/>
          </a:p>
        </p:txBody>
      </p:sp>
      <p:pic>
        <p:nvPicPr>
          <p:cNvPr id="79877" name="Picture 2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8804" y="209094"/>
            <a:ext cx="1434125" cy="14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053870" y="1549063"/>
            <a:ext cx="21133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2000" b="1" u="sng" dirty="0">
                <a:solidFill>
                  <a:srgbClr val="0070C0"/>
                </a:solidFill>
                <a:latin typeface="Times New Roman" pitchFamily="18" charset="0"/>
              </a:rPr>
              <a:t>30</a:t>
            </a:r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20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06" y="1620360"/>
            <a:ext cx="5477581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/>
          <p:cNvSpPr/>
          <p:nvPr/>
        </p:nvSpPr>
        <p:spPr>
          <a:xfrm>
            <a:off x="990600" y="2286000"/>
            <a:ext cx="544532" cy="576064"/>
          </a:xfrm>
          <a:prstGeom prst="pi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06" y="4267200"/>
            <a:ext cx="1245260" cy="259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227729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4344" y="3455864"/>
            <a:ext cx="9920344" cy="1352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-14344" y="3549304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15552" y="4743728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750840" y="3077373"/>
            <a:ext cx="2116560" cy="1987746"/>
            <a:chOff x="4918580" y="3425656"/>
            <a:chExt cx="2116560" cy="1987746"/>
          </a:xfrm>
        </p:grpSpPr>
        <p:sp>
          <p:nvSpPr>
            <p:cNvPr id="57" name="Oval 5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5221858" y="4185274"/>
              <a:ext cx="15167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 2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03285" y="83589"/>
            <a:ext cx="8418512" cy="10583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46" b="1" dirty="0" err="1">
                <a:solidFill>
                  <a:srgbClr val="0033CC"/>
                </a:solidFill>
              </a:rPr>
              <a:t>Memahami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situasi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sebelum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mengembangkan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  <a:r>
              <a:rPr lang="en-US" sz="1846" b="1" dirty="0" err="1">
                <a:solidFill>
                  <a:srgbClr val="0033CC"/>
                </a:solidFill>
              </a:rPr>
              <a:t>sistem</a:t>
            </a:r>
            <a:r>
              <a:rPr lang="en-US" sz="1846" b="1" dirty="0">
                <a:solidFill>
                  <a:srgbClr val="0033CC"/>
                </a:solidFill>
              </a:rPr>
              <a:t> 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b="1" dirty="0" err="1">
                <a:solidFill>
                  <a:srgbClr val="0033CC"/>
                </a:solidFill>
              </a:rPr>
              <a:t>Organisasi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dan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keterkaitannya</a:t>
            </a:r>
            <a:r>
              <a:rPr lang="en-US" sz="1477" b="1" dirty="0">
                <a:solidFill>
                  <a:srgbClr val="0033CC"/>
                </a:solidFill>
              </a:rPr>
              <a:t> (4.1)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b="1" dirty="0" err="1">
                <a:solidFill>
                  <a:srgbClr val="0033CC"/>
                </a:solidFill>
              </a:rPr>
              <a:t>Persyaratan</a:t>
            </a:r>
            <a:r>
              <a:rPr lang="en-US" sz="1477" b="1" dirty="0">
                <a:solidFill>
                  <a:srgbClr val="0033CC"/>
                </a:solidFill>
              </a:rPr>
              <a:t>, </a:t>
            </a:r>
            <a:r>
              <a:rPr lang="en-US" sz="1477" b="1" dirty="0" err="1">
                <a:solidFill>
                  <a:srgbClr val="0033CC"/>
                </a:solidFill>
              </a:rPr>
              <a:t>kebutuhan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dan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harapan</a:t>
            </a:r>
            <a:r>
              <a:rPr lang="en-US" sz="1477" b="1" dirty="0">
                <a:solidFill>
                  <a:srgbClr val="0033CC"/>
                </a:solidFill>
              </a:rPr>
              <a:t>  </a:t>
            </a:r>
            <a:r>
              <a:rPr lang="en-US" sz="1477" b="1" dirty="0" err="1">
                <a:solidFill>
                  <a:srgbClr val="0033CC"/>
                </a:solidFill>
              </a:rPr>
              <a:t>kebutuhan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Pelanggan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dan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pihak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terkait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lainnya</a:t>
            </a:r>
            <a:r>
              <a:rPr lang="en-US" sz="1477" b="1" dirty="0">
                <a:solidFill>
                  <a:srgbClr val="0033CC"/>
                </a:solidFill>
              </a:rPr>
              <a:t> (4.2</a:t>
            </a:r>
            <a:r>
              <a:rPr lang="en-US" sz="1477" b="1" u="sng" dirty="0">
                <a:solidFill>
                  <a:srgbClr val="0033CC"/>
                </a:solidFill>
              </a:rPr>
              <a:t>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ruang</a:t>
            </a:r>
            <a:r>
              <a:rPr lang="en-US" sz="1477" dirty="0"/>
              <a:t> </a:t>
            </a:r>
            <a:r>
              <a:rPr lang="en-US" sz="1477" dirty="0" err="1"/>
              <a:t>lingkup</a:t>
            </a:r>
            <a:r>
              <a:rPr lang="en-US" sz="1477" dirty="0"/>
              <a:t> </a:t>
            </a:r>
            <a:r>
              <a:rPr lang="en-US" sz="1477" dirty="0" err="1"/>
              <a:t>dari</a:t>
            </a:r>
            <a:r>
              <a:rPr lang="en-US" sz="1477" dirty="0"/>
              <a:t> Sistem </a:t>
            </a:r>
            <a:r>
              <a:rPr lang="en-US" sz="1477" dirty="0" err="1"/>
              <a:t>Manajemen</a:t>
            </a:r>
            <a:r>
              <a:rPr lang="en-US" sz="1477" dirty="0"/>
              <a:t> </a:t>
            </a:r>
            <a:r>
              <a:rPr lang="en-US" sz="1477" dirty="0" err="1"/>
              <a:t>Mutu</a:t>
            </a:r>
            <a:r>
              <a:rPr lang="en-US" sz="1477" dirty="0"/>
              <a:t> (4.3)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7858" y="1456965"/>
            <a:ext cx="8562528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1662" b="1" u="sng" dirty="0" err="1"/>
              <a:t>Pengembangan</a:t>
            </a:r>
            <a:r>
              <a:rPr lang="en-US" sz="1662" b="1" u="sng" dirty="0"/>
              <a:t> Sistem </a:t>
            </a:r>
            <a:r>
              <a:rPr lang="en-US" sz="1662" b="1" u="sng" dirty="0" err="1"/>
              <a:t>Manajemen</a:t>
            </a:r>
            <a:r>
              <a:rPr lang="en-US" sz="1662" b="1" u="sng" dirty="0"/>
              <a:t> </a:t>
            </a:r>
            <a:r>
              <a:rPr lang="en-US" sz="1662" b="1" u="sng" dirty="0" err="1"/>
              <a:t>Mutu</a:t>
            </a:r>
            <a:r>
              <a:rPr lang="en-US" sz="1662" b="1" u="sng" dirty="0"/>
              <a:t>, </a:t>
            </a:r>
            <a:r>
              <a:rPr lang="en-US" sz="1662" b="1" u="sng" dirty="0" err="1"/>
              <a:t>menggunakan</a:t>
            </a:r>
            <a:r>
              <a:rPr lang="en-US" sz="1662" b="1" u="sng" dirty="0"/>
              <a:t> </a:t>
            </a:r>
            <a:r>
              <a:rPr lang="en-US" sz="1662" b="1" u="sng" dirty="0" err="1"/>
              <a:t>pendekatan</a:t>
            </a:r>
            <a:r>
              <a:rPr lang="en-US" sz="1662" b="1" u="sng" dirty="0"/>
              <a:t> </a:t>
            </a:r>
            <a:r>
              <a:rPr lang="en-US" sz="1662" b="1" u="sng" dirty="0" err="1"/>
              <a:t>proses</a:t>
            </a:r>
            <a:r>
              <a:rPr lang="en-US" sz="1662" b="1" u="sng" dirty="0"/>
              <a:t> </a:t>
            </a:r>
            <a:endParaRPr lang="en-US" sz="1662" u="sng" dirty="0"/>
          </a:p>
          <a:p>
            <a:pPr algn="ctr">
              <a:tabLst>
                <a:tab pos="266707" algn="l"/>
              </a:tabLst>
            </a:pPr>
            <a:r>
              <a:rPr lang="en-US" sz="1662" dirty="0"/>
              <a:t>SIPOCORR </a:t>
            </a:r>
            <a:r>
              <a:rPr lang="en-US" sz="1662" i="1" dirty="0"/>
              <a:t>(Supplier –Input- Process- Output- Customer- Objectives –Risk- Reference)</a:t>
            </a:r>
            <a:endParaRPr lang="en-US" sz="1662" dirty="0"/>
          </a:p>
        </p:txBody>
      </p:sp>
      <p:grpSp>
        <p:nvGrpSpPr>
          <p:cNvPr id="80" name="Group 79"/>
          <p:cNvGrpSpPr/>
          <p:nvPr/>
        </p:nvGrpSpPr>
        <p:grpSpPr>
          <a:xfrm>
            <a:off x="466817" y="3571681"/>
            <a:ext cx="1254139" cy="1107478"/>
            <a:chOff x="4918580" y="3425656"/>
            <a:chExt cx="2116560" cy="1987746"/>
          </a:xfrm>
        </p:grpSpPr>
        <p:sp>
          <p:nvSpPr>
            <p:cNvPr id="81" name="Oval 80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532509" y="3838186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Sebelumnya</a:t>
            </a:r>
            <a:endParaRPr lang="en-US" sz="14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014652" y="3576199"/>
            <a:ext cx="1254139" cy="1107478"/>
            <a:chOff x="4918580" y="3425656"/>
            <a:chExt cx="2116560" cy="1987746"/>
          </a:xfrm>
        </p:grpSpPr>
        <p:sp>
          <p:nvSpPr>
            <p:cNvPr id="87" name="Oval 8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5887875" y="4026018"/>
              <a:ext cx="18473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sz="4000" dirty="0">
                <a:ln w="0">
                  <a:solidFill>
                    <a:schemeClr val="bg1"/>
                  </a:solidFill>
                </a:ln>
                <a:blipFill>
                  <a:blip r:embed="rId6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8120941" y="3880523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Berikutnya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74463" y="2708944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Input yang </a:t>
            </a:r>
          </a:p>
          <a:p>
            <a:pPr algn="ctr"/>
            <a:r>
              <a:rPr lang="en-US" sz="1400" i="1" dirty="0" err="1"/>
              <a:t>diperlukan</a:t>
            </a:r>
            <a:r>
              <a:rPr lang="en-US" sz="1400" i="1" dirty="0"/>
              <a:t> </a:t>
            </a:r>
          </a:p>
          <a:p>
            <a:pPr algn="ctr"/>
            <a:r>
              <a:rPr lang="en-US" sz="1400" i="1" dirty="0"/>
              <a:t>(4.4.1.a 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757980" y="2745529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Output yang </a:t>
            </a:r>
            <a:r>
              <a:rPr lang="en-US" sz="1400" i="1" dirty="0" err="1"/>
              <a:t>diharapkan</a:t>
            </a:r>
            <a:endParaRPr lang="en-US" sz="1400" i="1" dirty="0"/>
          </a:p>
          <a:p>
            <a:pPr algn="ctr"/>
            <a:r>
              <a:rPr lang="en-US" sz="1400" i="1" dirty="0"/>
              <a:t>(4.4.1.a)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61140" y="2277701"/>
            <a:ext cx="18288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Sumber</a:t>
            </a:r>
            <a:r>
              <a:rPr lang="en-US" sz="1477" dirty="0"/>
              <a:t> </a:t>
            </a:r>
            <a:r>
              <a:rPr lang="en-US" sz="1477" dirty="0" err="1"/>
              <a:t>daya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/>
              <a:t>yang </a:t>
            </a:r>
            <a:r>
              <a:rPr lang="en-US" sz="1477" dirty="0" err="1"/>
              <a:t>dibutuhkan</a:t>
            </a:r>
            <a:endParaRPr lang="en-US" sz="1477" dirty="0"/>
          </a:p>
          <a:p>
            <a:pPr algn="ctr"/>
            <a:r>
              <a:rPr lang="en-US" sz="1477" dirty="0"/>
              <a:t>(4.4.1.d)</a:t>
            </a:r>
          </a:p>
          <a:p>
            <a:pPr algn="ctr"/>
            <a:r>
              <a:rPr lang="en-US" sz="1477" dirty="0"/>
              <a:t>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36604" y="2276872"/>
            <a:ext cx="2057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Tanggung</a:t>
            </a:r>
            <a:r>
              <a:rPr lang="en-US" sz="1477" dirty="0"/>
              <a:t> </a:t>
            </a:r>
            <a:r>
              <a:rPr lang="en-US" sz="1477" dirty="0" err="1"/>
              <a:t>jawab</a:t>
            </a:r>
            <a:endParaRPr lang="en-US" sz="1477" dirty="0"/>
          </a:p>
          <a:p>
            <a:pPr algn="ctr"/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wewenang</a:t>
            </a:r>
            <a:r>
              <a:rPr lang="en-US" sz="1477" dirty="0"/>
              <a:t>  (4.4.1.e)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763812" y="5065119"/>
            <a:ext cx="2438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dirty="0" err="1">
                <a:solidFill>
                  <a:srgbClr val="0033CC"/>
                </a:solidFill>
              </a:rPr>
              <a:t>Resiko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  <a:r>
              <a:rPr lang="en-US" sz="1477" b="1" dirty="0" err="1">
                <a:solidFill>
                  <a:srgbClr val="0033CC"/>
                </a:solidFill>
              </a:rPr>
              <a:t>dan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1477" b="1" dirty="0" err="1">
                <a:solidFill>
                  <a:srgbClr val="0033CC"/>
                </a:solidFill>
              </a:rPr>
              <a:t>Peluang</a:t>
            </a:r>
            <a:r>
              <a:rPr lang="en-US" sz="1477" b="1" dirty="0">
                <a:solidFill>
                  <a:srgbClr val="0033CC"/>
                </a:solidFill>
              </a:rPr>
              <a:t> </a:t>
            </a:r>
          </a:p>
          <a:p>
            <a:pPr algn="ctr"/>
            <a:r>
              <a:rPr lang="en-US" sz="1477" dirty="0"/>
              <a:t>(4.4.1.f)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13284" y="5002918"/>
            <a:ext cx="27432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Kriteria</a:t>
            </a:r>
            <a:r>
              <a:rPr lang="en-US" sz="1477" dirty="0"/>
              <a:t>,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 err="1"/>
              <a:t>pengawasan</a:t>
            </a:r>
            <a:r>
              <a:rPr lang="en-US" sz="1477" dirty="0"/>
              <a:t>, </a:t>
            </a:r>
            <a:r>
              <a:rPr lang="en-US" sz="1477" dirty="0" err="1"/>
              <a:t>pengukuran</a:t>
            </a:r>
            <a:r>
              <a:rPr lang="en-US" sz="1477" dirty="0"/>
              <a:t>,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indikator</a:t>
            </a:r>
            <a:r>
              <a:rPr lang="en-US" sz="1477" dirty="0"/>
              <a:t> </a:t>
            </a:r>
            <a:r>
              <a:rPr lang="en-US" sz="1477" dirty="0" err="1"/>
              <a:t>performa</a:t>
            </a:r>
            <a:r>
              <a:rPr lang="en-US" sz="1477" dirty="0"/>
              <a:t> (4.4.1.c)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91906" y="4416672"/>
            <a:ext cx="1009048" cy="64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0"/>
          </p:cNvCxnSpPr>
          <p:nvPr/>
        </p:nvCxnSpPr>
        <p:spPr>
          <a:xfrm flipH="1" flipV="1">
            <a:off x="4967577" y="4396515"/>
            <a:ext cx="1015435" cy="66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938105" y="3055372"/>
            <a:ext cx="825707" cy="60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6" idx="2"/>
          </p:cNvCxnSpPr>
          <p:nvPr/>
        </p:nvCxnSpPr>
        <p:spPr>
          <a:xfrm flipH="1">
            <a:off x="5037597" y="3051123"/>
            <a:ext cx="727707" cy="6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13" idx="0"/>
          </p:cNvCxnSpPr>
          <p:nvPr/>
        </p:nvCxnSpPr>
        <p:spPr>
          <a:xfrm flipH="1">
            <a:off x="2117707" y="4282017"/>
            <a:ext cx="6876" cy="1630603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3103" y="5912620"/>
            <a:ext cx="4129208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 err="1"/>
              <a:t>Urutan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Interaksi</a:t>
            </a:r>
            <a:r>
              <a:rPr lang="en-US" sz="1477" i="1" dirty="0"/>
              <a:t> </a:t>
            </a:r>
          </a:p>
          <a:p>
            <a:pPr algn="ctr"/>
            <a:r>
              <a:rPr lang="en-US" sz="1477" i="1" dirty="0" err="1"/>
              <a:t>antar</a:t>
            </a:r>
            <a:r>
              <a:rPr lang="en-US" sz="1477" i="1" dirty="0"/>
              <a:t> Proses (4.4.1.b) </a:t>
            </a:r>
          </a:p>
        </p:txBody>
      </p:sp>
      <p:sp>
        <p:nvSpPr>
          <p:cNvPr id="116" name="Flowchart: Alternate Process 115"/>
          <p:cNvSpPr/>
          <p:nvPr/>
        </p:nvSpPr>
        <p:spPr>
          <a:xfrm>
            <a:off x="2957554" y="2132856"/>
            <a:ext cx="3785145" cy="38716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990705" y="3768081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994596" y="3770416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1925188" y="3800000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926268" y="3791792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8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02212" y="5006297"/>
            <a:ext cx="25908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417" indent="-215417">
              <a:buFont typeface="+mj-lt"/>
              <a:buAutoNum type="arabicPeriod"/>
            </a:pPr>
            <a:r>
              <a:rPr lang="en-US" sz="1477" dirty="0" err="1"/>
              <a:t>Evaluasi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, </a:t>
            </a:r>
            <a:r>
              <a:rPr lang="en-US" sz="1477" dirty="0" err="1"/>
              <a:t>melakukan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mencapai</a:t>
            </a:r>
            <a:r>
              <a:rPr lang="en-US" sz="1477" dirty="0"/>
              <a:t> </a:t>
            </a:r>
            <a:r>
              <a:rPr lang="en-US" sz="1477" dirty="0" err="1"/>
              <a:t>tujuan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(4.4.1.g)</a:t>
            </a:r>
          </a:p>
          <a:p>
            <a:pPr marL="215417" indent="-215417">
              <a:buFont typeface="+mj-lt"/>
              <a:buAutoNum type="arabicPeriod"/>
            </a:pPr>
            <a:r>
              <a:rPr lang="en-US" sz="1477" dirty="0"/>
              <a:t>Improve </a:t>
            </a:r>
            <a:r>
              <a:rPr lang="en-US" sz="1477" dirty="0" err="1"/>
              <a:t>proses</a:t>
            </a:r>
            <a:r>
              <a:rPr lang="en-US" sz="1477" dirty="0"/>
              <a:t> (4.4.1.h)</a:t>
            </a:r>
          </a:p>
        </p:txBody>
      </p:sp>
      <p:sp>
        <p:nvSpPr>
          <p:cNvPr id="118" name="Down Arrow 117"/>
          <p:cNvSpPr/>
          <p:nvPr/>
        </p:nvSpPr>
        <p:spPr>
          <a:xfrm>
            <a:off x="4530571" y="1176775"/>
            <a:ext cx="710461" cy="32584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56255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0" grpId="0" animBg="1"/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579077" y="318576"/>
            <a:ext cx="474784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0" b="1" dirty="0" err="1">
                <a:solidFill>
                  <a:srgbClr val="002060"/>
                </a:solidFill>
              </a:rPr>
              <a:t>Risiko</a:t>
            </a:r>
            <a:endParaRPr lang="en-GB" altLang="en-US" sz="8000" b="1" dirty="0">
              <a:solidFill>
                <a:srgbClr val="002060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1002" y="2246451"/>
            <a:ext cx="9143999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4800" dirty="0"/>
              <a:t>Tools </a:t>
            </a:r>
            <a:r>
              <a:rPr lang="en-US" altLang="en-US" sz="4800" dirty="0" err="1"/>
              <a:t>apa</a:t>
            </a:r>
            <a:r>
              <a:rPr lang="en-US" altLang="en-US" sz="4800" dirty="0"/>
              <a:t> yang </a:t>
            </a:r>
            <a:r>
              <a:rPr lang="en-US" altLang="en-US" sz="4800" dirty="0" err="1"/>
              <a:t>tersedia</a:t>
            </a:r>
            <a:r>
              <a:rPr lang="en-US" altLang="en-US" sz="4800" dirty="0"/>
              <a:t> </a:t>
            </a:r>
            <a:r>
              <a:rPr lang="en-US" altLang="en-US" sz="4800" dirty="0" err="1"/>
              <a:t>untuk</a:t>
            </a:r>
            <a:r>
              <a:rPr lang="en-US" altLang="en-US" sz="4800" dirty="0"/>
              <a:t> </a:t>
            </a:r>
            <a:r>
              <a:rPr lang="en-US" altLang="en-US" sz="4800" dirty="0" err="1"/>
              <a:t>mengidentifikasi</a:t>
            </a:r>
            <a:r>
              <a:rPr lang="en-US" altLang="en-US" sz="4800" dirty="0"/>
              <a:t> </a:t>
            </a:r>
            <a:r>
              <a:rPr lang="en-US" altLang="en-US" sz="4800" dirty="0" err="1"/>
              <a:t>risiko</a:t>
            </a:r>
            <a:r>
              <a:rPr lang="en-US" altLang="en-US" sz="4800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ED13F-F2E7-4F0E-8A64-1803D24B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Image result for panah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0"/>
            <a:ext cx="9945584" cy="68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4800" y="0"/>
            <a:ext cx="5791200" cy="68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724400" y="762000"/>
            <a:ext cx="5530850" cy="1143000"/>
          </a:xfrm>
        </p:spPr>
        <p:txBody>
          <a:bodyPr/>
          <a:lstStyle/>
          <a:p>
            <a:pPr eaLnBrk="1" hangingPunct="1"/>
            <a:r>
              <a:rPr lang="en-US" altLang="en-US" u="sng" dirty="0" err="1"/>
              <a:t>Sasaran</a:t>
            </a:r>
            <a:r>
              <a:rPr lang="en-US" altLang="en-US" u="sng" dirty="0"/>
              <a:t> </a:t>
            </a:r>
            <a:r>
              <a:rPr lang="en-US" altLang="en-US" u="sng" dirty="0" err="1"/>
              <a:t>Pelatihan</a:t>
            </a:r>
            <a:endParaRPr lang="en-US" altLang="en-US" u="sng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4535488" y="2138707"/>
            <a:ext cx="5370512" cy="4114800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Peserta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memahami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 IATF 16949:2016</a:t>
            </a:r>
          </a:p>
          <a:p>
            <a:pPr eaLnBrk="1" hangingPunct="1"/>
            <a:r>
              <a:rPr lang="en-US" altLang="en-US" sz="2400" dirty="0" err="1"/>
              <a:t>Peserta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memahami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penerapan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 IATF 16949:2016</a:t>
            </a:r>
          </a:p>
          <a:p>
            <a:pPr eaLnBrk="1" hangingPunct="1"/>
            <a:r>
              <a:rPr lang="en-US" altLang="en-US" sz="2400" dirty="0" err="1"/>
              <a:t>Peserta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mengevaluasi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kekurangan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sistem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manajemen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perusahaan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dibandingkan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persyaratan</a:t>
            </a:r>
            <a:r>
              <a:rPr lang="en-US" altLang="en-US" sz="2400" dirty="0"/>
              <a:t> IATF 16949:2016</a:t>
            </a:r>
          </a:p>
          <a:p>
            <a:pPr marL="0" indent="0" eaLnBrk="1" hangingPunct="1">
              <a:buNone/>
            </a:pPr>
            <a:endParaRPr lang="en-US" alt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80160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884418" y="365522"/>
            <a:ext cx="43094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2400" dirty="0" err="1"/>
              <a:t>Terdapat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beberapa</a:t>
            </a:r>
            <a:r>
              <a:rPr lang="en-US" altLang="en-US" sz="2400" dirty="0"/>
              <a:t> tools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mengidentifikasi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risiko</a:t>
            </a:r>
            <a:endParaRPr lang="en-US" altLang="en-US" sz="2400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84420" y="1999864"/>
            <a:ext cx="430949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Brainstorming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Industry Benchmarking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FMEA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Fault Tree Diagram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Turtle Diagram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Scenario </a:t>
            </a:r>
            <a:r>
              <a:rPr lang="en-US" altLang="en-US" sz="2400" dirty="0" err="1"/>
              <a:t>Anaysis</a:t>
            </a:r>
            <a:endParaRPr lang="en-US" altLang="en-US" sz="2400" dirty="0"/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Risk </a:t>
            </a:r>
            <a:r>
              <a:rPr lang="en-US" altLang="en-US" sz="2400" dirty="0" err="1"/>
              <a:t>Assesment</a:t>
            </a:r>
            <a:r>
              <a:rPr lang="en-US" altLang="en-US" sz="2400" dirty="0"/>
              <a:t> Workshops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err="1"/>
              <a:t>dll</a:t>
            </a:r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81000" y="0"/>
            <a:ext cx="42291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3842" y="508449"/>
            <a:ext cx="45034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6000" b="1" u="sng" dirty="0" err="1">
                <a:solidFill>
                  <a:schemeClr val="bg1"/>
                </a:solidFill>
              </a:rPr>
              <a:t>Risiko</a:t>
            </a:r>
            <a:endParaRPr lang="en-GB" altLang="en-US" sz="6000" b="1" u="sng" dirty="0">
              <a:solidFill>
                <a:schemeClr val="bg1"/>
              </a:solidFill>
            </a:endParaRPr>
          </a:p>
        </p:txBody>
      </p:sp>
      <p:pic>
        <p:nvPicPr>
          <p:cNvPr id="75778" name="Picture 2" descr="Image result for taking ris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r="12905"/>
          <a:stretch/>
        </p:blipFill>
        <p:spPr bwMode="auto">
          <a:xfrm>
            <a:off x="381001" y="2022724"/>
            <a:ext cx="4251961" cy="48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63EB8-C244-4F92-818E-8A860856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Oval 30"/>
          <p:cNvSpPr>
            <a:spLocks noChangeArrowheads="1"/>
          </p:cNvSpPr>
          <p:nvPr/>
        </p:nvSpPr>
        <p:spPr bwMode="auto">
          <a:xfrm>
            <a:off x="685800" y="3640015"/>
            <a:ext cx="1676400" cy="1547446"/>
          </a:xfrm>
          <a:prstGeom prst="ellipse">
            <a:avLst/>
          </a:prstGeom>
          <a:solidFill>
            <a:srgbClr val="FF99FF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 sz="2862"/>
          </a:p>
        </p:txBody>
      </p:sp>
      <p:sp>
        <p:nvSpPr>
          <p:cNvPr id="49156" name="Oval 29"/>
          <p:cNvSpPr>
            <a:spLocks noChangeArrowheads="1"/>
          </p:cNvSpPr>
          <p:nvPr/>
        </p:nvSpPr>
        <p:spPr bwMode="auto">
          <a:xfrm>
            <a:off x="7239000" y="3640015"/>
            <a:ext cx="1676400" cy="1547446"/>
          </a:xfrm>
          <a:prstGeom prst="ellipse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 sz="2862"/>
          </a:p>
        </p:txBody>
      </p:sp>
      <p:sp>
        <p:nvSpPr>
          <p:cNvPr id="49157" name="Oval 20"/>
          <p:cNvSpPr>
            <a:spLocks noChangeArrowheads="1"/>
          </p:cNvSpPr>
          <p:nvPr/>
        </p:nvSpPr>
        <p:spPr bwMode="auto">
          <a:xfrm>
            <a:off x="3733800" y="3780693"/>
            <a:ext cx="2057400" cy="10550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 sz="2862"/>
          </a:p>
        </p:txBody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1"/>
            <a:ext cx="8229600" cy="43184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000" dirty="0"/>
              <a:t>Turtle diagram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melihat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secara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utuh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terpenggal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melihat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interaksi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mereview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keefektifan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ketidakefektifan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baik</a:t>
            </a:r>
            <a:r>
              <a:rPr lang="en-US" altLang="en-US" sz="2000" dirty="0"/>
              <a:t>.</a:t>
            </a:r>
          </a:p>
          <a:p>
            <a:pPr marL="0" indent="0"/>
            <a:endParaRPr lang="en-US" altLang="en-US" sz="1754" dirty="0"/>
          </a:p>
          <a:p>
            <a:pPr marL="0" indent="0"/>
            <a:endParaRPr lang="en-US" altLang="en-US" sz="1754" dirty="0"/>
          </a:p>
          <a:p>
            <a:pPr marL="0" indent="0">
              <a:buNone/>
            </a:pPr>
            <a:r>
              <a:rPr lang="en-US" altLang="en-US" sz="1754" dirty="0"/>
              <a:t>   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4114801" y="4117731"/>
            <a:ext cx="1169383" cy="35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defTabSz="805982" eaLnBrk="0" hangingPunct="0">
              <a:defRPr/>
            </a:pPr>
            <a:r>
              <a:rPr lang="en-US" sz="1754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PROSES</a:t>
            </a:r>
          </a:p>
        </p:txBody>
      </p:sp>
      <p:sp>
        <p:nvSpPr>
          <p:cNvPr id="211975" name="Text Box 7"/>
          <p:cNvSpPr txBox="1">
            <a:spLocks noChangeArrowheads="1"/>
          </p:cNvSpPr>
          <p:nvPr/>
        </p:nvSpPr>
        <p:spPr bwMode="auto">
          <a:xfrm>
            <a:off x="1066801" y="3821723"/>
            <a:ext cx="805502" cy="2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defTabSz="805982" eaLnBrk="0" hangingPunct="0">
              <a:defRPr/>
            </a:pPr>
            <a:r>
              <a:rPr lang="en-US" sz="1385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INPUT</a:t>
            </a:r>
          </a:p>
        </p:txBody>
      </p:sp>
      <p:sp>
        <p:nvSpPr>
          <p:cNvPr id="49162" name="Line 8"/>
          <p:cNvSpPr>
            <a:spLocks noChangeShapeType="1"/>
          </p:cNvSpPr>
          <p:nvPr/>
        </p:nvSpPr>
        <p:spPr bwMode="auto">
          <a:xfrm>
            <a:off x="2438400" y="4343400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9163" name="Line 9"/>
          <p:cNvSpPr>
            <a:spLocks noChangeShapeType="1"/>
          </p:cNvSpPr>
          <p:nvPr/>
        </p:nvSpPr>
        <p:spPr bwMode="auto">
          <a:xfrm>
            <a:off x="5867401" y="4343400"/>
            <a:ext cx="1308589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11978" name="Text Box 10"/>
          <p:cNvSpPr txBox="1">
            <a:spLocks noChangeArrowheads="1"/>
          </p:cNvSpPr>
          <p:nvPr/>
        </p:nvSpPr>
        <p:spPr bwMode="auto">
          <a:xfrm>
            <a:off x="7467600" y="3892062"/>
            <a:ext cx="975420" cy="2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defTabSz="805982" eaLnBrk="0" hangingPunct="0">
              <a:defRPr/>
            </a:pPr>
            <a:r>
              <a:rPr lang="en-US" sz="1385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OUTPUT</a:t>
            </a:r>
          </a:p>
        </p:txBody>
      </p:sp>
      <p:sp>
        <p:nvSpPr>
          <p:cNvPr id="211979" name="Text Box 11"/>
          <p:cNvSpPr txBox="1">
            <a:spLocks noChangeArrowheads="1"/>
          </p:cNvSpPr>
          <p:nvPr/>
        </p:nvSpPr>
        <p:spPr bwMode="auto">
          <a:xfrm>
            <a:off x="1904321" y="5328138"/>
            <a:ext cx="1953252" cy="8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How ? 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(Support processes, 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Procedure,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Method)</a:t>
            </a:r>
          </a:p>
        </p:txBody>
      </p:sp>
      <p:sp>
        <p:nvSpPr>
          <p:cNvPr id="211980" name="Text Box 12"/>
          <p:cNvSpPr txBox="1">
            <a:spLocks noChangeArrowheads="1"/>
          </p:cNvSpPr>
          <p:nvPr/>
        </p:nvSpPr>
        <p:spPr bwMode="auto">
          <a:xfrm>
            <a:off x="5849200" y="5468816"/>
            <a:ext cx="2344385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How Many ?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(performance indicators)</a:t>
            </a:r>
          </a:p>
        </p:txBody>
      </p:sp>
      <p:sp>
        <p:nvSpPr>
          <p:cNvPr id="211981" name="Text Box 13"/>
          <p:cNvSpPr txBox="1">
            <a:spLocks noChangeArrowheads="1"/>
          </p:cNvSpPr>
          <p:nvPr/>
        </p:nvSpPr>
        <p:spPr bwMode="auto">
          <a:xfrm>
            <a:off x="1663024" y="2889739"/>
            <a:ext cx="2419727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With What?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(Equipment/ Installation)</a:t>
            </a:r>
          </a:p>
        </p:txBody>
      </p:sp>
      <p:sp>
        <p:nvSpPr>
          <p:cNvPr id="211982" name="Text Box 14"/>
          <p:cNvSpPr txBox="1">
            <a:spLocks noChangeArrowheads="1"/>
          </p:cNvSpPr>
          <p:nvPr/>
        </p:nvSpPr>
        <p:spPr bwMode="auto">
          <a:xfrm>
            <a:off x="5608606" y="2951286"/>
            <a:ext cx="2589645" cy="45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0562" tIns="40280" rIns="80562" bIns="40280">
            <a:spAutoFit/>
          </a:bodyPr>
          <a:lstStyle/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With Who?</a:t>
            </a:r>
          </a:p>
          <a:p>
            <a:pPr algn="ctr" defTabSz="805982" eaLnBrk="0" hangingPunct="0">
              <a:defRPr/>
            </a:pPr>
            <a: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(Training, Knowledge, Skill)</a:t>
            </a:r>
          </a:p>
        </p:txBody>
      </p:sp>
      <p:sp>
        <p:nvSpPr>
          <p:cNvPr id="49169" name="Line 15"/>
          <p:cNvSpPr>
            <a:spLocks noChangeShapeType="1"/>
          </p:cNvSpPr>
          <p:nvPr/>
        </p:nvSpPr>
        <p:spPr bwMode="auto">
          <a:xfrm flipV="1">
            <a:off x="3657600" y="4765432"/>
            <a:ext cx="382466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9170" name="Line 16"/>
          <p:cNvSpPr>
            <a:spLocks noChangeShapeType="1"/>
          </p:cNvSpPr>
          <p:nvPr/>
        </p:nvSpPr>
        <p:spPr bwMode="auto">
          <a:xfrm>
            <a:off x="5429250" y="4821224"/>
            <a:ext cx="438150" cy="4490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9171" name="Line 17"/>
          <p:cNvSpPr>
            <a:spLocks noChangeShapeType="1"/>
          </p:cNvSpPr>
          <p:nvPr/>
        </p:nvSpPr>
        <p:spPr bwMode="auto">
          <a:xfrm>
            <a:off x="3733800" y="3499338"/>
            <a:ext cx="3766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9172" name="WordArt 19"/>
          <p:cNvSpPr>
            <a:spLocks noChangeArrowheads="1" noChangeShapeType="1" noTextEdit="1"/>
          </p:cNvSpPr>
          <p:nvPr/>
        </p:nvSpPr>
        <p:spPr bwMode="auto">
          <a:xfrm>
            <a:off x="3414830" y="561777"/>
            <a:ext cx="3076341" cy="71005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846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Turtle Diagram</a:t>
            </a:r>
          </a:p>
        </p:txBody>
      </p:sp>
      <p:sp>
        <p:nvSpPr>
          <p:cNvPr id="49173" name="Text Box 22"/>
          <p:cNvSpPr txBox="1">
            <a:spLocks noChangeArrowheads="1"/>
          </p:cNvSpPr>
          <p:nvPr/>
        </p:nvSpPr>
        <p:spPr bwMode="auto">
          <a:xfrm>
            <a:off x="6196758" y="3640015"/>
            <a:ext cx="432643" cy="1477108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754"/>
              <a:t>Permintaan</a:t>
            </a:r>
          </a:p>
        </p:txBody>
      </p:sp>
      <p:sp>
        <p:nvSpPr>
          <p:cNvPr id="49174" name="Text Box 24"/>
          <p:cNvSpPr txBox="1">
            <a:spLocks noChangeArrowheads="1"/>
          </p:cNvSpPr>
          <p:nvPr/>
        </p:nvSpPr>
        <p:spPr bwMode="auto">
          <a:xfrm>
            <a:off x="914400" y="5046786"/>
            <a:ext cx="914400" cy="26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id-ID" altLang="en-US" sz="1200"/>
          </a:p>
        </p:txBody>
      </p:sp>
      <p:sp>
        <p:nvSpPr>
          <p:cNvPr id="49175" name="Text Box 25"/>
          <p:cNvSpPr txBox="1">
            <a:spLocks noChangeArrowheads="1"/>
          </p:cNvSpPr>
          <p:nvPr/>
        </p:nvSpPr>
        <p:spPr bwMode="auto">
          <a:xfrm>
            <a:off x="762000" y="4132386"/>
            <a:ext cx="1524000" cy="63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/>
              <a:t>Apa yang seharusnya diterima dari Cust?</a:t>
            </a:r>
          </a:p>
        </p:txBody>
      </p:sp>
      <p:sp>
        <p:nvSpPr>
          <p:cNvPr id="49176" name="Text Box 26"/>
          <p:cNvSpPr txBox="1">
            <a:spLocks noChangeArrowheads="1"/>
          </p:cNvSpPr>
          <p:nvPr/>
        </p:nvSpPr>
        <p:spPr bwMode="auto">
          <a:xfrm>
            <a:off x="2723797" y="3569677"/>
            <a:ext cx="432643" cy="1477108"/>
          </a:xfrm>
          <a:prstGeom prst="rect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754"/>
              <a:t>Permintaan</a:t>
            </a:r>
          </a:p>
        </p:txBody>
      </p:sp>
      <p:sp>
        <p:nvSpPr>
          <p:cNvPr id="49177" name="Text Box 27"/>
          <p:cNvSpPr txBox="1">
            <a:spLocks noChangeArrowheads="1"/>
          </p:cNvSpPr>
          <p:nvPr/>
        </p:nvSpPr>
        <p:spPr bwMode="auto">
          <a:xfrm>
            <a:off x="7315200" y="4343401"/>
            <a:ext cx="1524000" cy="45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>
            <a:spAutoFit/>
          </a:bodyPr>
          <a:lstStyle>
            <a:lvl1pPr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/>
              <a:t>Apa yang harus dihasilkan?</a:t>
            </a:r>
          </a:p>
        </p:txBody>
      </p:sp>
      <p:sp>
        <p:nvSpPr>
          <p:cNvPr id="49178" name="Line 28"/>
          <p:cNvSpPr>
            <a:spLocks noChangeShapeType="1"/>
          </p:cNvSpPr>
          <p:nvPr/>
        </p:nvSpPr>
        <p:spPr bwMode="auto">
          <a:xfrm rot="10800000" flipV="1">
            <a:off x="5334000" y="3499338"/>
            <a:ext cx="381000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pic>
        <p:nvPicPr>
          <p:cNvPr id="76802" name="Picture 2" descr="Image result for tur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17259"/>
            <a:ext cx="2203322" cy="145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F1388-8C09-45E3-AF08-FF7E0F12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>
          <a:xfrm flipH="1">
            <a:off x="4953001" y="4528697"/>
            <a:ext cx="1461845" cy="73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161582" y="4528696"/>
            <a:ext cx="1791418" cy="74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09279" y="2522840"/>
            <a:ext cx="1605565" cy="795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792"/>
            <a:ext cx="9144000" cy="1325563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Turtle Diagram </a:t>
            </a:r>
            <a:r>
              <a:rPr lang="en-US" sz="4800" b="1" dirty="0" err="1">
                <a:solidFill>
                  <a:schemeClr val="bg1"/>
                </a:solidFill>
              </a:rPr>
              <a:t>Tradisional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803032" y="1389185"/>
            <a:ext cx="7527681" cy="446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562" tIns="40280" rIns="80562" bIns="40280"/>
          <a:lstStyle>
            <a:lvl1pPr marL="327025" indent="-327025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3125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3125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200" b="1"/>
          </a:p>
          <a:p>
            <a:pPr algn="ctr" eaLnBrk="1" hangingPunct="1">
              <a:spcBef>
                <a:spcPct val="20000"/>
              </a:spcBef>
            </a:pPr>
            <a:endParaRPr lang="en-US" altLang="en-US" sz="1200" b="1"/>
          </a:p>
          <a:p>
            <a:pPr algn="ctr" eaLnBrk="1" hangingPunct="1">
              <a:spcBef>
                <a:spcPct val="20000"/>
              </a:spcBef>
            </a:pPr>
            <a:endParaRPr lang="en-US" altLang="en-US" sz="1200" b="1"/>
          </a:p>
          <a:p>
            <a:pPr algn="ctr" eaLnBrk="1" hangingPunct="1">
              <a:spcBef>
                <a:spcPct val="20000"/>
              </a:spcBef>
            </a:pPr>
            <a:endParaRPr lang="en-US" altLang="en-US" sz="1200" b="1"/>
          </a:p>
          <a:p>
            <a:pPr algn="ctr" eaLnBrk="1" hangingPunct="1">
              <a:spcBef>
                <a:spcPct val="20000"/>
              </a:spcBef>
            </a:pPr>
            <a:endParaRPr lang="en-US" altLang="en-US" sz="1200" b="1"/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4005331" y="3439015"/>
            <a:ext cx="1636834" cy="830997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dirty="0">
                <a:latin typeface="Verdana" panose="020B0604030504040204" pitchFamily="34" charset="0"/>
              </a:rPr>
              <a:t>Proses :        </a:t>
            </a:r>
          </a:p>
          <a:p>
            <a:pPr algn="ctr"/>
            <a:r>
              <a:rPr lang="en-US" altLang="en-US" sz="1200" b="1" dirty="0">
                <a:latin typeface="Verdana" panose="020B0604030504040204" pitchFamily="34" charset="0"/>
              </a:rPr>
              <a:t>……………………</a:t>
            </a: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53257" name="Text Box 10"/>
          <p:cNvSpPr txBox="1">
            <a:spLocks noChangeArrowheads="1"/>
          </p:cNvSpPr>
          <p:nvPr/>
        </p:nvSpPr>
        <p:spPr bwMode="auto">
          <a:xfrm>
            <a:off x="5109755" y="1649015"/>
            <a:ext cx="3767089" cy="10156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 dirty="0">
                <a:latin typeface="Verdana" panose="020B0604030504040204" pitchFamily="34" charset="0"/>
              </a:rPr>
              <a:t>With Who (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Sumberdaya</a:t>
            </a:r>
            <a:r>
              <a:rPr lang="en-US" altLang="en-US" sz="1200" b="1" u="sng" dirty="0">
                <a:latin typeface="Verdana" panose="020B0604030504040204" pitchFamily="34" charset="0"/>
              </a:rPr>
              <a:t> 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manusia</a:t>
            </a:r>
            <a:r>
              <a:rPr lang="en-US" altLang="en-US" sz="1200" b="1" u="sng" dirty="0">
                <a:latin typeface="Verdana" panose="020B0604030504040204" pitchFamily="34" charset="0"/>
              </a:rPr>
              <a:t>)</a:t>
            </a: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1009650" y="1649015"/>
            <a:ext cx="3502229" cy="10156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 dirty="0">
                <a:latin typeface="Verdana" panose="020B0604030504040204" pitchFamily="34" charset="0"/>
              </a:rPr>
              <a:t>With what (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Infrastuktur</a:t>
            </a:r>
            <a:r>
              <a:rPr lang="en-US" altLang="en-US" sz="1200" b="1" u="sng" dirty="0">
                <a:latin typeface="Verdana" panose="020B0604030504040204" pitchFamily="34" charset="0"/>
              </a:rPr>
              <a:t>/resources)</a:t>
            </a: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684336" y="5038750"/>
            <a:ext cx="3662315" cy="12003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 dirty="0">
                <a:latin typeface="Verdana" panose="020B0604030504040204" pitchFamily="34" charset="0"/>
              </a:rPr>
              <a:t>How (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Prosedur</a:t>
            </a:r>
            <a:r>
              <a:rPr lang="en-US" altLang="en-US" sz="1200" b="1" u="sng" dirty="0">
                <a:latin typeface="Verdana" panose="020B0604030504040204" pitchFamily="34" charset="0"/>
              </a:rPr>
              <a:t>/ 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instruksi</a:t>
            </a:r>
            <a:r>
              <a:rPr lang="en-US" altLang="en-US" sz="1200" b="1" u="sng" dirty="0">
                <a:latin typeface="Verdana" panose="020B0604030504040204" pitchFamily="34" charset="0"/>
              </a:rPr>
              <a:t>/ standard)</a:t>
            </a: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u="sng" dirty="0">
              <a:latin typeface="Verdana" panose="020B0604030504040204" pitchFamily="34" charset="0"/>
            </a:endParaRP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5539367" y="5000424"/>
            <a:ext cx="3750503" cy="12003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 dirty="0">
                <a:latin typeface="Verdana" panose="020B0604030504040204" pitchFamily="34" charset="0"/>
              </a:rPr>
              <a:t>How many (Performa </a:t>
            </a:r>
            <a:r>
              <a:rPr lang="en-US" altLang="en-US" sz="1200" b="1" u="sng" dirty="0" err="1">
                <a:latin typeface="Verdana" panose="020B0604030504040204" pitchFamily="34" charset="0"/>
              </a:rPr>
              <a:t>indikator</a:t>
            </a:r>
            <a:r>
              <a:rPr lang="en-US" altLang="en-US" sz="1200" b="1" u="sng" dirty="0">
                <a:latin typeface="Verdana" panose="020B0604030504040204" pitchFamily="34" charset="0"/>
              </a:rPr>
              <a:t>)</a:t>
            </a: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</p:txBody>
      </p:sp>
      <p:sp>
        <p:nvSpPr>
          <p:cNvPr id="18" name="Right Arrow 9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SpPr/>
          <p:nvPr/>
        </p:nvSpPr>
        <p:spPr>
          <a:xfrm rot="2014832">
            <a:off x="5385127" y="4463741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sp>
        <p:nvSpPr>
          <p:cNvPr id="19" name="Right Arrow 9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SpPr/>
          <p:nvPr/>
        </p:nvSpPr>
        <p:spPr>
          <a:xfrm rot="18816378">
            <a:off x="5336375" y="2856053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sp>
        <p:nvSpPr>
          <p:cNvPr id="20" name="Right Arrow 9">
            <a:extLst/>
          </p:cNvPr>
          <p:cNvSpPr/>
          <p:nvPr/>
        </p:nvSpPr>
        <p:spPr>
          <a:xfrm>
            <a:off x="5736320" y="3572459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sp>
        <p:nvSpPr>
          <p:cNvPr id="22" name="Right Arrow 9">
            <a:extLst/>
          </p:cNvPr>
          <p:cNvSpPr/>
          <p:nvPr/>
        </p:nvSpPr>
        <p:spPr>
          <a:xfrm rot="8091200">
            <a:off x="3827554" y="4443504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sp>
        <p:nvSpPr>
          <p:cNvPr id="23" name="Right Arrow 9">
            <a:extLst/>
          </p:cNvPr>
          <p:cNvSpPr/>
          <p:nvPr/>
        </p:nvSpPr>
        <p:spPr>
          <a:xfrm>
            <a:off x="3295857" y="3614640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08877" y="4270011"/>
            <a:ext cx="3296455" cy="730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1338076" y="3332285"/>
            <a:ext cx="1853533" cy="12003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>
                <a:latin typeface="Verdana" panose="020B0604030504040204" pitchFamily="34" charset="0"/>
              </a:rPr>
              <a:t>Input</a:t>
            </a:r>
          </a:p>
          <a:p>
            <a:pPr algn="ctr"/>
            <a:endParaRPr lang="en-US" altLang="en-US" sz="1200" b="1" u="sng">
              <a:latin typeface="Verdana" panose="020B0604030504040204" pitchFamily="34" charset="0"/>
            </a:endParaRPr>
          </a:p>
          <a:p>
            <a:pPr algn="ctr"/>
            <a:endParaRPr lang="en-US" altLang="en-US" sz="1200" b="1" u="sng">
              <a:latin typeface="Verdana" panose="020B0604030504040204" pitchFamily="34" charset="0"/>
            </a:endParaRPr>
          </a:p>
          <a:p>
            <a:pPr algn="ctr"/>
            <a:endParaRPr lang="en-US" altLang="en-US" sz="1200" b="1" u="sng">
              <a:latin typeface="Verdana" panose="020B0604030504040204" pitchFamily="34" charset="0"/>
            </a:endParaRPr>
          </a:p>
          <a:p>
            <a:pPr algn="ctr"/>
            <a:endParaRPr lang="en-US" altLang="en-US" sz="1200" b="1" u="sng">
              <a:latin typeface="Verdana" panose="020B0604030504040204" pitchFamily="34" charset="0"/>
            </a:endParaRPr>
          </a:p>
          <a:p>
            <a:pPr algn="ctr"/>
            <a:endParaRPr lang="en-US" altLang="en-US" sz="1200" b="1">
              <a:latin typeface="Verdana" panose="020B060403050404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642165" y="2661373"/>
            <a:ext cx="3228060" cy="75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021081" y="2664824"/>
            <a:ext cx="2984253" cy="77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42165" y="4269007"/>
            <a:ext cx="3670082" cy="73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6409594" y="3328876"/>
            <a:ext cx="2039815" cy="12003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b="1" u="sng" dirty="0">
                <a:latin typeface="Verdana" panose="020B0604030504040204" pitchFamily="34" charset="0"/>
              </a:rPr>
              <a:t>Output</a:t>
            </a: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  <a:p>
            <a:pPr algn="ctr"/>
            <a:endParaRPr lang="en-US" altLang="en-US" sz="1200" b="1" dirty="0">
              <a:latin typeface="Verdana" panose="020B060403050404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191608" y="2530862"/>
            <a:ext cx="1631004" cy="79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9">
            <a:extLst/>
          </p:cNvPr>
          <p:cNvSpPr/>
          <p:nvPr/>
        </p:nvSpPr>
        <p:spPr>
          <a:xfrm rot="13114399">
            <a:off x="3732407" y="2863344"/>
            <a:ext cx="615320" cy="472473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3D534-ED4E-4B5F-A5E0-BE431647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DA4-C2E9-47C9-9F87-BD5B89C8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C1DC4-527E-44B3-AA3B-7F464B2B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1" y="60324"/>
            <a:ext cx="9489357" cy="67214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75E0C4-F908-4DB5-9A35-0C93FBFF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5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411155"/>
              </p:ext>
            </p:extLst>
          </p:nvPr>
        </p:nvGraphicFramePr>
        <p:xfrm>
          <a:off x="381000" y="990600"/>
          <a:ext cx="9144000" cy="552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4" name="Clip" r:id="rId4" imgW="6503988" imgH="4368800" progId="">
                  <p:embed/>
                </p:oleObj>
              </mc:Choice>
              <mc:Fallback>
                <p:oleObj name="Clip" r:id="rId4" imgW="6503988" imgH="43688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90600"/>
                        <a:ext cx="9144000" cy="5525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947161" y="3195932"/>
            <a:ext cx="4663126" cy="174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5400" b="1" dirty="0" err="1"/>
              <a:t>Menilai</a:t>
            </a:r>
            <a:r>
              <a:rPr lang="en-US" altLang="en-US" sz="5400" b="1" dirty="0"/>
              <a:t> </a:t>
            </a:r>
            <a:r>
              <a:rPr lang="en-US" altLang="en-US" sz="5400" b="1" dirty="0" err="1"/>
              <a:t>Suatu</a:t>
            </a:r>
            <a:r>
              <a:rPr lang="en-US" altLang="en-US" sz="5400" b="1" dirty="0"/>
              <a:t> </a:t>
            </a:r>
            <a:r>
              <a:rPr lang="en-US" altLang="en-US" sz="5400" b="1" dirty="0" err="1"/>
              <a:t>Risiko</a:t>
            </a:r>
            <a:endParaRPr lang="en-US" altLang="en-US" sz="5400" b="1" dirty="0"/>
          </a:p>
        </p:txBody>
      </p:sp>
      <p:pic>
        <p:nvPicPr>
          <p:cNvPr id="205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63646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7B4A8-C0D0-4615-9CAD-E040D8B5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41873"/>
            <a:ext cx="8460534" cy="48396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73303" y="377689"/>
            <a:ext cx="846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u="sng" dirty="0" err="1">
                <a:solidFill>
                  <a:srgbClr val="002060"/>
                </a:solidFill>
              </a:rPr>
              <a:t>Contoh</a:t>
            </a:r>
            <a:r>
              <a:rPr lang="en-US" altLang="en-US" sz="3600" b="1" u="sng" dirty="0">
                <a:solidFill>
                  <a:srgbClr val="002060"/>
                </a:solidFill>
              </a:rPr>
              <a:t> </a:t>
            </a:r>
            <a:r>
              <a:rPr lang="en-US" altLang="en-US" sz="3600" b="1" u="sng" dirty="0" err="1">
                <a:solidFill>
                  <a:srgbClr val="002060"/>
                </a:solidFill>
              </a:rPr>
              <a:t>Penilaian</a:t>
            </a:r>
            <a:r>
              <a:rPr lang="en-US" altLang="en-US" sz="3600" b="1" u="sng" dirty="0">
                <a:solidFill>
                  <a:srgbClr val="002060"/>
                </a:solidFill>
              </a:rPr>
              <a:t> </a:t>
            </a:r>
            <a:r>
              <a:rPr lang="en-US" altLang="en-US" sz="3600" b="1" u="sng" dirty="0" err="1">
                <a:solidFill>
                  <a:srgbClr val="002060"/>
                </a:solidFill>
              </a:rPr>
              <a:t>Risiko</a:t>
            </a:r>
            <a:endParaRPr lang="en-GB" altLang="en-US" sz="3600" b="1" u="sng" dirty="0">
              <a:solidFill>
                <a:srgbClr val="00206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FA097-FAA0-4A80-8BED-7E61422E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0"/>
            <a:ext cx="9144000" cy="16720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39063" y="521380"/>
            <a:ext cx="846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 u="sng" dirty="0" err="1">
                <a:solidFill>
                  <a:schemeClr val="bg1"/>
                </a:solidFill>
              </a:rPr>
              <a:t>Contoh</a:t>
            </a:r>
            <a:r>
              <a:rPr lang="en-US" altLang="en-US" sz="3600" b="1" u="sng" dirty="0">
                <a:solidFill>
                  <a:schemeClr val="bg1"/>
                </a:solidFill>
              </a:rPr>
              <a:t> </a:t>
            </a:r>
            <a:r>
              <a:rPr lang="en-US" altLang="en-US" sz="3600" b="1" u="sng" dirty="0" err="1">
                <a:solidFill>
                  <a:schemeClr val="bg1"/>
                </a:solidFill>
              </a:rPr>
              <a:t>Kategori</a:t>
            </a:r>
            <a:r>
              <a:rPr lang="en-US" altLang="en-US" sz="3600" b="1" u="sng" dirty="0">
                <a:solidFill>
                  <a:schemeClr val="bg1"/>
                </a:solidFill>
              </a:rPr>
              <a:t> </a:t>
            </a:r>
            <a:r>
              <a:rPr lang="en-US" altLang="en-US" sz="3600" b="1" u="sng" dirty="0" err="1">
                <a:solidFill>
                  <a:schemeClr val="bg1"/>
                </a:solidFill>
              </a:rPr>
              <a:t>Risiko</a:t>
            </a:r>
            <a:endParaRPr lang="en-GB" altLang="en-US" sz="3600" b="1" u="sng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2A031-AE4A-40E2-B5EB-D12BF0EC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D6420938-7DEC-4A2C-B0F2-CF9A7FC1E8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700" y="1992313"/>
            <a:ext cx="8609013" cy="4575175"/>
            <a:chOff x="408" y="1255"/>
            <a:chExt cx="5423" cy="2882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7F0C2A4B-DFA9-421B-93D2-DE0E1390EA92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408" y="1255"/>
              <a:ext cx="5417" cy="2876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B27AE374-C490-418F-AC94-5F5CB7E21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55"/>
              <a:ext cx="2879" cy="1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04E77209-9F06-45F4-BE88-526CBE5C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430"/>
              <a:ext cx="2879" cy="4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B9FA212A-557A-4088-8DFB-75A2205DE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920"/>
              <a:ext cx="39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77946CC-623F-489B-B42A-0E50D8314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1920"/>
              <a:ext cx="1018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AF09AB48-F0CD-4FED-A1DB-4864F7927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920"/>
              <a:ext cx="580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64BE4CA6-45E1-41CB-9DF7-28192B1D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920"/>
              <a:ext cx="2305" cy="4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5056C430-2EAA-4594-B06E-07D304C3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1920"/>
              <a:ext cx="22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A7F617B5-4828-4BA2-BA23-E4A081227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2361"/>
              <a:ext cx="39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D75555F0-7396-4D73-9D7B-0027BC234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361"/>
              <a:ext cx="1018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0EF41C0E-B14C-4091-9312-A6F34B035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2361"/>
              <a:ext cx="580" cy="4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01E96C3D-8BA4-4716-8378-804D72FC9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2361"/>
              <a:ext cx="581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500E0AFC-09FD-4873-ABBA-41ACEB4CD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361"/>
              <a:ext cx="1730" cy="4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6B056021-593D-4463-AFBA-325BC3042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361"/>
              <a:ext cx="22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474C8A0C-8E46-4A00-ABF1-387E54AB7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2361"/>
              <a:ext cx="353" cy="4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A49D356C-8BE8-4A21-A0C0-6EC0DC27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2361"/>
              <a:ext cx="58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8CD25B1F-68D7-49C6-8464-0031CECE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2802"/>
              <a:ext cx="39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194D1923-0267-4A10-B65E-DC18C0D6F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802"/>
              <a:ext cx="1018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1335F73F-8A62-4145-AF41-0C9E176DF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2802"/>
              <a:ext cx="580" cy="4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F2308115-C1D6-4D16-B8F2-05663299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2802"/>
              <a:ext cx="115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41D85BEE-A523-4CB8-BB2C-2E9A06D8C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2802"/>
              <a:ext cx="1156" cy="4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F6F48E2-7755-425C-8C29-0ADF2CF83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802"/>
              <a:ext cx="22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5D46DDFF-B2F2-40E9-B561-2AFA797E6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2802"/>
              <a:ext cx="353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E905B9E6-C932-4E4F-AD03-2AF84F0F1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2802"/>
              <a:ext cx="58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D44B8D85-3C83-40BB-96AC-8E51B5E15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243"/>
              <a:ext cx="39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137C62CC-5ED7-4E5C-AC68-624E0A8C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3243"/>
              <a:ext cx="1018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8C2094CB-EB18-4560-8A9C-418E6DDC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3243"/>
              <a:ext cx="1155" cy="4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E9803B31-7DF5-477C-BF48-DD38C19C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3243"/>
              <a:ext cx="115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236A24C9-843B-428F-A173-9E2C4A5E9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243"/>
              <a:ext cx="581" cy="44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B1783141-EB43-4363-8004-20E61017B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3243"/>
              <a:ext cx="22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27B98427-1E84-43DA-BE68-ECABD1BA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3243"/>
              <a:ext cx="353" cy="44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770DA09B-43B5-4443-B88F-9C687CA0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3243"/>
              <a:ext cx="581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CE669BFE-93DD-4753-B4C7-66602D26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3684"/>
              <a:ext cx="395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2D2A190F-1A93-4D90-AE0B-2608B4002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3684"/>
              <a:ext cx="1018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1FCDA3BF-3EF8-42F0-8631-0A6D08EE5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3684"/>
              <a:ext cx="2304" cy="4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71EE4369-4033-4D3D-A165-F29BE06ED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3684"/>
              <a:ext cx="581" cy="44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893229CA-4080-439D-AF16-614EFD9BF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3684"/>
              <a:ext cx="1143" cy="4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04DDF840-458A-4FFA-9E9D-CC76027A1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" y="1442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ACBB75A3-C85B-4B5D-A94D-D1472C02A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1599"/>
              <a:ext cx="45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Rendah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3">
              <a:extLst>
                <a:ext uri="{FF2B5EF4-FFF2-40B4-BE49-F238E27FC236}">
                  <a16:creationId xmlns:a16="http://schemas.microsoft.com/office/drawing/2014/main" id="{20C4A86D-BF00-4BEE-94F0-A620CDD4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521"/>
              <a:ext cx="45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Rendah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06F63FC7-58DD-402A-B1AC-8D70D4816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" y="1521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Sedang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B76F4434-2D97-4F29-B996-B8950F025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" y="1521"/>
              <a:ext cx="37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0146F03D-9EF5-4D3C-8C53-FBE247AD5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442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1F38B43D-72DF-43B2-8F3C-A136D1E1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1599"/>
              <a:ext cx="37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6DCD4F7D-D4FF-4975-AC4F-FFCEC2D1C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176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980BFF78-ECB5-43D2-9BDC-37EC23C26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176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0">
              <a:extLst>
                <a:ext uri="{FF2B5EF4-FFF2-40B4-BE49-F238E27FC236}">
                  <a16:creationId xmlns:a16="http://schemas.microsoft.com/office/drawing/2014/main" id="{02FCDAF6-300D-4EB9-BDC8-E0A41C442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176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7D14C756-3FDD-46E9-B308-4E836FDA3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176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2">
              <a:extLst>
                <a:ext uri="{FF2B5EF4-FFF2-40B4-BE49-F238E27FC236}">
                  <a16:creationId xmlns:a16="http://schemas.microsoft.com/office/drawing/2014/main" id="{4EDAD04E-B0C3-4AC9-9261-F520F7530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76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5BE6ED0C-E20F-48D2-8380-CC2770B86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1992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4">
              <a:extLst>
                <a:ext uri="{FF2B5EF4-FFF2-40B4-BE49-F238E27FC236}">
                  <a16:creationId xmlns:a16="http://schemas.microsoft.com/office/drawing/2014/main" id="{A09F10D6-A124-41B1-9998-5BD836DF0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" y="2149"/>
              <a:ext cx="37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5">
              <a:extLst>
                <a:ext uri="{FF2B5EF4-FFF2-40B4-BE49-F238E27FC236}">
                  <a16:creationId xmlns:a16="http://schemas.microsoft.com/office/drawing/2014/main" id="{10D8406F-7F93-44E4-BF2B-E64EF8B4C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2071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4349CDA1-5EA2-4166-AC0B-6B3A4005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2065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F7FDBB06-F3B1-41BC-826B-C5953CB05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65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F14AF98-A365-4465-9825-8E318DF1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2065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89D0D2B3-78E1-4839-A3B1-CC916D127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2065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20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Rectangle 60">
              <a:extLst>
                <a:ext uri="{FF2B5EF4-FFF2-40B4-BE49-F238E27FC236}">
                  <a16:creationId xmlns:a16="http://schemas.microsoft.com/office/drawing/2014/main" id="{1EDA2D86-B74B-4F12-BD55-BAAE23AAB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2065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25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5" name="Rectangle 61">
              <a:extLst>
                <a:ext uri="{FF2B5EF4-FFF2-40B4-BE49-F238E27FC236}">
                  <a16:creationId xmlns:a16="http://schemas.microsoft.com/office/drawing/2014/main" id="{DE763019-B94B-4AE6-805A-CA56F25C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2512"/>
              <a:ext cx="37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2">
              <a:extLst>
                <a:ext uri="{FF2B5EF4-FFF2-40B4-BE49-F238E27FC236}">
                  <a16:creationId xmlns:a16="http://schemas.microsoft.com/office/drawing/2014/main" id="{3B8E5D29-CF27-4380-86CA-5DFD35B60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2512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3">
              <a:extLst>
                <a:ext uri="{FF2B5EF4-FFF2-40B4-BE49-F238E27FC236}">
                  <a16:creationId xmlns:a16="http://schemas.microsoft.com/office/drawing/2014/main" id="{B25C6983-D447-4B48-90C6-3032D36BB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2506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220D0AFC-ADF6-42B9-9DE3-F3C4DD956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2506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5">
              <a:extLst>
                <a:ext uri="{FF2B5EF4-FFF2-40B4-BE49-F238E27FC236}">
                  <a16:creationId xmlns:a16="http://schemas.microsoft.com/office/drawing/2014/main" id="{FC3059D0-A4DE-40C4-94A8-4DD38A95C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" y="2506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BDFB8F44-8561-43EC-9120-DD38D8D3A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2506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1" name="Rectangle 67">
              <a:extLst>
                <a:ext uri="{FF2B5EF4-FFF2-40B4-BE49-F238E27FC236}">
                  <a16:creationId xmlns:a16="http://schemas.microsoft.com/office/drawing/2014/main" id="{582ED0D0-B579-4C1E-AD3E-5C0BD79B0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2506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20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2" name="Rectangle 68">
              <a:extLst>
                <a:ext uri="{FF2B5EF4-FFF2-40B4-BE49-F238E27FC236}">
                  <a16:creationId xmlns:a16="http://schemas.microsoft.com/office/drawing/2014/main" id="{C3512050-9BD9-4841-93C8-B22DC8ACE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512"/>
              <a:ext cx="45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Rendah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69">
              <a:extLst>
                <a:ext uri="{FF2B5EF4-FFF2-40B4-BE49-F238E27FC236}">
                  <a16:creationId xmlns:a16="http://schemas.microsoft.com/office/drawing/2014/main" id="{8AF216C4-DB2E-4074-BA08-577CB2AD0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2953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Sedang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0">
              <a:extLst>
                <a:ext uri="{FF2B5EF4-FFF2-40B4-BE49-F238E27FC236}">
                  <a16:creationId xmlns:a16="http://schemas.microsoft.com/office/drawing/2014/main" id="{E1FFDE12-F23C-4FB5-B906-A08CE3621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2953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1">
              <a:extLst>
                <a:ext uri="{FF2B5EF4-FFF2-40B4-BE49-F238E27FC236}">
                  <a16:creationId xmlns:a16="http://schemas.microsoft.com/office/drawing/2014/main" id="{C7138E45-4DD3-486B-8BCC-0D64D3229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2947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6" name="Rectangle 72">
              <a:extLst>
                <a:ext uri="{FF2B5EF4-FFF2-40B4-BE49-F238E27FC236}">
                  <a16:creationId xmlns:a16="http://schemas.microsoft.com/office/drawing/2014/main" id="{20006D7A-E102-4BB1-9232-4F80C40CF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2947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3">
              <a:extLst>
                <a:ext uri="{FF2B5EF4-FFF2-40B4-BE49-F238E27FC236}">
                  <a16:creationId xmlns:a16="http://schemas.microsoft.com/office/drawing/2014/main" id="{A9DEF5B1-6F1C-4163-AB96-DD8B1E508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2947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4">
              <a:extLst>
                <a:ext uri="{FF2B5EF4-FFF2-40B4-BE49-F238E27FC236}">
                  <a16:creationId xmlns:a16="http://schemas.microsoft.com/office/drawing/2014/main" id="{C5B05438-95CA-43E4-AE7D-21CE7421C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" y="2947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9" name="Rectangle 75">
              <a:extLst>
                <a:ext uri="{FF2B5EF4-FFF2-40B4-BE49-F238E27FC236}">
                  <a16:creationId xmlns:a16="http://schemas.microsoft.com/office/drawing/2014/main" id="{9F8A90B2-3835-4B2B-AC14-477BA5B65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2947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0" name="Rectangle 76">
              <a:extLst>
                <a:ext uri="{FF2B5EF4-FFF2-40B4-BE49-F238E27FC236}">
                  <a16:creationId xmlns:a16="http://schemas.microsoft.com/office/drawing/2014/main" id="{6C4FB323-5AC9-4513-AA44-F97166EEF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" y="2953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Sedang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7">
              <a:extLst>
                <a:ext uri="{FF2B5EF4-FFF2-40B4-BE49-F238E27FC236}">
                  <a16:creationId xmlns:a16="http://schemas.microsoft.com/office/drawing/2014/main" id="{511F88C6-A68E-46F7-9309-4250F4849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" y="3394"/>
              <a:ext cx="45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Rendah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8">
              <a:extLst>
                <a:ext uri="{FF2B5EF4-FFF2-40B4-BE49-F238E27FC236}">
                  <a16:creationId xmlns:a16="http://schemas.microsoft.com/office/drawing/2014/main" id="{D5139783-F37E-4877-9F07-076A0891D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3394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79">
              <a:extLst>
                <a:ext uri="{FF2B5EF4-FFF2-40B4-BE49-F238E27FC236}">
                  <a16:creationId xmlns:a16="http://schemas.microsoft.com/office/drawing/2014/main" id="{7181C56F-3FCD-4251-808E-3E352762F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3388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4" name="Rectangle 80">
              <a:extLst>
                <a:ext uri="{FF2B5EF4-FFF2-40B4-BE49-F238E27FC236}">
                  <a16:creationId xmlns:a16="http://schemas.microsoft.com/office/drawing/2014/main" id="{5F00C849-84C5-42AC-8B29-755FF9268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3388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5" name="Rectangle 81">
              <a:extLst>
                <a:ext uri="{FF2B5EF4-FFF2-40B4-BE49-F238E27FC236}">
                  <a16:creationId xmlns:a16="http://schemas.microsoft.com/office/drawing/2014/main" id="{7F5CB332-596C-4093-9D05-E4687B2D8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3388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2">
              <a:extLst>
                <a:ext uri="{FF2B5EF4-FFF2-40B4-BE49-F238E27FC236}">
                  <a16:creationId xmlns:a16="http://schemas.microsoft.com/office/drawing/2014/main" id="{EFAC7E4B-2B88-4F83-8EB4-8568897A3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388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3">
              <a:extLst>
                <a:ext uri="{FF2B5EF4-FFF2-40B4-BE49-F238E27FC236}">
                  <a16:creationId xmlns:a16="http://schemas.microsoft.com/office/drawing/2014/main" id="{8CA7AAC0-3C8A-4A1D-8913-ADA5276EB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" y="3388"/>
              <a:ext cx="139" cy="1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88" name="Rectangle 84">
              <a:extLst>
                <a:ext uri="{FF2B5EF4-FFF2-40B4-BE49-F238E27FC236}">
                  <a16:creationId xmlns:a16="http://schemas.microsoft.com/office/drawing/2014/main" id="{339A46E9-F6CA-4985-9FC3-8D2A79979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" y="3394"/>
              <a:ext cx="37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Tinggi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5">
              <a:extLst>
                <a:ext uri="{FF2B5EF4-FFF2-40B4-BE49-F238E27FC236}">
                  <a16:creationId xmlns:a16="http://schemas.microsoft.com/office/drawing/2014/main" id="{077054D3-86CE-47CB-9427-A53ADBD6A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" y="3756"/>
              <a:ext cx="43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Sangat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6">
              <a:extLst>
                <a:ext uri="{FF2B5EF4-FFF2-40B4-BE49-F238E27FC236}">
                  <a16:creationId xmlns:a16="http://schemas.microsoft.com/office/drawing/2014/main" id="{990C74F2-CCBE-4208-8229-6906B901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" y="3913"/>
              <a:ext cx="45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Rendah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7">
              <a:extLst>
                <a:ext uri="{FF2B5EF4-FFF2-40B4-BE49-F238E27FC236}">
                  <a16:creationId xmlns:a16="http://schemas.microsoft.com/office/drawing/2014/main" id="{DE70DD2F-067E-45C0-BDB8-116D37F15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3835"/>
              <a:ext cx="132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8">
              <a:extLst>
                <a:ext uri="{FF2B5EF4-FFF2-40B4-BE49-F238E27FC236}">
                  <a16:creationId xmlns:a16="http://schemas.microsoft.com/office/drawing/2014/main" id="{E8AEBF27-A8CA-46A6-BF46-4BDF5DDF6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3829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3" name="Rectangle 89">
              <a:extLst>
                <a:ext uri="{FF2B5EF4-FFF2-40B4-BE49-F238E27FC236}">
                  <a16:creationId xmlns:a16="http://schemas.microsoft.com/office/drawing/2014/main" id="{5727603A-2A5C-4613-8185-46DCCCF5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3829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4" name="Rectangle 90">
              <a:extLst>
                <a:ext uri="{FF2B5EF4-FFF2-40B4-BE49-F238E27FC236}">
                  <a16:creationId xmlns:a16="http://schemas.microsoft.com/office/drawing/2014/main" id="{CBD1C616-78CF-40BC-900E-B9FA105D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" y="3829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5" name="Rectangle 91">
              <a:extLst>
                <a:ext uri="{FF2B5EF4-FFF2-40B4-BE49-F238E27FC236}">
                  <a16:creationId xmlns:a16="http://schemas.microsoft.com/office/drawing/2014/main" id="{8AF2CCEF-D99D-4609-8BAA-012AAD1C9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" y="3829"/>
              <a:ext cx="70" cy="1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18F6FC3E-7E53-43EC-8C6F-74606A7B5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829"/>
              <a:ext cx="1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31F47077-BAAC-4981-9F57-487631A2E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57"/>
              <a:ext cx="72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421837A3-891B-4174-99C9-2D445E81F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757"/>
              <a:ext cx="72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5">
              <a:extLst>
                <a:ext uri="{FF2B5EF4-FFF2-40B4-BE49-F238E27FC236}">
                  <a16:creationId xmlns:a16="http://schemas.microsoft.com/office/drawing/2014/main" id="{9FDEEEA9-2702-4178-BF45-CC850A258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1267"/>
              <a:ext cx="54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Dampak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96">
              <a:extLst>
                <a:ext uri="{FF2B5EF4-FFF2-40B4-BE49-F238E27FC236}">
                  <a16:creationId xmlns:a16="http://schemas.microsoft.com/office/drawing/2014/main" id="{EB5B21E1-68DB-42E0-85AC-5C7FC0AF2B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91" y="2875"/>
              <a:ext cx="85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Kemungkinan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66D920D9-C443-4E01-A615-6D7D34695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59"/>
              <a:ext cx="78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Keterangan 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C929BAD4-D7C8-4DB8-ADD9-935F75952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3962"/>
              <a:ext cx="72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Line 99">
              <a:extLst>
                <a:ext uri="{FF2B5EF4-FFF2-40B4-BE49-F238E27FC236}">
                  <a16:creationId xmlns:a16="http://schemas.microsoft.com/office/drawing/2014/main" id="{0ECC3C93-E756-4726-9FD5-8D1224112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1255"/>
              <a:ext cx="1401" cy="0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78D85288-1CA0-4F43-B1B6-DDB675E8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255"/>
              <a:ext cx="1401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4CEC81D-6F1A-4EBB-B8E2-14256EAD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2">
              <a:extLst>
                <a:ext uri="{FF2B5EF4-FFF2-40B4-BE49-F238E27FC236}">
                  <a16:creationId xmlns:a16="http://schemas.microsoft.com/office/drawing/2014/main" id="{0D83405E-345F-4263-97FF-750614C1C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03">
              <a:extLst>
                <a:ext uri="{FF2B5EF4-FFF2-40B4-BE49-F238E27FC236}">
                  <a16:creationId xmlns:a16="http://schemas.microsoft.com/office/drawing/2014/main" id="{F04F3BCF-E13A-4BAD-ADB8-DDFD71D6D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1430"/>
              <a:ext cx="6" cy="0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92100EAA-513D-4B8F-97F0-BBF10FEE0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430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D4693680-DA41-4E5F-BCC8-BC0E6222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28B1EA67-348E-4F06-80C9-D85B9E081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7">
              <a:extLst>
                <a:ext uri="{FF2B5EF4-FFF2-40B4-BE49-F238E27FC236}">
                  <a16:creationId xmlns:a16="http://schemas.microsoft.com/office/drawing/2014/main" id="{08D52540-B1B7-43B0-BBA0-CEDA6FAA4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8">
              <a:extLst>
                <a:ext uri="{FF2B5EF4-FFF2-40B4-BE49-F238E27FC236}">
                  <a16:creationId xmlns:a16="http://schemas.microsoft.com/office/drawing/2014/main" id="{5112CD9F-6BC4-4EE1-874E-3C49C5EA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1255"/>
              <a:ext cx="6" cy="1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09">
              <a:extLst>
                <a:ext uri="{FF2B5EF4-FFF2-40B4-BE49-F238E27FC236}">
                  <a16:creationId xmlns:a16="http://schemas.microsoft.com/office/drawing/2014/main" id="{5387214F-3BF2-4EE6-AFC4-01237D154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1744"/>
              <a:ext cx="6" cy="0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0">
              <a:extLst>
                <a:ext uri="{FF2B5EF4-FFF2-40B4-BE49-F238E27FC236}">
                  <a16:creationId xmlns:a16="http://schemas.microsoft.com/office/drawing/2014/main" id="{F7D29018-4B05-4C65-9F91-E2BDE6D3A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744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111">
              <a:extLst>
                <a:ext uri="{FF2B5EF4-FFF2-40B4-BE49-F238E27FC236}">
                  <a16:creationId xmlns:a16="http://schemas.microsoft.com/office/drawing/2014/main" id="{7CB37709-40DA-4982-B429-3BB76B8EB6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1255"/>
              <a:ext cx="0" cy="665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2">
              <a:extLst>
                <a:ext uri="{FF2B5EF4-FFF2-40B4-BE49-F238E27FC236}">
                  <a16:creationId xmlns:a16="http://schemas.microsoft.com/office/drawing/2014/main" id="{155FEABB-9CE1-4540-BAB4-DBB417DB9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1255"/>
              <a:ext cx="6" cy="665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13">
              <a:extLst>
                <a:ext uri="{FF2B5EF4-FFF2-40B4-BE49-F238E27FC236}">
                  <a16:creationId xmlns:a16="http://schemas.microsoft.com/office/drawing/2014/main" id="{9F56C10F-0B2E-4712-8C07-3B95B59D0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1255"/>
              <a:ext cx="0" cy="6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27BB3913-D98F-4923-BCC9-4B90AC277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1255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15">
              <a:extLst>
                <a:ext uri="{FF2B5EF4-FFF2-40B4-BE49-F238E27FC236}">
                  <a16:creationId xmlns:a16="http://schemas.microsoft.com/office/drawing/2014/main" id="{79003D23-132B-4C56-8A49-188176ABF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" y="1255"/>
              <a:ext cx="0" cy="6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6">
              <a:extLst>
                <a:ext uri="{FF2B5EF4-FFF2-40B4-BE49-F238E27FC236}">
                  <a16:creationId xmlns:a16="http://schemas.microsoft.com/office/drawing/2014/main" id="{08D50E9A-CF5B-427C-B860-0E19D11F3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1255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17">
              <a:extLst>
                <a:ext uri="{FF2B5EF4-FFF2-40B4-BE49-F238E27FC236}">
                  <a16:creationId xmlns:a16="http://schemas.microsoft.com/office/drawing/2014/main" id="{7259E523-8F94-4868-A805-D39A91339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1920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18">
              <a:extLst>
                <a:ext uri="{FF2B5EF4-FFF2-40B4-BE49-F238E27FC236}">
                  <a16:creationId xmlns:a16="http://schemas.microsoft.com/office/drawing/2014/main" id="{BF887BF4-4345-4315-B86D-81D53206E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920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19">
              <a:extLst>
                <a:ext uri="{FF2B5EF4-FFF2-40B4-BE49-F238E27FC236}">
                  <a16:creationId xmlns:a16="http://schemas.microsoft.com/office/drawing/2014/main" id="{F0DB43C0-62FA-4FB4-8AC9-29BF431B5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" y="1255"/>
              <a:ext cx="0" cy="6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20">
              <a:extLst>
                <a:ext uri="{FF2B5EF4-FFF2-40B4-BE49-F238E27FC236}">
                  <a16:creationId xmlns:a16="http://schemas.microsoft.com/office/drawing/2014/main" id="{62100406-AB7D-4D1D-808A-A1586499B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1255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21">
              <a:extLst>
                <a:ext uri="{FF2B5EF4-FFF2-40B4-BE49-F238E27FC236}">
                  <a16:creationId xmlns:a16="http://schemas.microsoft.com/office/drawing/2014/main" id="{28256F3B-BED8-49C2-B66B-386AD397B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2361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2">
              <a:extLst>
                <a:ext uri="{FF2B5EF4-FFF2-40B4-BE49-F238E27FC236}">
                  <a16:creationId xmlns:a16="http://schemas.microsoft.com/office/drawing/2014/main" id="{B318EAC1-5149-4F27-8EA7-2829E628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2361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123">
              <a:extLst>
                <a:ext uri="{FF2B5EF4-FFF2-40B4-BE49-F238E27FC236}">
                  <a16:creationId xmlns:a16="http://schemas.microsoft.com/office/drawing/2014/main" id="{543D9157-7973-4AFA-868A-BB82E644C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4" y="1255"/>
              <a:ext cx="0" cy="6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24">
              <a:extLst>
                <a:ext uri="{FF2B5EF4-FFF2-40B4-BE49-F238E27FC236}">
                  <a16:creationId xmlns:a16="http://schemas.microsoft.com/office/drawing/2014/main" id="{B4AAC427-CDB4-4B33-95A2-52749DCA0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1255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125">
              <a:extLst>
                <a:ext uri="{FF2B5EF4-FFF2-40B4-BE49-F238E27FC236}">
                  <a16:creationId xmlns:a16="http://schemas.microsoft.com/office/drawing/2014/main" id="{4D4B946D-149B-46F4-A8E2-3C6511036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9" y="1255"/>
              <a:ext cx="0" cy="1106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6">
              <a:extLst>
                <a:ext uri="{FF2B5EF4-FFF2-40B4-BE49-F238E27FC236}">
                  <a16:creationId xmlns:a16="http://schemas.microsoft.com/office/drawing/2014/main" id="{F0DACE1C-4DBA-4736-BA60-F855056C7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" y="1255"/>
              <a:ext cx="6" cy="110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27">
              <a:extLst>
                <a:ext uri="{FF2B5EF4-FFF2-40B4-BE49-F238E27FC236}">
                  <a16:creationId xmlns:a16="http://schemas.microsoft.com/office/drawing/2014/main" id="{A642911A-C59B-44F0-B9E4-6B91F4597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2802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28">
              <a:extLst>
                <a:ext uri="{FF2B5EF4-FFF2-40B4-BE49-F238E27FC236}">
                  <a16:creationId xmlns:a16="http://schemas.microsoft.com/office/drawing/2014/main" id="{D851962B-BE57-4BEC-838B-C0FD10EFA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2802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29">
              <a:extLst>
                <a:ext uri="{FF2B5EF4-FFF2-40B4-BE49-F238E27FC236}">
                  <a16:creationId xmlns:a16="http://schemas.microsoft.com/office/drawing/2014/main" id="{88571E6E-B6DE-4625-8D67-9469AF27D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" y="2802"/>
              <a:ext cx="3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9D28CDB0-C6E2-49B5-A56E-03B98390A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2802"/>
              <a:ext cx="34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1">
              <a:extLst>
                <a:ext uri="{FF2B5EF4-FFF2-40B4-BE49-F238E27FC236}">
                  <a16:creationId xmlns:a16="http://schemas.microsoft.com/office/drawing/2014/main" id="{EB9C0510-038C-4742-9DE1-8826D47CD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3243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F9DAD3E6-F453-4650-8499-9CC65CE6C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3243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133">
              <a:extLst>
                <a:ext uri="{FF2B5EF4-FFF2-40B4-BE49-F238E27FC236}">
                  <a16:creationId xmlns:a16="http://schemas.microsoft.com/office/drawing/2014/main" id="{84C7632C-C3EC-4106-AAC2-0F3E1C65F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" y="3243"/>
              <a:ext cx="3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4">
              <a:extLst>
                <a:ext uri="{FF2B5EF4-FFF2-40B4-BE49-F238E27FC236}">
                  <a16:creationId xmlns:a16="http://schemas.microsoft.com/office/drawing/2014/main" id="{6F18BCF5-82F9-4529-884C-9A9FFAAC1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243"/>
              <a:ext cx="34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35">
              <a:extLst>
                <a:ext uri="{FF2B5EF4-FFF2-40B4-BE49-F238E27FC236}">
                  <a16:creationId xmlns:a16="http://schemas.microsoft.com/office/drawing/2014/main" id="{2A7C9710-9A89-4442-8EE2-A2DB29177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3684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136">
              <a:extLst>
                <a:ext uri="{FF2B5EF4-FFF2-40B4-BE49-F238E27FC236}">
                  <a16:creationId xmlns:a16="http://schemas.microsoft.com/office/drawing/2014/main" id="{F234EA4A-E94C-4783-88DD-8395FFD0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3684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7">
              <a:extLst>
                <a:ext uri="{FF2B5EF4-FFF2-40B4-BE49-F238E27FC236}">
                  <a16:creationId xmlns:a16="http://schemas.microsoft.com/office/drawing/2014/main" id="{61DE9580-F34E-4D14-864E-8A704454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" y="3684"/>
              <a:ext cx="34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38">
              <a:extLst>
                <a:ext uri="{FF2B5EF4-FFF2-40B4-BE49-F238E27FC236}">
                  <a16:creationId xmlns:a16="http://schemas.microsoft.com/office/drawing/2014/main" id="{5E002D70-35CC-466F-ADA0-F67232466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3684"/>
              <a:ext cx="347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139">
              <a:extLst>
                <a:ext uri="{FF2B5EF4-FFF2-40B4-BE49-F238E27FC236}">
                  <a16:creationId xmlns:a16="http://schemas.microsoft.com/office/drawing/2014/main" id="{4F0519D1-B827-4F8C-9B81-11598363B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9" y="1920"/>
              <a:ext cx="0" cy="22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140">
              <a:extLst>
                <a:ext uri="{FF2B5EF4-FFF2-40B4-BE49-F238E27FC236}">
                  <a16:creationId xmlns:a16="http://schemas.microsoft.com/office/drawing/2014/main" id="{530B4773-F518-488F-93F9-E47581F7C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920"/>
              <a:ext cx="6" cy="22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41">
              <a:extLst>
                <a:ext uri="{FF2B5EF4-FFF2-40B4-BE49-F238E27FC236}">
                  <a16:creationId xmlns:a16="http://schemas.microsoft.com/office/drawing/2014/main" id="{0B6AC610-CAC7-4598-9B7F-CD5A0A3C3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3" y="1926"/>
              <a:ext cx="0" cy="2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2">
              <a:extLst>
                <a:ext uri="{FF2B5EF4-FFF2-40B4-BE49-F238E27FC236}">
                  <a16:creationId xmlns:a16="http://schemas.microsoft.com/office/drawing/2014/main" id="{094D6189-B0FC-4F2C-BCA2-B6B450DBE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926"/>
              <a:ext cx="6" cy="2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43">
              <a:extLst>
                <a:ext uri="{FF2B5EF4-FFF2-40B4-BE49-F238E27FC236}">
                  <a16:creationId xmlns:a16="http://schemas.microsoft.com/office/drawing/2014/main" id="{61E06471-0B74-416C-842F-97845E40D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1926"/>
              <a:ext cx="0" cy="2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2CC073D4-48F3-4F03-8795-3959AB753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926"/>
              <a:ext cx="6" cy="2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45">
              <a:extLst>
                <a:ext uri="{FF2B5EF4-FFF2-40B4-BE49-F238E27FC236}">
                  <a16:creationId xmlns:a16="http://schemas.microsoft.com/office/drawing/2014/main" id="{0A69B227-F495-401C-9449-B618AFD19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1926"/>
              <a:ext cx="0" cy="2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6">
              <a:extLst>
                <a:ext uri="{FF2B5EF4-FFF2-40B4-BE49-F238E27FC236}">
                  <a16:creationId xmlns:a16="http://schemas.microsoft.com/office/drawing/2014/main" id="{3527EBA8-1301-4974-AFEE-933095B24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926"/>
              <a:ext cx="6" cy="2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147">
              <a:extLst>
                <a:ext uri="{FF2B5EF4-FFF2-40B4-BE49-F238E27FC236}">
                  <a16:creationId xmlns:a16="http://schemas.microsoft.com/office/drawing/2014/main" id="{85C40A67-774C-4408-9150-74AC1FFCB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1926"/>
              <a:ext cx="0" cy="2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802D5C22-9E1F-4962-8E83-75F7552E0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1926"/>
              <a:ext cx="6" cy="2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49">
              <a:extLst>
                <a:ext uri="{FF2B5EF4-FFF2-40B4-BE49-F238E27FC236}">
                  <a16:creationId xmlns:a16="http://schemas.microsoft.com/office/drawing/2014/main" id="{0B78BF1F-A1B4-4FC8-9D34-1714E2568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5" y="4125"/>
              <a:ext cx="287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150">
              <a:extLst>
                <a:ext uri="{FF2B5EF4-FFF2-40B4-BE49-F238E27FC236}">
                  <a16:creationId xmlns:a16="http://schemas.microsoft.com/office/drawing/2014/main" id="{8A377DB7-7A5A-4049-B7C4-789C1EBE2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4125"/>
              <a:ext cx="2873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51">
              <a:extLst>
                <a:ext uri="{FF2B5EF4-FFF2-40B4-BE49-F238E27FC236}">
                  <a16:creationId xmlns:a16="http://schemas.microsoft.com/office/drawing/2014/main" id="{E5241618-8E5C-4E6E-85F0-D53F8DF18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2" y="1926"/>
              <a:ext cx="0" cy="220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2">
              <a:extLst>
                <a:ext uri="{FF2B5EF4-FFF2-40B4-BE49-F238E27FC236}">
                  <a16:creationId xmlns:a16="http://schemas.microsoft.com/office/drawing/2014/main" id="{8D61A8CF-8500-4060-977D-D81535B78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1926"/>
              <a:ext cx="6" cy="2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53">
              <a:extLst>
                <a:ext uri="{FF2B5EF4-FFF2-40B4-BE49-F238E27FC236}">
                  <a16:creationId xmlns:a16="http://schemas.microsoft.com/office/drawing/2014/main" id="{4E885ECF-E409-42B4-9739-440CBF101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" y="2361"/>
              <a:ext cx="0" cy="13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54">
              <a:extLst>
                <a:ext uri="{FF2B5EF4-FFF2-40B4-BE49-F238E27FC236}">
                  <a16:creationId xmlns:a16="http://schemas.microsoft.com/office/drawing/2014/main" id="{AA419E7F-BB28-4878-9309-6EA76E459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2361"/>
              <a:ext cx="6" cy="13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155">
              <a:extLst>
                <a:ext uri="{FF2B5EF4-FFF2-40B4-BE49-F238E27FC236}">
                  <a16:creationId xmlns:a16="http://schemas.microsoft.com/office/drawing/2014/main" id="{511F78F0-7178-488E-912E-17B00F4EF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4" y="2361"/>
              <a:ext cx="0" cy="13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156">
              <a:extLst>
                <a:ext uri="{FF2B5EF4-FFF2-40B4-BE49-F238E27FC236}">
                  <a16:creationId xmlns:a16="http://schemas.microsoft.com/office/drawing/2014/main" id="{13511034-9228-40A4-82B6-2C0AFD94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2361"/>
              <a:ext cx="6" cy="13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157">
              <a:extLst>
                <a:ext uri="{FF2B5EF4-FFF2-40B4-BE49-F238E27FC236}">
                  <a16:creationId xmlns:a16="http://schemas.microsoft.com/office/drawing/2014/main" id="{B1B22509-E4EC-44A5-A964-4CA267106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158">
              <a:extLst>
                <a:ext uri="{FF2B5EF4-FFF2-40B4-BE49-F238E27FC236}">
                  <a16:creationId xmlns:a16="http://schemas.microsoft.com/office/drawing/2014/main" id="{156F84E2-B0C7-4193-AC82-E00F6FAB1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159">
              <a:extLst>
                <a:ext uri="{FF2B5EF4-FFF2-40B4-BE49-F238E27FC236}">
                  <a16:creationId xmlns:a16="http://schemas.microsoft.com/office/drawing/2014/main" id="{76D9C081-E81B-4457-9335-AA55DA805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60">
              <a:extLst>
                <a:ext uri="{FF2B5EF4-FFF2-40B4-BE49-F238E27FC236}">
                  <a16:creationId xmlns:a16="http://schemas.microsoft.com/office/drawing/2014/main" id="{1A3EE57C-B6B6-4DF4-8C70-C5552561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161">
              <a:extLst>
                <a:ext uri="{FF2B5EF4-FFF2-40B4-BE49-F238E27FC236}">
                  <a16:creationId xmlns:a16="http://schemas.microsoft.com/office/drawing/2014/main" id="{97481515-A3A7-4A3F-BDCD-5536834F2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162">
              <a:extLst>
                <a:ext uri="{FF2B5EF4-FFF2-40B4-BE49-F238E27FC236}">
                  <a16:creationId xmlns:a16="http://schemas.microsoft.com/office/drawing/2014/main" id="{5215FB37-8946-42C6-B959-731F1373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63">
              <a:extLst>
                <a:ext uri="{FF2B5EF4-FFF2-40B4-BE49-F238E27FC236}">
                  <a16:creationId xmlns:a16="http://schemas.microsoft.com/office/drawing/2014/main" id="{87C823D1-F08E-4787-8F97-0DCA8A0B0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9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64">
              <a:extLst>
                <a:ext uri="{FF2B5EF4-FFF2-40B4-BE49-F238E27FC236}">
                  <a16:creationId xmlns:a16="http://schemas.microsoft.com/office/drawing/2014/main" id="{9FCACF17-89FE-4241-83D9-05D60DC5D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65">
              <a:extLst>
                <a:ext uri="{FF2B5EF4-FFF2-40B4-BE49-F238E27FC236}">
                  <a16:creationId xmlns:a16="http://schemas.microsoft.com/office/drawing/2014/main" id="{0511BB73-50E7-4F9F-BBA2-A312BE75B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3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166">
              <a:extLst>
                <a:ext uri="{FF2B5EF4-FFF2-40B4-BE49-F238E27FC236}">
                  <a16:creationId xmlns:a16="http://schemas.microsoft.com/office/drawing/2014/main" id="{B8BEB7CD-9B99-4FF3-8538-EF9ADD036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Line 167">
              <a:extLst>
                <a:ext uri="{FF2B5EF4-FFF2-40B4-BE49-F238E27FC236}">
                  <a16:creationId xmlns:a16="http://schemas.microsoft.com/office/drawing/2014/main" id="{02869BB3-07E4-44FC-9072-578F16801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8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168">
              <a:extLst>
                <a:ext uri="{FF2B5EF4-FFF2-40B4-BE49-F238E27FC236}">
                  <a16:creationId xmlns:a16="http://schemas.microsoft.com/office/drawing/2014/main" id="{CF084B23-72E7-415E-9154-BF1642667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Line 169">
              <a:extLst>
                <a:ext uri="{FF2B5EF4-FFF2-40B4-BE49-F238E27FC236}">
                  <a16:creationId xmlns:a16="http://schemas.microsoft.com/office/drawing/2014/main" id="{8C542857-5D7B-4300-8030-03768103C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2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170">
              <a:extLst>
                <a:ext uri="{FF2B5EF4-FFF2-40B4-BE49-F238E27FC236}">
                  <a16:creationId xmlns:a16="http://schemas.microsoft.com/office/drawing/2014/main" id="{CF63240E-8C4A-469C-99D7-F05B20C11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171">
              <a:extLst>
                <a:ext uri="{FF2B5EF4-FFF2-40B4-BE49-F238E27FC236}">
                  <a16:creationId xmlns:a16="http://schemas.microsoft.com/office/drawing/2014/main" id="{026D0D5C-8F4D-4984-8615-7D696DE67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7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172">
              <a:extLst>
                <a:ext uri="{FF2B5EF4-FFF2-40B4-BE49-F238E27FC236}">
                  <a16:creationId xmlns:a16="http://schemas.microsoft.com/office/drawing/2014/main" id="{3BBA6678-0FF5-44AF-9DE1-9BFD5986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Line 173">
              <a:extLst>
                <a:ext uri="{FF2B5EF4-FFF2-40B4-BE49-F238E27FC236}">
                  <a16:creationId xmlns:a16="http://schemas.microsoft.com/office/drawing/2014/main" id="{11C1325E-A065-41F9-AE4B-75C3A6B9E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2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74">
              <a:extLst>
                <a:ext uri="{FF2B5EF4-FFF2-40B4-BE49-F238E27FC236}">
                  <a16:creationId xmlns:a16="http://schemas.microsoft.com/office/drawing/2014/main" id="{0A123667-0A1A-4B04-B722-78B80D7FB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Line 175">
              <a:extLst>
                <a:ext uri="{FF2B5EF4-FFF2-40B4-BE49-F238E27FC236}">
                  <a16:creationId xmlns:a16="http://schemas.microsoft.com/office/drawing/2014/main" id="{A5D56774-2462-42BE-A790-C4E0D9587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7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76">
              <a:extLst>
                <a:ext uri="{FF2B5EF4-FFF2-40B4-BE49-F238E27FC236}">
                  <a16:creationId xmlns:a16="http://schemas.microsoft.com/office/drawing/2014/main" id="{846D4AE5-96C7-4F36-8EE2-734A00DB1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 177">
              <a:extLst>
                <a:ext uri="{FF2B5EF4-FFF2-40B4-BE49-F238E27FC236}">
                  <a16:creationId xmlns:a16="http://schemas.microsoft.com/office/drawing/2014/main" id="{4F528CF5-F95D-4337-9DF0-E06DCFFAE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4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78">
              <a:extLst>
                <a:ext uri="{FF2B5EF4-FFF2-40B4-BE49-F238E27FC236}">
                  <a16:creationId xmlns:a16="http://schemas.microsoft.com/office/drawing/2014/main" id="{4F3E7B67-BC08-4A4D-AAD7-F54A007B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 179">
              <a:extLst>
                <a:ext uri="{FF2B5EF4-FFF2-40B4-BE49-F238E27FC236}">
                  <a16:creationId xmlns:a16="http://schemas.microsoft.com/office/drawing/2014/main" id="{72F4EA65-2156-40E8-93B9-56C18040F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9" y="41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7C00DBA6-8F87-4B85-A0DC-B927C26A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" y="413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Line 181">
              <a:extLst>
                <a:ext uri="{FF2B5EF4-FFF2-40B4-BE49-F238E27FC236}">
                  <a16:creationId xmlns:a16="http://schemas.microsoft.com/office/drawing/2014/main" id="{B06007F9-9939-4358-BAB4-2A5190DB3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8" y="1255"/>
              <a:ext cx="1137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82">
              <a:extLst>
                <a:ext uri="{FF2B5EF4-FFF2-40B4-BE49-F238E27FC236}">
                  <a16:creationId xmlns:a16="http://schemas.microsoft.com/office/drawing/2014/main" id="{D42AB0E3-0BBF-4898-82A1-34F20A568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" y="1255"/>
              <a:ext cx="1143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Line 183">
              <a:extLst>
                <a:ext uri="{FF2B5EF4-FFF2-40B4-BE49-F238E27FC236}">
                  <a16:creationId xmlns:a16="http://schemas.microsoft.com/office/drawing/2014/main" id="{2AF626BF-AEDB-4D15-8154-8D32B500E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1430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4">
              <a:extLst>
                <a:ext uri="{FF2B5EF4-FFF2-40B4-BE49-F238E27FC236}">
                  <a16:creationId xmlns:a16="http://schemas.microsoft.com/office/drawing/2014/main" id="{642193B8-FCE6-485D-A29B-A92F4C3F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1430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Line 185">
              <a:extLst>
                <a:ext uri="{FF2B5EF4-FFF2-40B4-BE49-F238E27FC236}">
                  <a16:creationId xmlns:a16="http://schemas.microsoft.com/office/drawing/2014/main" id="{2B3FC6E4-21E5-48F6-A7E6-760B60DEF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174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6">
              <a:extLst>
                <a:ext uri="{FF2B5EF4-FFF2-40B4-BE49-F238E27FC236}">
                  <a16:creationId xmlns:a16="http://schemas.microsoft.com/office/drawing/2014/main" id="{7E30EF6F-044D-4514-AE30-47A9A88B1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1744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Line 187">
              <a:extLst>
                <a:ext uri="{FF2B5EF4-FFF2-40B4-BE49-F238E27FC236}">
                  <a16:creationId xmlns:a16="http://schemas.microsoft.com/office/drawing/2014/main" id="{5377A29A-0981-4F03-9B43-B952D83CA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3" y="1920"/>
              <a:ext cx="922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45F13406-05CD-4733-BD15-1A5CBD4C8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" y="1920"/>
              <a:ext cx="928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Line 189">
              <a:extLst>
                <a:ext uri="{FF2B5EF4-FFF2-40B4-BE49-F238E27FC236}">
                  <a16:creationId xmlns:a16="http://schemas.microsoft.com/office/drawing/2014/main" id="{9C9802F2-0AF9-4323-9AD2-95F97F988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236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90">
              <a:extLst>
                <a:ext uri="{FF2B5EF4-FFF2-40B4-BE49-F238E27FC236}">
                  <a16:creationId xmlns:a16="http://schemas.microsoft.com/office/drawing/2014/main" id="{AA108A1C-7546-4CFE-8D17-D33D7B09E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2361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Line 191">
              <a:extLst>
                <a:ext uri="{FF2B5EF4-FFF2-40B4-BE49-F238E27FC236}">
                  <a16:creationId xmlns:a16="http://schemas.microsoft.com/office/drawing/2014/main" id="{46F2E3C9-5290-42CC-90F4-1087457CB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280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F3D56273-6622-4031-95D6-28C3FFB13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2802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Line 193">
              <a:extLst>
                <a:ext uri="{FF2B5EF4-FFF2-40B4-BE49-F238E27FC236}">
                  <a16:creationId xmlns:a16="http://schemas.microsoft.com/office/drawing/2014/main" id="{9476A47F-E41B-4D76-BC87-480371286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324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94">
              <a:extLst>
                <a:ext uri="{FF2B5EF4-FFF2-40B4-BE49-F238E27FC236}">
                  <a16:creationId xmlns:a16="http://schemas.microsoft.com/office/drawing/2014/main" id="{E0A6BB69-86C8-4F16-B359-91D88EF99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3243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195">
              <a:extLst>
                <a:ext uri="{FF2B5EF4-FFF2-40B4-BE49-F238E27FC236}">
                  <a16:creationId xmlns:a16="http://schemas.microsoft.com/office/drawing/2014/main" id="{DDD653C4-7DBB-45AF-8C24-8921F46A7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368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4C0A0032-3F72-46F4-BBA4-A8839F4B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3684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Line 197">
              <a:extLst>
                <a:ext uri="{FF2B5EF4-FFF2-40B4-BE49-F238E27FC236}">
                  <a16:creationId xmlns:a16="http://schemas.microsoft.com/office/drawing/2014/main" id="{E3D58E77-7511-4FD5-864A-EF3987768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5" y="4125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CA953F0F-1092-490C-9817-174470448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" y="4125"/>
              <a:ext cx="6" cy="6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0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578" y="5794372"/>
            <a:ext cx="1698479" cy="58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913" y="2141384"/>
            <a:ext cx="8541996" cy="335045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err="1"/>
              <a:t>Buatlah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diagram </a:t>
            </a:r>
            <a:r>
              <a:rPr lang="en-US" sz="2400" dirty="0" err="1"/>
              <a:t>kura-kura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kelompok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dibagikan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Proses : </a:t>
            </a:r>
            <a:r>
              <a:rPr lang="en-US" sz="2000" b="1" dirty="0"/>
              <a:t>“</a:t>
            </a:r>
            <a:r>
              <a:rPr lang="en-US" sz="2000" b="1" dirty="0" err="1"/>
              <a:t>Penyimpanan</a:t>
            </a:r>
            <a:r>
              <a:rPr lang="en-US" sz="2000" b="1" dirty="0"/>
              <a:t> </a:t>
            </a:r>
            <a:r>
              <a:rPr lang="en-US" sz="2000" b="1" dirty="0" err="1"/>
              <a:t>Barang</a:t>
            </a:r>
            <a:r>
              <a:rPr lang="en-US" sz="2000" b="1" dirty="0"/>
              <a:t> Finish Goods”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/>
              <a:t>Batasan</a:t>
            </a:r>
            <a:r>
              <a:rPr lang="en-US" sz="2000" dirty="0"/>
              <a:t>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Input	: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berasal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produksi</a:t>
            </a: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Output	: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area delivery </a:t>
            </a:r>
            <a:r>
              <a:rPr lang="en-US" sz="2000" dirty="0" err="1"/>
              <a:t>untuk</a:t>
            </a:r>
            <a:r>
              <a:rPr lang="en-US" sz="2000" dirty="0"/>
              <a:t> proses </a:t>
            </a:r>
            <a:r>
              <a:rPr lang="en-US" sz="2000" dirty="0" err="1"/>
              <a:t>pengiriman</a:t>
            </a: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65610" y="1767277"/>
            <a:ext cx="9144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2" descr="http://storageswiss.files.wordpress.com/2014/09/3d-man-tired-slow-time-waster.jpg?w=2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580" y="3091225"/>
            <a:ext cx="1425771" cy="170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278190" y="4579007"/>
            <a:ext cx="1966949" cy="3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1846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1846" b="1" u="sng" dirty="0">
                <a:solidFill>
                  <a:srgbClr val="0070C0"/>
                </a:solidFill>
                <a:latin typeface="Times New Roman" pitchFamily="18" charset="0"/>
              </a:rPr>
              <a:t>30</a:t>
            </a:r>
            <a:r>
              <a:rPr lang="id-ID" sz="1846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1846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6D5C15C-988A-4156-8C89-4DF0DA4F7622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200651"/>
            <a:ext cx="5961112" cy="171448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Case Study </a:t>
            </a:r>
            <a:r>
              <a:rPr lang="en-US" sz="5400" dirty="0">
                <a:solidFill>
                  <a:srgbClr val="C00000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486A8-1E13-423A-BBCA-6E5B5FA6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654" y="0"/>
            <a:ext cx="2692892" cy="6858000"/>
          </a:xfrm>
          <a:prstGeom prst="rect">
            <a:avLst/>
          </a:prstGeom>
          <a:solidFill>
            <a:srgbClr val="ED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3881" y="60325"/>
            <a:ext cx="6705600" cy="1143000"/>
          </a:xfrm>
        </p:spPr>
        <p:txBody>
          <a:bodyPr/>
          <a:lstStyle/>
          <a:p>
            <a:pPr eaLnBrk="1" hangingPunct="1"/>
            <a:r>
              <a:rPr lang="en-US" altLang="en-US" sz="3200" dirty="0" err="1">
                <a:solidFill>
                  <a:schemeClr val="tx1"/>
                </a:solidFill>
              </a:rPr>
              <a:t>Sistem</a:t>
            </a:r>
            <a:r>
              <a:rPr lang="en-US" altLang="en-US" sz="3200" dirty="0">
                <a:solidFill>
                  <a:schemeClr val="tx1"/>
                </a:solidFill>
              </a:rPr>
              <a:t> Management Yang </a:t>
            </a:r>
            <a:r>
              <a:rPr lang="en-US" altLang="en-US" sz="3200" dirty="0" err="1">
                <a:solidFill>
                  <a:schemeClr val="tx1"/>
                </a:solidFill>
              </a:rPr>
              <a:t>Efektif</a:t>
            </a:r>
            <a:r>
              <a:rPr lang="en-US" alt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3048000" y="1320800"/>
            <a:ext cx="6701481" cy="4800600"/>
          </a:xfrm>
        </p:spPr>
        <p:txBody>
          <a:bodyPr/>
          <a:lstStyle/>
          <a:p>
            <a:pPr marL="271463" indent="-271463" eaLnBrk="1" hangingPunct="1">
              <a:lnSpc>
                <a:spcPct val="100000"/>
              </a:lnSpc>
              <a:buFont typeface="+mj-lt"/>
              <a:buAutoNum type="arabicPeriod" startAt="3"/>
            </a:pPr>
            <a:r>
              <a:rPr lang="en-US" altLang="en-US" sz="1800" u="sng" dirty="0"/>
              <a:t>Adanya </a:t>
            </a:r>
            <a:r>
              <a:rPr lang="en-US" altLang="en-US" sz="1800" u="sng" dirty="0" err="1">
                <a:solidFill>
                  <a:srgbClr val="0033CC"/>
                </a:solidFill>
              </a:rPr>
              <a:t>Kepemimpinan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komitmen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dari</a:t>
            </a:r>
            <a:r>
              <a:rPr lang="en-US" altLang="en-US" sz="1800" u="sng" dirty="0"/>
              <a:t> TOP MANAJEMEN, </a:t>
            </a:r>
            <a:r>
              <a:rPr lang="en-US" altLang="en-US" sz="1800" u="sng" dirty="0" err="1"/>
              <a:t>termasuk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diantaranya</a:t>
            </a:r>
            <a:r>
              <a:rPr lang="en-US" altLang="en-US" sz="1800" u="sng" dirty="0"/>
              <a:t> (IATF 5.1)</a:t>
            </a:r>
          </a:p>
          <a:p>
            <a:pPr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rgbClr val="0033CC"/>
                </a:solidFill>
              </a:rPr>
              <a:t>Mempromosikan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penggunaan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pendekatan</a:t>
            </a:r>
            <a:r>
              <a:rPr lang="en-US" sz="1800" b="1" dirty="0">
                <a:solidFill>
                  <a:srgbClr val="0033CC"/>
                </a:solidFill>
              </a:rPr>
              <a:t> proses </a:t>
            </a:r>
            <a:r>
              <a:rPr lang="en-US" sz="1800" b="1" dirty="0" err="1">
                <a:solidFill>
                  <a:srgbClr val="0033CC"/>
                </a:solidFill>
              </a:rPr>
              <a:t>dan</a:t>
            </a:r>
            <a:r>
              <a:rPr lang="en-US" sz="1800" b="1" dirty="0">
                <a:solidFill>
                  <a:srgbClr val="0033CC"/>
                </a:solidFill>
              </a:rPr>
              <a:t> Pola </a:t>
            </a:r>
            <a:r>
              <a:rPr lang="en-US" sz="1800" b="1" dirty="0" err="1">
                <a:solidFill>
                  <a:srgbClr val="0033CC"/>
                </a:solidFill>
              </a:rPr>
              <a:t>Pikir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berdasarkan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resiko</a:t>
            </a:r>
            <a:r>
              <a:rPr lang="en-US" sz="1800" b="1" dirty="0">
                <a:solidFill>
                  <a:srgbClr val="0033CC"/>
                </a:solidFill>
              </a:rPr>
              <a:t> (</a:t>
            </a:r>
            <a:r>
              <a:rPr lang="en-US" sz="1800" b="1" i="1" dirty="0">
                <a:solidFill>
                  <a:srgbClr val="0033CC"/>
                </a:solidFill>
              </a:rPr>
              <a:t>risk based thinking</a:t>
            </a:r>
            <a:r>
              <a:rPr lang="en-US" sz="1800" b="1" dirty="0">
                <a:solidFill>
                  <a:srgbClr val="0033CC"/>
                </a:solidFill>
              </a:rPr>
              <a:t>).</a:t>
            </a:r>
          </a:p>
          <a:p>
            <a:pPr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rgbClr val="0033CC"/>
                </a:solidFill>
              </a:rPr>
              <a:t>Menjamin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integrasi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persyaratan</a:t>
            </a:r>
            <a:r>
              <a:rPr lang="en-US" sz="1800" b="1" dirty="0">
                <a:solidFill>
                  <a:srgbClr val="0033CC"/>
                </a:solidFill>
              </a:rPr>
              <a:t> SMM </a:t>
            </a:r>
            <a:r>
              <a:rPr lang="en-US" sz="1800" b="1" dirty="0" err="1">
                <a:solidFill>
                  <a:srgbClr val="0033CC"/>
                </a:solidFill>
              </a:rPr>
              <a:t>kedalam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bisnis</a:t>
            </a:r>
            <a:r>
              <a:rPr lang="en-US" sz="1800" b="1" dirty="0">
                <a:solidFill>
                  <a:srgbClr val="0033CC"/>
                </a:solidFill>
              </a:rPr>
              <a:t> proses </a:t>
            </a:r>
            <a:r>
              <a:rPr lang="en-US" sz="1800" b="1" dirty="0" err="1">
                <a:solidFill>
                  <a:srgbClr val="0033CC"/>
                </a:solidFill>
              </a:rPr>
              <a:t>organisasi</a:t>
            </a:r>
            <a:endParaRPr lang="en-US" sz="1800" b="1" dirty="0">
              <a:solidFill>
                <a:srgbClr val="0033CC"/>
              </a:solidFill>
            </a:endParaRPr>
          </a:p>
          <a:p>
            <a:pPr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rgbClr val="0033CC"/>
                </a:solidFill>
              </a:rPr>
              <a:t>Mengikutsertakan</a:t>
            </a:r>
            <a:r>
              <a:rPr lang="en-US" sz="1800" b="1" dirty="0">
                <a:solidFill>
                  <a:srgbClr val="0033CC"/>
                </a:solidFill>
              </a:rPr>
              <a:t> (engage)</a:t>
            </a:r>
            <a:r>
              <a:rPr lang="id-ID" sz="1800" b="1" dirty="0">
                <a:solidFill>
                  <a:srgbClr val="0033CC"/>
                </a:solidFill>
              </a:rPr>
              <a:t>, mengarahkan, dan mendukung orang-orang untuk berkontribusi pada keefektifan sistem manajemen mutu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</a:p>
          <a:p>
            <a:pPr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33CC"/>
                </a:solidFill>
              </a:rPr>
              <a:t>M</a:t>
            </a:r>
            <a:r>
              <a:rPr lang="id-ID" sz="1800" b="1" dirty="0">
                <a:solidFill>
                  <a:srgbClr val="0033CC"/>
                </a:solidFill>
              </a:rPr>
              <a:t>endukung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peran</a:t>
            </a:r>
            <a:r>
              <a:rPr lang="id-ID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manajemen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lainnya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id-ID" sz="1800" b="1" dirty="0">
                <a:solidFill>
                  <a:srgbClr val="0033CC"/>
                </a:solidFill>
              </a:rPr>
              <a:t>untuk menunjukkan kepemimpinan</a:t>
            </a:r>
            <a:r>
              <a:rPr lang="en-US" sz="1800" b="1" dirty="0" err="1">
                <a:solidFill>
                  <a:srgbClr val="0033CC"/>
                </a:solidFill>
              </a:rPr>
              <a:t>nya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terhadap</a:t>
            </a:r>
            <a:r>
              <a:rPr lang="en-US" sz="1800" b="1" dirty="0">
                <a:solidFill>
                  <a:srgbClr val="0033CC"/>
                </a:solidFill>
              </a:rPr>
              <a:t> area yang </a:t>
            </a:r>
            <a:r>
              <a:rPr lang="en-US" sz="1800" b="1" dirty="0" err="1">
                <a:solidFill>
                  <a:srgbClr val="0033CC"/>
                </a:solidFill>
              </a:rPr>
              <a:t>menjadi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tanggung</a:t>
            </a:r>
            <a:r>
              <a:rPr lang="en-US" sz="1800" b="1" dirty="0">
                <a:solidFill>
                  <a:srgbClr val="0033CC"/>
                </a:solidFill>
              </a:rPr>
              <a:t> </a:t>
            </a:r>
            <a:r>
              <a:rPr lang="en-US" sz="1800" b="1" dirty="0" err="1">
                <a:solidFill>
                  <a:srgbClr val="0033CC"/>
                </a:solidFill>
              </a:rPr>
              <a:t>jawabnya</a:t>
            </a:r>
            <a:r>
              <a:rPr lang="en-US" sz="1800" b="1" dirty="0">
                <a:solidFill>
                  <a:srgbClr val="0033CC"/>
                </a:solidFill>
              </a:rPr>
              <a:t>.</a:t>
            </a:r>
          </a:p>
        </p:txBody>
      </p:sp>
      <p:pic>
        <p:nvPicPr>
          <p:cNvPr id="45061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Image result for pemimp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r="26452"/>
          <a:stretch/>
        </p:blipFill>
        <p:spPr bwMode="auto">
          <a:xfrm>
            <a:off x="-22654" y="3100687"/>
            <a:ext cx="2692892" cy="37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267023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515227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6562" y="-1"/>
            <a:ext cx="2384854" cy="6203723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hlinkClick r:id="rId3" action="ppaction://hlinksldjump"/>
          </p:cNvPr>
          <p:cNvSpPr/>
          <p:nvPr/>
        </p:nvSpPr>
        <p:spPr>
          <a:xfrm>
            <a:off x="0" y="286723"/>
            <a:ext cx="1362077" cy="247533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1307169" y="286723"/>
            <a:ext cx="245587" cy="247534"/>
          </a:xfrm>
          <a:prstGeom prst="chevron">
            <a:avLst>
              <a:gd name="adj" fmla="val 55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462893" y="285013"/>
            <a:ext cx="188009" cy="247534"/>
          </a:xfrm>
          <a:prstGeom prst="chevron">
            <a:avLst>
              <a:gd name="adj" fmla="val 711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542359" y="285013"/>
            <a:ext cx="166121" cy="247534"/>
          </a:xfrm>
          <a:prstGeom prst="chevron">
            <a:avLst>
              <a:gd name="adj" fmla="val 8249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9733" y="6446485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ISO 9001:2015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2" y="6478069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2889925" y="0"/>
            <a:ext cx="0" cy="6294502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53200" y="583991"/>
            <a:ext cx="3142210" cy="3075709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2205817" y="315075"/>
            <a:ext cx="54800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400" b="1" dirty="0">
                <a:solidFill>
                  <a:srgbClr val="860000"/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KEPEMIMPINAN&amp;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89927" y="779059"/>
            <a:ext cx="53673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 dirty="0">
                <a:ln w="18415" cmpd="sng">
                  <a:noFill/>
                  <a:prstDash val="solid"/>
                </a:ln>
                <a:solidFill>
                  <a:srgbClr val="86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KOMITMEN</a:t>
            </a:r>
            <a:endParaRPr lang="en-US" sz="9600" dirty="0">
              <a:solidFill>
                <a:srgbClr val="86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42599" y="2246117"/>
            <a:ext cx="5999518" cy="532494"/>
          </a:xfrm>
          <a:custGeom>
            <a:avLst/>
            <a:gdLst>
              <a:gd name="connsiteX0" fmla="*/ 1263535 w 1263535"/>
              <a:gd name="connsiteY0" fmla="*/ 0 h 964277"/>
              <a:gd name="connsiteX1" fmla="*/ 0 w 1263535"/>
              <a:gd name="connsiteY1" fmla="*/ 0 h 964277"/>
              <a:gd name="connsiteX2" fmla="*/ 33251 w 1263535"/>
              <a:gd name="connsiteY2" fmla="*/ 964277 h 964277"/>
              <a:gd name="connsiteX0" fmla="*/ 1263535 w 1263535"/>
              <a:gd name="connsiteY0" fmla="*/ 0 h 931026"/>
              <a:gd name="connsiteX1" fmla="*/ 0 w 1263535"/>
              <a:gd name="connsiteY1" fmla="*/ 0 h 931026"/>
              <a:gd name="connsiteX2" fmla="*/ 0 w 1263535"/>
              <a:gd name="connsiteY2" fmla="*/ 931026 h 93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535" h="931026">
                <a:moveTo>
                  <a:pt x="1263535" y="0"/>
                </a:moveTo>
                <a:lnTo>
                  <a:pt x="0" y="0"/>
                </a:lnTo>
                <a:lnTo>
                  <a:pt x="0" y="93102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42600" y="4289370"/>
            <a:ext cx="2771" cy="218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027839" y="2797723"/>
            <a:ext cx="31915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fokus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pada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pembinaan</a:t>
            </a:r>
            <a:r>
              <a:rPr lang="en-US" sz="1400" b="1" dirty="0">
                <a:latin typeface="Arial Narrow" panose="020B0606020202030204" pitchFamily="34" charset="0"/>
              </a:rPr>
              <a:t> (coach)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b="1" dirty="0" err="1">
                <a:latin typeface="Arial Narrow" panose="020B0606020202030204" pitchFamily="34" charset="0"/>
              </a:rPr>
              <a:t>Mengajarkan</a:t>
            </a:r>
            <a:r>
              <a:rPr lang="en-US" sz="1400" b="1" dirty="0">
                <a:latin typeface="Arial Narrow" panose="020B0606020202030204" pitchFamily="34" charset="0"/>
              </a:rPr>
              <a:t> team </a:t>
            </a:r>
            <a:r>
              <a:rPr lang="en-US" sz="1400" b="1" dirty="0" err="1">
                <a:latin typeface="Arial Narrow" panose="020B0606020202030204" pitchFamily="34" charset="0"/>
              </a:rPr>
              <a:t>untuk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memiliki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kemampuan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analisa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baik</a:t>
            </a:r>
            <a:r>
              <a:rPr lang="en-US" sz="1400" b="1" dirty="0">
                <a:latin typeface="Arial Narrow" panose="020B0606020202030204" pitchFamily="34" charset="0"/>
              </a:rPr>
              <a:t>.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Mendiskusikan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mendorong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hingga</a:t>
            </a:r>
            <a:r>
              <a:rPr lang="en-US" sz="1400" dirty="0">
                <a:latin typeface="Arial Narrow" panose="020B0606020202030204" pitchFamily="34" charset="0"/>
              </a:rPr>
              <a:t> team </a:t>
            </a:r>
            <a:r>
              <a:rPr lang="en-US" sz="1400" dirty="0" err="1">
                <a:latin typeface="Arial Narrow" panose="020B0606020202030204" pitchFamily="34" charset="0"/>
              </a:rPr>
              <a:t>mampu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memecahkan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baik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seperti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ini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adalah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tipe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pemimpin</a:t>
            </a:r>
            <a:r>
              <a:rPr lang="en-US" sz="1400" dirty="0">
                <a:latin typeface="Arial Narrow" panose="020B0606020202030204" pitchFamily="34" charset="0"/>
              </a:rPr>
              <a:t> yang </a:t>
            </a:r>
            <a:r>
              <a:rPr lang="en-US" sz="1400" dirty="0" err="1">
                <a:latin typeface="Arial Narrow" panose="020B0606020202030204" pitchFamily="34" charset="0"/>
              </a:rPr>
              <a:t>walaupun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sibuk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dengan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keseharian</a:t>
            </a:r>
            <a:r>
              <a:rPr lang="en-US" sz="1400" dirty="0">
                <a:latin typeface="Arial Narrow" panose="020B0606020202030204" pitchFamily="34" charset="0"/>
              </a:rPr>
              <a:t>, </a:t>
            </a:r>
            <a:r>
              <a:rPr lang="en-US" sz="1400" dirty="0" err="1">
                <a:latin typeface="Arial Narrow" panose="020B0606020202030204" pitchFamily="34" charset="0"/>
              </a:rPr>
              <a:t>namun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masih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tetap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mau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meluangkan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waktu</a:t>
            </a:r>
            <a:r>
              <a:rPr lang="en-US" sz="1400" dirty="0">
                <a:latin typeface="Arial Narrow" panose="020B0606020202030204" pitchFamily="34" charset="0"/>
              </a:rPr>
              <a:t>  </a:t>
            </a:r>
            <a:r>
              <a:rPr lang="en-US" sz="1400" dirty="0" err="1">
                <a:latin typeface="Arial Narrow" panose="020B0606020202030204" pitchFamily="34" charset="0"/>
              </a:rPr>
              <a:t>untuk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melakukan</a:t>
            </a:r>
            <a:r>
              <a:rPr lang="en-US" sz="1400" dirty="0">
                <a:latin typeface="Arial Narrow" panose="020B0606020202030204" pitchFamily="34" charset="0"/>
              </a:rPr>
              <a:t> </a:t>
            </a:r>
            <a:r>
              <a:rPr lang="en-US" sz="1400" dirty="0" err="1">
                <a:latin typeface="Arial Narrow" panose="020B0606020202030204" pitchFamily="34" charset="0"/>
              </a:rPr>
              <a:t>bimbingan</a:t>
            </a:r>
            <a:r>
              <a:rPr lang="en-US" sz="1400" dirty="0">
                <a:latin typeface="Arial Narrow" panose="020B0606020202030204" pitchFamily="34" charset="0"/>
              </a:rPr>
              <a:t>.  </a:t>
            </a:r>
            <a:r>
              <a:rPr lang="en-US" sz="1400" b="1" dirty="0" err="1">
                <a:latin typeface="Arial Narrow" panose="020B0606020202030204" pitchFamily="34" charset="0"/>
              </a:rPr>
              <a:t>Warisan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dari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pemimpin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tipe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ini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adalah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perusahaan</a:t>
            </a:r>
            <a:r>
              <a:rPr lang="en-US" sz="1400" b="1" dirty="0">
                <a:latin typeface="Arial Narrow" panose="020B0606020202030204" pitchFamily="34" charset="0"/>
              </a:rPr>
              <a:t> yang </a:t>
            </a:r>
            <a:r>
              <a:rPr lang="en-US" sz="1400" b="1" dirty="0" err="1">
                <a:latin typeface="Arial Narrow" panose="020B0606020202030204" pitchFamily="34" charset="0"/>
              </a:rPr>
              <a:t>stabil</a:t>
            </a:r>
            <a:r>
              <a:rPr lang="en-US" sz="1400" b="1" dirty="0"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latin typeface="Arial Narrow" panose="020B0606020202030204" pitchFamily="34" charset="0"/>
              </a:rPr>
              <a:t>karena</a:t>
            </a:r>
            <a:r>
              <a:rPr lang="en-US" sz="1400" b="1" dirty="0">
                <a:latin typeface="Arial Narrow" panose="020B0606020202030204" pitchFamily="34" charset="0"/>
              </a:rPr>
              <a:t> team yang </a:t>
            </a:r>
            <a:r>
              <a:rPr lang="en-US" sz="1400" b="1" dirty="0" err="1">
                <a:latin typeface="Arial Narrow" panose="020B0606020202030204" pitchFamily="34" charset="0"/>
              </a:rPr>
              <a:t>hebat</a:t>
            </a:r>
            <a:r>
              <a:rPr lang="en-US" sz="1400" dirty="0">
                <a:latin typeface="Arial Narrow" panose="020B0606020202030204" pitchFamily="34" charset="0"/>
              </a:rPr>
              <a:t>. </a:t>
            </a:r>
          </a:p>
          <a:p>
            <a:pPr algn="just"/>
            <a:r>
              <a:rPr lang="en-US" sz="1400" dirty="0">
                <a:latin typeface="Arial Narrow" panose="020B0606020202030204" pitchFamily="34" charset="0"/>
              </a:rPr>
              <a:t> 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4228" y="4104452"/>
            <a:ext cx="30001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860000"/>
                </a:solidFill>
                <a:latin typeface="+mn-lt"/>
              </a:rPr>
              <a:t>Termasuk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tipe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pemimpin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seperti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apakah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rgbClr val="860000"/>
                </a:solidFill>
                <a:latin typeface="+mn-lt"/>
              </a:rPr>
              <a:t>Anda</a:t>
            </a:r>
            <a:r>
              <a:rPr lang="en-US" sz="3200" dirty="0">
                <a:solidFill>
                  <a:srgbClr val="860000"/>
                </a:solidFill>
                <a:latin typeface="+mn-lt"/>
              </a:rPr>
              <a:t>?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317191" y="2908094"/>
            <a:ext cx="0" cy="318698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62" y="6446485"/>
            <a:ext cx="310923" cy="2743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393" y="2896344"/>
            <a:ext cx="2925733" cy="19804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19393" y="4925954"/>
            <a:ext cx="2909318" cy="387216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66430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AutoShape 2"/>
          <p:cNvSpPr>
            <a:spLocks noGrp="1" noChangeArrowheads="1"/>
          </p:cNvSpPr>
          <p:nvPr>
            <p:ph type="title"/>
          </p:nvPr>
        </p:nvSpPr>
        <p:spPr>
          <a:xfrm>
            <a:off x="433222" y="266800"/>
            <a:ext cx="9091777" cy="1184141"/>
          </a:xfrm>
          <a:prstGeom prst="downArrowCallout">
            <a:avLst>
              <a:gd name="adj1" fmla="val 1463"/>
              <a:gd name="adj2" fmla="val 332289"/>
              <a:gd name="adj3" fmla="val 28333"/>
              <a:gd name="adj4" fmla="val 70036"/>
            </a:avLst>
          </a:prstGeom>
          <a:solidFill>
            <a:srgbClr val="C00000"/>
          </a:solidFill>
          <a:ln>
            <a:noFill/>
            <a:miter lim="800000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2075" tIns="46038" rIns="92075" bIns="46038"/>
          <a:lstStyle/>
          <a:p>
            <a:pPr algn="ctr" eaLnBrk="1" hangingPunct="1"/>
            <a:r>
              <a:rPr lang="en-US" altLang="en-US" sz="2800" b="1" dirty="0" err="1">
                <a:solidFill>
                  <a:schemeClr val="bg1"/>
                </a:solidFill>
                <a:latin typeface="CG Omega" pitchFamily="34" charset="0"/>
              </a:rPr>
              <a:t>Penjelasan</a:t>
            </a:r>
            <a:r>
              <a:rPr lang="en-US" altLang="en-US" sz="2800" b="1" dirty="0">
                <a:solidFill>
                  <a:schemeClr val="bg1"/>
                </a:solidFill>
                <a:latin typeface="CG Omega" pitchFamily="34" charset="0"/>
              </a:rPr>
              <a:t> Training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410138" y="1678806"/>
            <a:ext cx="8957659" cy="1368425"/>
          </a:xfrm>
          <a:noFill/>
        </p:spPr>
        <p:txBody>
          <a:bodyPr lIns="92075" tIns="46038" rIns="92075" bIns="46038"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 err="1"/>
              <a:t>Bentuk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tulisan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warna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materi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memberikan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beberapa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penjelasan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yaitu</a:t>
            </a:r>
            <a:r>
              <a:rPr lang="en-US" altLang="en-US" sz="2000" dirty="0"/>
              <a:t> :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460335" y="2566512"/>
            <a:ext cx="5184775" cy="2395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55600" indent="-176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1400" dirty="0" err="1"/>
              <a:t>Tetapkan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ruang</a:t>
            </a:r>
            <a:r>
              <a:rPr lang="en-US" altLang="en-US" sz="1400" dirty="0"/>
              <a:t> </a:t>
            </a:r>
            <a:r>
              <a:rPr lang="en-US" altLang="en-US" sz="1400" dirty="0" err="1"/>
              <a:t>lingkup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sistem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manajemen</a:t>
            </a:r>
            <a:r>
              <a:rPr lang="en-US" altLang="en-US" sz="1400" dirty="0"/>
              <a:t>, ISO 9001 </a:t>
            </a:r>
            <a:r>
              <a:rPr lang="en-US" altLang="en-US" sz="1400" dirty="0" err="1"/>
              <a:t>bisa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tidak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dapat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mengaplikasikan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persyaratan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tertentu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sesuai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dengan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bisnis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perusahaan</a:t>
            </a:r>
            <a:r>
              <a:rPr lang="en-US" altLang="en-US" sz="1400" dirty="0"/>
              <a:t>,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i="1" dirty="0">
                <a:solidFill>
                  <a:srgbClr val="0033CC"/>
                </a:solidFill>
              </a:rPr>
              <a:t>	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i="1" dirty="0"/>
              <a:t>IATF: </a:t>
            </a:r>
            <a:r>
              <a:rPr lang="en-US" altLang="en-US" sz="1400" i="1" dirty="0" err="1"/>
              <a:t>Pengecualian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hanya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bisa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persyaratan</a:t>
            </a:r>
            <a:endParaRPr lang="en-US" altLang="en-US" sz="1400" i="1" dirty="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i="1" dirty="0" err="1"/>
              <a:t>pasal</a:t>
            </a:r>
            <a:r>
              <a:rPr lang="en-US" altLang="en-US" sz="1400" i="1" dirty="0"/>
              <a:t> 8.3, </a:t>
            </a:r>
            <a:r>
              <a:rPr lang="en-US" altLang="en-US" sz="1400" i="1" dirty="0" err="1"/>
              <a:t>persyaratan</a:t>
            </a:r>
            <a:r>
              <a:rPr lang="en-US" altLang="en-US" sz="1400" i="1" dirty="0"/>
              <a:t> yang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dengan</a:t>
            </a:r>
            <a:r>
              <a:rPr lang="en-US" altLang="en-US" sz="1400" i="1" dirty="0"/>
              <a:t> design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i="1" dirty="0" err="1"/>
              <a:t>Persyaratan</a:t>
            </a:r>
            <a:r>
              <a:rPr lang="en-US" altLang="en-US" sz="1400" i="1" dirty="0"/>
              <a:t> design proses </a:t>
            </a:r>
            <a:r>
              <a:rPr lang="en-US" altLang="en-US" sz="1400" i="1" dirty="0" err="1"/>
              <a:t>pada</a:t>
            </a:r>
            <a:r>
              <a:rPr lang="en-US" altLang="en-US" sz="1400" i="1" dirty="0"/>
              <a:t> element 8.3 </a:t>
            </a:r>
            <a:r>
              <a:rPr lang="en-US" altLang="en-US" sz="1400" i="1" dirty="0" err="1"/>
              <a:t>tidak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boleh</a:t>
            </a:r>
            <a:endParaRPr lang="en-US" altLang="en-US" sz="1400" i="1" dirty="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i="1" dirty="0" err="1"/>
              <a:t>dikecualikan</a:t>
            </a:r>
            <a:r>
              <a:rPr lang="en-US" altLang="en-US" sz="1400" i="1" dirty="0"/>
              <a:t>. 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6664285" y="2662336"/>
            <a:ext cx="2703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/>
              <a:t>Persyaratan</a:t>
            </a:r>
            <a:r>
              <a:rPr lang="en-US" altLang="en-US" sz="1600" dirty="0"/>
              <a:t> ISO 9001:2008</a:t>
            </a: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6629400" y="4367311"/>
            <a:ext cx="25987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/>
              <a:t>Penjelasan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tambahan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dari</a:t>
            </a:r>
            <a:r>
              <a:rPr lang="en-US" altLang="en-US" sz="1600" dirty="0"/>
              <a:t> </a:t>
            </a:r>
          </a:p>
          <a:p>
            <a:pPr eaLnBrk="1" hangingPunct="1"/>
            <a:r>
              <a:rPr lang="en-US" altLang="en-US" sz="1600" dirty="0"/>
              <a:t>Sentral </a:t>
            </a:r>
            <a:r>
              <a:rPr lang="en-US" altLang="en-US" sz="1600" dirty="0" err="1"/>
              <a:t>Sistem</a:t>
            </a:r>
            <a:endParaRPr lang="en-US" altLang="en-US" sz="1600" dirty="0"/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>
            <a:off x="5800685" y="2854423"/>
            <a:ext cx="792162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>
            <a:off x="5800685" y="4583211"/>
            <a:ext cx="7207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5805488" y="3685271"/>
            <a:ext cx="7207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6681788" y="3513821"/>
            <a:ext cx="26908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/>
              <a:t>Persyaratan</a:t>
            </a:r>
            <a:r>
              <a:rPr lang="en-US" altLang="en-US" sz="1600" dirty="0"/>
              <a:t> ISO/TS 16949</a:t>
            </a:r>
          </a:p>
        </p:txBody>
      </p:sp>
      <p:sp>
        <p:nvSpPr>
          <p:cNvPr id="31757" name="Text Box 6"/>
          <p:cNvSpPr txBox="1">
            <a:spLocks noChangeArrowheads="1"/>
          </p:cNvSpPr>
          <p:nvPr/>
        </p:nvSpPr>
        <p:spPr bwMode="auto">
          <a:xfrm>
            <a:off x="5039725" y="5767387"/>
            <a:ext cx="39185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/>
              <a:t>Tanda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perubahan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pada</a:t>
            </a:r>
            <a:r>
              <a:rPr lang="en-US" altLang="en-US" sz="1600" dirty="0"/>
              <a:t> IATF 16949:2016</a:t>
            </a:r>
          </a:p>
        </p:txBody>
      </p:sp>
      <p:sp>
        <p:nvSpPr>
          <p:cNvPr id="31758" name="Line 8"/>
          <p:cNvSpPr>
            <a:spLocks noChangeShapeType="1"/>
          </p:cNvSpPr>
          <p:nvPr/>
        </p:nvSpPr>
        <p:spPr bwMode="auto">
          <a:xfrm>
            <a:off x="4187950" y="5955725"/>
            <a:ext cx="7207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6"/>
          <p:cNvSpPr txBox="1">
            <a:spLocks noChangeArrowheads="1"/>
          </p:cNvSpPr>
          <p:nvPr/>
        </p:nvSpPr>
        <p:spPr bwMode="auto">
          <a:xfrm>
            <a:off x="498269" y="5739825"/>
            <a:ext cx="35452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Dan </a:t>
            </a:r>
            <a:r>
              <a:rPr lang="en-US" altLang="en-US" sz="1600" dirty="0" err="1"/>
              <a:t>tulisan</a:t>
            </a:r>
            <a:r>
              <a:rPr lang="en-US" altLang="en-US" sz="1600" dirty="0"/>
              <a:t> </a:t>
            </a:r>
            <a:r>
              <a:rPr lang="en-US" altLang="en-US" sz="1600" b="1" dirty="0" err="1">
                <a:solidFill>
                  <a:srgbClr val="FF0000"/>
                </a:solidFill>
              </a:rPr>
              <a:t>merah</a:t>
            </a:r>
            <a:r>
              <a:rPr lang="en-US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en-US" sz="1600" b="1" i="1" u="sng" dirty="0" err="1">
                <a:solidFill>
                  <a:srgbClr val="FF0000"/>
                </a:solidFill>
              </a:rPr>
              <a:t>cetak</a:t>
            </a:r>
            <a:r>
              <a:rPr lang="en-US" altLang="en-US" sz="1600" b="1" i="1" u="sng" dirty="0">
                <a:solidFill>
                  <a:srgbClr val="FF0000"/>
                </a:solidFill>
              </a:rPr>
              <a:t> miring</a:t>
            </a:r>
            <a:r>
              <a:rPr lang="en-US" altLang="en-US" sz="1600" i="1" u="sng" dirty="0">
                <a:solidFill>
                  <a:srgbClr val="FF0000"/>
                </a:solidFill>
              </a:rPr>
              <a:t> </a:t>
            </a:r>
            <a:r>
              <a:rPr lang="en-US" altLang="en-US" sz="1600" b="1" i="1" u="sng" dirty="0" err="1">
                <a:solidFill>
                  <a:srgbClr val="FF0000"/>
                </a:solidFill>
              </a:rPr>
              <a:t>bergaris</a:t>
            </a:r>
            <a:r>
              <a:rPr lang="en-US" altLang="en-US" sz="16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600" b="1" i="1" u="sng" dirty="0" err="1">
                <a:solidFill>
                  <a:srgbClr val="FF0000"/>
                </a:solidFill>
              </a:rPr>
              <a:t>bawah</a:t>
            </a:r>
            <a:r>
              <a:rPr lang="en-US" altLang="en-US" sz="1600" b="1" i="1" u="sng" dirty="0">
                <a:solidFill>
                  <a:srgbClr val="FF0000"/>
                </a:solidFill>
              </a:rPr>
              <a:t> + bold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526679" y="4275236"/>
            <a:ext cx="5052085" cy="5810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dirty="0" err="1">
                <a:solidFill>
                  <a:schemeClr val="tx1"/>
                </a:solidFill>
              </a:rPr>
              <a:t>Persyaratan</a:t>
            </a:r>
            <a:r>
              <a:rPr lang="en-US" altLang="en-US" sz="1400" dirty="0">
                <a:solidFill>
                  <a:schemeClr val="tx1"/>
                </a:solidFill>
              </a:rPr>
              <a:t> design </a:t>
            </a:r>
            <a:r>
              <a:rPr lang="en-US" altLang="en-US" sz="1400" dirty="0" err="1">
                <a:solidFill>
                  <a:schemeClr val="tx1"/>
                </a:solidFill>
              </a:rPr>
              <a:t>produk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</a:rPr>
              <a:t>hanya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</a:rPr>
              <a:t>boleh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</a:rPr>
              <a:t>dikecualikan</a:t>
            </a:r>
            <a:r>
              <a:rPr lang="en-US" altLang="en-US" sz="1400" dirty="0">
                <a:solidFill>
                  <a:schemeClr val="tx1"/>
                </a:solidFill>
              </a:rPr>
              <a:t> JIKA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</a:rPr>
              <a:t>DESIGN BERASAL DARI CUSTOMER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039725" y="5258370"/>
            <a:ext cx="37301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/>
              <a:t>Tanda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perubahan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pada</a:t>
            </a:r>
            <a:r>
              <a:rPr lang="en-US" altLang="en-US" sz="1600" dirty="0"/>
              <a:t> ISO 9001:2015</a:t>
            </a: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4187950" y="5451793"/>
            <a:ext cx="7207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498269" y="5230808"/>
            <a:ext cx="35452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Dan </a:t>
            </a:r>
            <a:r>
              <a:rPr lang="en-US" altLang="en-US" sz="1600" dirty="0" err="1"/>
              <a:t>tulisan</a:t>
            </a:r>
            <a:r>
              <a:rPr lang="en-US" altLang="en-US" sz="1600" dirty="0"/>
              <a:t> </a:t>
            </a:r>
            <a:r>
              <a:rPr lang="en-US" altLang="en-US" sz="1600" b="1" dirty="0" err="1">
                <a:solidFill>
                  <a:srgbClr val="0070C0"/>
                </a:solidFill>
              </a:rPr>
              <a:t>biru</a:t>
            </a:r>
            <a:r>
              <a:rPr lang="en-US" altLang="en-US" sz="1600" b="1" dirty="0">
                <a:solidFill>
                  <a:srgbClr val="0070C0"/>
                </a:solidFill>
              </a:rPr>
              <a:t> + bold</a:t>
            </a:r>
            <a:endParaRPr lang="en-US" altLang="en-US" sz="1600" b="1" u="sng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67453121"/>
      </p:ext>
    </p:extLst>
  </p:cSld>
  <p:clrMapOvr>
    <a:masterClrMapping/>
  </p:clrMapOvr>
  <p:transition spd="med"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20552" cy="21328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96616" y="44624"/>
            <a:ext cx="6342033" cy="447352"/>
          </a:xfrm>
        </p:spPr>
        <p:txBody>
          <a:bodyPr>
            <a:noAutofit/>
          </a:bodyPr>
          <a:lstStyle/>
          <a:p>
            <a:r>
              <a:rPr lang="en-US" sz="3200" b="1" dirty="0" err="1"/>
              <a:t>Kepemimpinan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Komitmen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13666" y="479720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495" y="1208440"/>
            <a:ext cx="1682178" cy="708392"/>
            <a:chOff x="5313040" y="2579486"/>
            <a:chExt cx="606242" cy="420360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Tanggung</a:t>
              </a:r>
              <a:r>
                <a:rPr lang="en-US" sz="1600" dirty="0"/>
                <a:t> </a:t>
              </a:r>
              <a:r>
                <a:rPr lang="en-US" sz="1600" dirty="0" err="1"/>
                <a:t>jawab</a:t>
              </a:r>
              <a:r>
                <a:rPr lang="en-US" sz="1600" dirty="0"/>
                <a:t> </a:t>
              </a:r>
              <a:r>
                <a:rPr lang="en-US" sz="1600" dirty="0" err="1"/>
                <a:t>penuh</a:t>
              </a:r>
              <a:endParaRPr lang="en-US" sz="16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132856"/>
            <a:ext cx="920552" cy="23092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442109"/>
            <a:ext cx="920552" cy="10863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8320" y="1220525"/>
            <a:ext cx="7315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33CC"/>
                </a:solidFill>
              </a:rPr>
              <a:t>Mengambil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tanggung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jawab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atas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efektifitas</a:t>
            </a:r>
            <a:r>
              <a:rPr lang="en-US" sz="1400" b="1" dirty="0">
                <a:solidFill>
                  <a:srgbClr val="0033CC"/>
                </a:solidFill>
              </a:rPr>
              <a:t>  SMM  (5.1.1.a) *</a:t>
            </a:r>
          </a:p>
          <a:p>
            <a:endParaRPr lang="en-US" sz="14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18320" y="153986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Menjamin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yang </a:t>
            </a:r>
            <a:r>
              <a:rPr lang="en-US" sz="1400" dirty="0" err="1"/>
              <a:t>dibutuhan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SMM </a:t>
            </a:r>
            <a:r>
              <a:rPr lang="en-US" sz="1400" dirty="0" err="1"/>
              <a:t>tersedia</a:t>
            </a:r>
            <a:r>
              <a:rPr lang="en-US" sz="1400" dirty="0"/>
              <a:t> (5.1.1.e)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50946" y="2852936"/>
            <a:ext cx="1682178" cy="708392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Memberi</a:t>
              </a:r>
              <a:r>
                <a:rPr lang="en-US" sz="1600" dirty="0"/>
                <a:t> </a:t>
              </a:r>
              <a:r>
                <a:rPr lang="en-US" sz="1600" dirty="0" err="1"/>
                <a:t>arahan</a:t>
              </a:r>
              <a:endParaRPr lang="en-US" sz="1600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18320" y="1979896"/>
            <a:ext cx="731520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 err="1"/>
              <a:t>Strategi</a:t>
            </a:r>
            <a:r>
              <a:rPr lang="en-US" sz="1400" u="sng" dirty="0"/>
              <a:t> </a:t>
            </a:r>
          </a:p>
          <a:p>
            <a:pPr marL="233363" indent="-180975">
              <a:buFont typeface="Arial" pitchFamily="34" charset="0"/>
              <a:buChar char="•"/>
            </a:pPr>
            <a:r>
              <a:rPr lang="en-US" sz="1400" dirty="0" err="1"/>
              <a:t>Menjamin</a:t>
            </a:r>
            <a:r>
              <a:rPr lang="en-US" sz="1400" dirty="0"/>
              <a:t> </a:t>
            </a:r>
            <a:r>
              <a:rPr lang="en-US" sz="1400" dirty="0" err="1"/>
              <a:t>kebijakan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sasasaran</a:t>
            </a:r>
            <a:r>
              <a:rPr lang="en-US" sz="1400" dirty="0"/>
              <a:t> </a:t>
            </a:r>
            <a:r>
              <a:rPr lang="en-US" sz="1400" dirty="0" err="1"/>
              <a:t>mutu</a:t>
            </a:r>
            <a:r>
              <a:rPr lang="en-US" sz="1400" dirty="0"/>
              <a:t>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ditetapkan</a:t>
            </a:r>
            <a:r>
              <a:rPr lang="en-US" sz="1400" dirty="0"/>
              <a:t> 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sejalan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arahan</a:t>
            </a:r>
            <a:r>
              <a:rPr lang="en-US" sz="1400" dirty="0"/>
              <a:t> </a:t>
            </a:r>
            <a:r>
              <a:rPr lang="en-US" sz="1400" dirty="0" err="1"/>
              <a:t>strategi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(5.1.1.b)</a:t>
            </a:r>
          </a:p>
          <a:p>
            <a:r>
              <a:rPr lang="en-US" sz="1400" u="sng" dirty="0" err="1"/>
              <a:t>Pola</a:t>
            </a:r>
            <a:r>
              <a:rPr lang="en-US" sz="1400" u="sng" dirty="0"/>
              <a:t> </a:t>
            </a:r>
            <a:r>
              <a:rPr lang="en-US" sz="1400" u="sng" dirty="0" err="1"/>
              <a:t>Pikir</a:t>
            </a:r>
            <a:r>
              <a:rPr lang="en-US" sz="1400" u="sng" dirty="0"/>
              <a:t>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>
                <a:solidFill>
                  <a:srgbClr val="0033CC"/>
                </a:solidFill>
              </a:rPr>
              <a:t>Mempromosikan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penggunaan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pendekatan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proses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dan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Pola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Pikir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berdasarkan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resiko</a:t>
            </a:r>
            <a:r>
              <a:rPr lang="en-US" sz="1400" b="1" dirty="0">
                <a:solidFill>
                  <a:srgbClr val="0033CC"/>
                </a:solidFill>
              </a:rPr>
              <a:t> (</a:t>
            </a:r>
            <a:r>
              <a:rPr lang="en-US" sz="1400" b="1" i="1" dirty="0">
                <a:solidFill>
                  <a:srgbClr val="0033CC"/>
                </a:solidFill>
              </a:rPr>
              <a:t>risk based thinking</a:t>
            </a:r>
            <a:r>
              <a:rPr lang="en-US" sz="1400" b="1" dirty="0">
                <a:solidFill>
                  <a:srgbClr val="0033CC"/>
                </a:solidFill>
              </a:rPr>
              <a:t>)  (5.1.1.d)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/>
              <a:t>M</a:t>
            </a:r>
            <a:r>
              <a:rPr lang="id-ID" sz="1400" dirty="0"/>
              <a:t>engkomunikasikan pentingnya </a:t>
            </a:r>
            <a:r>
              <a:rPr lang="en-US" sz="1400" dirty="0"/>
              <a:t>SMM y</a:t>
            </a:r>
            <a:r>
              <a:rPr lang="id-ID" sz="1400" dirty="0"/>
              <a:t>ang efektif dan sesuai dengan persyaratan </a:t>
            </a:r>
            <a:r>
              <a:rPr lang="en-US" sz="1400" dirty="0"/>
              <a:t>SMM (5.1.1.f)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</a:t>
            </a:r>
            <a:r>
              <a:rPr lang="en-US" sz="1400" i="1" dirty="0"/>
              <a:t>(improvement</a:t>
            </a:r>
            <a:r>
              <a:rPr lang="en-US" sz="1400" dirty="0"/>
              <a:t>) (5.1.1.i)</a:t>
            </a:r>
          </a:p>
          <a:p>
            <a:r>
              <a:rPr lang="en-US" sz="1400" u="sng" dirty="0"/>
              <a:t>Sistem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>
                <a:solidFill>
                  <a:srgbClr val="0033CC"/>
                </a:solidFill>
              </a:rPr>
              <a:t>Menjamin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integrasi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persyaratan</a:t>
            </a:r>
            <a:r>
              <a:rPr lang="en-US" sz="1400" b="1" dirty="0">
                <a:solidFill>
                  <a:srgbClr val="0033CC"/>
                </a:solidFill>
              </a:rPr>
              <a:t> SMM </a:t>
            </a:r>
            <a:r>
              <a:rPr lang="en-US" sz="1400" b="1" dirty="0" err="1">
                <a:solidFill>
                  <a:srgbClr val="0033CC"/>
                </a:solidFill>
              </a:rPr>
              <a:t>kedalam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bisnis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proses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organisasi</a:t>
            </a:r>
            <a:r>
              <a:rPr lang="en-US" sz="1400" b="1" dirty="0">
                <a:solidFill>
                  <a:srgbClr val="0033CC"/>
                </a:solidFill>
              </a:rPr>
              <a:t> (5.1.1.c) </a:t>
            </a:r>
            <a:r>
              <a:rPr lang="en-US" sz="1400" b="1" dirty="0"/>
              <a:t>*</a:t>
            </a:r>
          </a:p>
        </p:txBody>
      </p:sp>
      <p:grpSp>
        <p:nvGrpSpPr>
          <p:cNvPr id="28672" name="Group 28671"/>
          <p:cNvGrpSpPr/>
          <p:nvPr/>
        </p:nvGrpSpPr>
        <p:grpSpPr>
          <a:xfrm>
            <a:off x="2044851" y="1266211"/>
            <a:ext cx="194639" cy="571244"/>
            <a:chOff x="2044851" y="1266211"/>
            <a:chExt cx="194639" cy="5712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44688" y="1345041"/>
              <a:ext cx="0" cy="3657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050092" y="1266211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044851" y="1668302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2044851" y="2060848"/>
            <a:ext cx="194536" cy="2113369"/>
            <a:chOff x="2044851" y="2060848"/>
            <a:chExt cx="194536" cy="211336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44688" y="2189098"/>
              <a:ext cx="0" cy="1920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049989" y="2060848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044851" y="2755791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044851" y="4005064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517232"/>
            <a:ext cx="920552" cy="11247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297114" y="4495800"/>
            <a:ext cx="7315200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>
                <a:solidFill>
                  <a:srgbClr val="0033CC"/>
                </a:solidFill>
              </a:rPr>
              <a:t>Mengikutsertakan</a:t>
            </a:r>
            <a:r>
              <a:rPr lang="en-US" sz="1400" b="1" dirty="0">
                <a:solidFill>
                  <a:srgbClr val="0033CC"/>
                </a:solidFill>
              </a:rPr>
              <a:t> (engage)</a:t>
            </a:r>
            <a:r>
              <a:rPr lang="id-ID" sz="1400" b="1" dirty="0">
                <a:solidFill>
                  <a:srgbClr val="0033CC"/>
                </a:solidFill>
              </a:rPr>
              <a:t>, mengarahkan, dan mendukung orang-orang untuk berkontribusi pada keefektifan sistem manajemen mutu</a:t>
            </a:r>
            <a:r>
              <a:rPr lang="en-US" sz="1400" b="1" dirty="0">
                <a:solidFill>
                  <a:srgbClr val="0033CC"/>
                </a:solidFill>
              </a:rPr>
              <a:t> (5.1.1.h)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>
                <a:solidFill>
                  <a:srgbClr val="0033CC"/>
                </a:solidFill>
              </a:rPr>
              <a:t>M</a:t>
            </a:r>
            <a:r>
              <a:rPr lang="id-ID" sz="1400" b="1" dirty="0">
                <a:solidFill>
                  <a:srgbClr val="0033CC"/>
                </a:solidFill>
              </a:rPr>
              <a:t>endukung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peran</a:t>
            </a:r>
            <a:r>
              <a:rPr lang="id-ID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manajemen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lainnya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id-ID" sz="1400" b="1" dirty="0">
                <a:solidFill>
                  <a:srgbClr val="0033CC"/>
                </a:solidFill>
              </a:rPr>
              <a:t>untuk menunjukkan kepemimpinan</a:t>
            </a:r>
            <a:r>
              <a:rPr lang="en-US" sz="1400" b="1" dirty="0" err="1">
                <a:solidFill>
                  <a:srgbClr val="0033CC"/>
                </a:solidFill>
              </a:rPr>
              <a:t>nya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terhadap</a:t>
            </a:r>
            <a:r>
              <a:rPr lang="en-US" sz="1400" b="1" dirty="0">
                <a:solidFill>
                  <a:srgbClr val="0033CC"/>
                </a:solidFill>
              </a:rPr>
              <a:t> area yang </a:t>
            </a:r>
            <a:r>
              <a:rPr lang="en-US" sz="1400" b="1" dirty="0" err="1">
                <a:solidFill>
                  <a:srgbClr val="0033CC"/>
                </a:solidFill>
              </a:rPr>
              <a:t>menjadi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tanggung</a:t>
            </a:r>
            <a:r>
              <a:rPr lang="en-US" sz="1400" b="1" dirty="0">
                <a:solidFill>
                  <a:srgbClr val="0033CC"/>
                </a:solidFill>
              </a:rPr>
              <a:t> </a:t>
            </a:r>
            <a:r>
              <a:rPr lang="en-US" sz="1400" b="1" dirty="0" err="1">
                <a:solidFill>
                  <a:srgbClr val="0033CC"/>
                </a:solidFill>
              </a:rPr>
              <a:t>jawabnya</a:t>
            </a:r>
            <a:r>
              <a:rPr lang="en-US" sz="1400" b="1" dirty="0">
                <a:solidFill>
                  <a:srgbClr val="0033CC"/>
                </a:solidFill>
              </a:rPr>
              <a:t> (5.1.1.j)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i="1" u="sng" dirty="0" err="1">
                <a:solidFill>
                  <a:srgbClr val="FF0000"/>
                </a:solidFill>
              </a:rPr>
              <a:t>Mengidentifikasi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pemilik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proses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peanggung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jawabnya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untuk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mencapai</a:t>
            </a:r>
            <a:r>
              <a:rPr lang="en-US" sz="1400" b="1" i="1" u="sng" dirty="0">
                <a:solidFill>
                  <a:srgbClr val="FF0000"/>
                </a:solidFill>
              </a:rPr>
              <a:t> output, </a:t>
            </a:r>
            <a:r>
              <a:rPr lang="en-US" sz="1400" b="1" i="1" u="sng" dirty="0" err="1">
                <a:solidFill>
                  <a:srgbClr val="FF0000"/>
                </a:solidFill>
              </a:rPr>
              <a:t>serta</a:t>
            </a:r>
            <a:r>
              <a:rPr 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</a:rPr>
              <a:t>kompetensinya</a:t>
            </a:r>
            <a:r>
              <a:rPr lang="en-US" sz="1400" b="1" i="1" u="sng" dirty="0">
                <a:solidFill>
                  <a:srgbClr val="FF0000"/>
                </a:solidFill>
              </a:rPr>
              <a:t> (5.1.1.3)</a:t>
            </a:r>
          </a:p>
        </p:txBody>
      </p:sp>
      <p:grpSp>
        <p:nvGrpSpPr>
          <p:cNvPr id="28675" name="Group 28674"/>
          <p:cNvGrpSpPr/>
          <p:nvPr/>
        </p:nvGrpSpPr>
        <p:grpSpPr>
          <a:xfrm>
            <a:off x="2044851" y="4612174"/>
            <a:ext cx="204853" cy="642163"/>
            <a:chOff x="2044851" y="4612174"/>
            <a:chExt cx="204853" cy="64216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139550" y="4696751"/>
              <a:ext cx="0" cy="457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044851" y="508518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60306" y="461217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0945" y="4585119"/>
            <a:ext cx="1646495" cy="708392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Pemberdayaan</a:t>
              </a:r>
              <a:endParaRPr lang="en-US" sz="14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1488" y="5791200"/>
            <a:ext cx="1682178" cy="708392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Evaluasi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Hasil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77" name="Group 28676"/>
          <p:cNvGrpSpPr/>
          <p:nvPr/>
        </p:nvGrpSpPr>
        <p:grpSpPr>
          <a:xfrm>
            <a:off x="2071109" y="5836920"/>
            <a:ext cx="189398" cy="640080"/>
            <a:chOff x="2071109" y="5692780"/>
            <a:chExt cx="189398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0353" y="5692780"/>
              <a:ext cx="0" cy="64008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071109" y="5924143"/>
              <a:ext cx="189398" cy="16915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276792" y="6001435"/>
            <a:ext cx="7315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SMM </a:t>
            </a:r>
            <a:r>
              <a:rPr lang="en-US" sz="1500" dirty="0" err="1"/>
              <a:t>mencapai</a:t>
            </a:r>
            <a:r>
              <a:rPr lang="en-US" sz="1500" dirty="0"/>
              <a:t> </a:t>
            </a:r>
            <a:r>
              <a:rPr lang="en-US" sz="1500" dirty="0" err="1"/>
              <a:t>hasil</a:t>
            </a:r>
            <a:r>
              <a:rPr lang="en-US" sz="1500" dirty="0"/>
              <a:t> yang </a:t>
            </a:r>
            <a:r>
              <a:rPr lang="en-US" sz="1500" dirty="0" err="1"/>
              <a:t>diinginkan</a:t>
            </a:r>
            <a:r>
              <a:rPr lang="en-US" sz="1500" dirty="0"/>
              <a:t> (5.1.1.g)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0552" y="1034733"/>
            <a:ext cx="6336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59" y="-67645"/>
            <a:ext cx="2265052" cy="17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35" grpId="0" animBg="1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381000"/>
            <a:ext cx="8839200" cy="5867400"/>
          </a:xfrm>
          <a:prstGeom prst="roundRect">
            <a:avLst>
              <a:gd name="adj" fmla="val 80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382" y="1632965"/>
            <a:ext cx="8127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u="sng" dirty="0" err="1">
                <a:solidFill>
                  <a:srgbClr val="FF0000"/>
                </a:solidFill>
              </a:rPr>
              <a:t>Organisasi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harus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menetapkan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dan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melaksanakan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tanggung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jawab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perusahaan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termasuk</a:t>
            </a:r>
            <a:r>
              <a:rPr lang="en-US" sz="2400" b="1" i="1" u="sng" dirty="0">
                <a:solidFill>
                  <a:srgbClr val="FF0000"/>
                </a:solidFill>
              </a:rPr>
              <a:t> minimal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anti-</a:t>
            </a:r>
            <a:r>
              <a:rPr lang="en-US" sz="2400" b="1" i="1" u="sng" dirty="0" err="1">
                <a:solidFill>
                  <a:srgbClr val="FF0000"/>
                </a:solidFill>
              </a:rPr>
              <a:t>suap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kode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karyawan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atau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perilaku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dan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etika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eskalasi</a:t>
            </a:r>
            <a:r>
              <a:rPr lang="en-US" sz="2400" b="1" i="1" u="sng" dirty="0">
                <a:solidFill>
                  <a:srgbClr val="FF0000"/>
                </a:solidFill>
              </a:rPr>
              <a:t> ("whistle-blowing policy").</a:t>
            </a:r>
            <a:endParaRPr lang="en-US" sz="2400" b="1" i="1" u="sng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020688" y="685800"/>
            <a:ext cx="7635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="1" dirty="0"/>
              <a:t>5.1.1.1 </a:t>
            </a:r>
            <a:r>
              <a:rPr lang="en-US" sz="2800" b="1" dirty="0" err="1"/>
              <a:t>Tanggung</a:t>
            </a:r>
            <a:r>
              <a:rPr lang="en-US" sz="2800" b="1" dirty="0"/>
              <a:t> </a:t>
            </a:r>
            <a:r>
              <a:rPr lang="en-US" sz="2800" b="1" dirty="0" err="1"/>
              <a:t>jawab</a:t>
            </a:r>
            <a:r>
              <a:rPr lang="en-US" sz="2800" b="1" dirty="0"/>
              <a:t> </a:t>
            </a:r>
            <a:r>
              <a:rPr lang="en-US" sz="2800" b="1" dirty="0" err="1"/>
              <a:t>perusahaan</a:t>
            </a:r>
            <a:endParaRPr lang="en-US" sz="2800" b="1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85800" y="3773489"/>
            <a:ext cx="8191130" cy="208170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Apa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akan</a:t>
            </a:r>
            <a:r>
              <a:rPr lang="en-US" sz="2400" dirty="0">
                <a:solidFill>
                  <a:schemeClr val="tx1"/>
                </a:solidFill>
              </a:rPr>
              <a:t> auditor </a:t>
            </a:r>
            <a:r>
              <a:rPr lang="en-US" sz="2400" dirty="0" err="1">
                <a:solidFill>
                  <a:schemeClr val="tx1"/>
                </a:solidFill>
              </a:rPr>
              <a:t>cari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terkait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tersebut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Bisa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berbentuk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spanduk</a:t>
            </a:r>
            <a:r>
              <a:rPr lang="en-US" sz="2400" dirty="0">
                <a:solidFill>
                  <a:schemeClr val="tx1"/>
                </a:solidFill>
              </a:rPr>
              <a:t>, banner, </a:t>
            </a:r>
            <a:r>
              <a:rPr lang="en-US" sz="2400" dirty="0" err="1">
                <a:solidFill>
                  <a:schemeClr val="tx1"/>
                </a:solidFill>
              </a:rPr>
              <a:t>tertuang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kebijakan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peraturan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dll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371600"/>
            <a:ext cx="7987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657375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552" y="-17703"/>
            <a:ext cx="6291808" cy="914400"/>
          </a:xfrm>
        </p:spPr>
        <p:txBody>
          <a:bodyPr>
            <a:noAutofit/>
          </a:bodyPr>
          <a:lstStyle/>
          <a:p>
            <a:r>
              <a:rPr lang="en-US" sz="3200" dirty="0" err="1"/>
              <a:t>Kepemimpinan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Komitmen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216696" y="620688"/>
            <a:ext cx="5724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Leader </a:t>
            </a:r>
            <a:r>
              <a:rPr lang="en-US" sz="1600" dirty="0">
                <a:sym typeface="Wingdings" pitchFamily="2" charset="2"/>
              </a:rPr>
              <a:t> Coach, </a:t>
            </a:r>
            <a:r>
              <a:rPr lang="en-US" sz="1600" dirty="0" err="1">
                <a:sym typeface="Wingdings" pitchFamily="2" charset="2"/>
              </a:rPr>
              <a:t>Membawa</a:t>
            </a:r>
            <a:r>
              <a:rPr lang="en-US" sz="1600" dirty="0">
                <a:sym typeface="Wingdings" pitchFamily="2" charset="2"/>
              </a:rPr>
              <a:t> team </a:t>
            </a:r>
            <a:r>
              <a:rPr lang="en-US" sz="1600" dirty="0" err="1">
                <a:sym typeface="Wingdings" pitchFamily="2" charset="2"/>
              </a:rPr>
              <a:t>mencapai</a:t>
            </a:r>
            <a:r>
              <a:rPr lang="en-US" sz="1600" dirty="0">
                <a:sym typeface="Wingdings" pitchFamily="2" charset="2"/>
              </a:rPr>
              <a:t> Goals 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" y="1619703"/>
            <a:ext cx="3200400" cy="33239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Customer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hukum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peraturan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r>
              <a:rPr lang="en-US" sz="1500" dirty="0"/>
              <a:t> </a:t>
            </a:r>
            <a:r>
              <a:rPr lang="en-US" sz="1500" dirty="0" err="1"/>
              <a:t>ditetapkan</a:t>
            </a:r>
            <a:r>
              <a:rPr lang="en-US" sz="1500" dirty="0"/>
              <a:t>, </a:t>
            </a:r>
            <a:r>
              <a:rPr lang="en-US" sz="1500" dirty="0" err="1"/>
              <a:t>dipahami</a:t>
            </a:r>
            <a:r>
              <a:rPr lang="en-US" sz="1500" dirty="0"/>
              <a:t>,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dipenuhi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b="1" dirty="0" err="1">
                <a:solidFill>
                  <a:srgbClr val="0033CC"/>
                </a:solidFill>
              </a:rPr>
              <a:t>Resiko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peluang</a:t>
            </a:r>
            <a:r>
              <a:rPr lang="en-US" sz="1500" b="1" dirty="0">
                <a:solidFill>
                  <a:srgbClr val="0033CC"/>
                </a:solidFill>
              </a:rPr>
              <a:t> yang </a:t>
            </a:r>
            <a:r>
              <a:rPr lang="en-US" sz="1500" b="1" dirty="0" err="1">
                <a:solidFill>
                  <a:srgbClr val="0033CC"/>
                </a:solidFill>
              </a:rPr>
              <a:t>berpengaruh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pada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kesesuaian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produk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servis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kemampuan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untuk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meningkatkan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kepuasan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pelanggan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di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tetapkan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dan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di</a:t>
            </a:r>
            <a:r>
              <a:rPr lang="en-US" sz="1500" b="1" dirty="0">
                <a:solidFill>
                  <a:srgbClr val="0033CC"/>
                </a:solidFill>
              </a:rPr>
              <a:t> </a:t>
            </a:r>
            <a:r>
              <a:rPr lang="en-US" sz="1500" b="1" dirty="0" err="1">
                <a:solidFill>
                  <a:srgbClr val="0033CC"/>
                </a:solidFill>
              </a:rPr>
              <a:t>bahas</a:t>
            </a:r>
            <a:r>
              <a:rPr lang="en-US" sz="1500" b="1" dirty="0">
                <a:solidFill>
                  <a:srgbClr val="0033CC"/>
                </a:solidFill>
              </a:rPr>
              <a:t>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id-ID" sz="1500" dirty="0"/>
              <a:t>Fokus pada peningkatan kepuasan pelanggan dipertahankan</a:t>
            </a:r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1829058"/>
            <a:ext cx="2590800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Sejalan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tujuan</a:t>
            </a:r>
            <a:r>
              <a:rPr lang="en-US" sz="1500" dirty="0"/>
              <a:t> </a:t>
            </a:r>
            <a:r>
              <a:rPr lang="en-US" sz="1500" dirty="0" err="1"/>
              <a:t>organisasi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mendukung</a:t>
            </a:r>
            <a:r>
              <a:rPr lang="en-US" sz="1500" dirty="0"/>
              <a:t> </a:t>
            </a:r>
            <a:r>
              <a:rPr lang="en-US" sz="1500" dirty="0" err="1"/>
              <a:t>arahan</a:t>
            </a:r>
            <a:r>
              <a:rPr lang="en-US" sz="1500" dirty="0"/>
              <a:t> </a:t>
            </a:r>
            <a:r>
              <a:rPr lang="en-US" sz="1500" dirty="0" err="1"/>
              <a:t>strategi</a:t>
            </a:r>
            <a:r>
              <a:rPr lang="en-US" sz="1500" dirty="0"/>
              <a:t> 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Kerangka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menetapkan</a:t>
            </a:r>
            <a:r>
              <a:rPr lang="en-US" sz="1500" dirty="0"/>
              <a:t> </a:t>
            </a:r>
            <a:r>
              <a:rPr lang="en-US" sz="1500" dirty="0" err="1"/>
              <a:t>sasaran</a:t>
            </a:r>
            <a:r>
              <a:rPr lang="en-US" sz="1500" dirty="0"/>
              <a:t> </a:t>
            </a:r>
            <a:r>
              <a:rPr lang="en-US" sz="1500" dirty="0" err="1"/>
              <a:t>mutu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memenuhi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yang </a:t>
            </a:r>
            <a:r>
              <a:rPr lang="en-US" sz="1500" dirty="0" err="1"/>
              <a:t>berlaku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Termasuk</a:t>
            </a:r>
            <a:r>
              <a:rPr lang="en-US" sz="1500" dirty="0"/>
              <a:t> </a:t>
            </a:r>
            <a:r>
              <a:rPr lang="en-US" sz="1500" dirty="0" err="1"/>
              <a:t>komitmen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terus</a:t>
            </a:r>
            <a:r>
              <a:rPr lang="en-US" sz="1500" dirty="0"/>
              <a:t> </a:t>
            </a:r>
            <a:r>
              <a:rPr lang="en-US" sz="1500" dirty="0" err="1"/>
              <a:t>meningkatkan</a:t>
            </a:r>
            <a:r>
              <a:rPr lang="en-US" sz="1500" dirty="0"/>
              <a:t> SMM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95018" y="5509681"/>
            <a:ext cx="4624782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dijaga</a:t>
            </a:r>
            <a:r>
              <a:rPr lang="en-US" sz="1500" dirty="0"/>
              <a:t> </a:t>
            </a:r>
            <a:r>
              <a:rPr lang="en-US" sz="1500" dirty="0" err="1"/>
              <a:t>sebagai</a:t>
            </a:r>
            <a:r>
              <a:rPr lang="en-US" sz="1500" dirty="0"/>
              <a:t> “</a:t>
            </a:r>
            <a:r>
              <a:rPr lang="en-US" sz="1500" dirty="0" err="1"/>
              <a:t>Informasi</a:t>
            </a:r>
            <a:r>
              <a:rPr lang="en-US" sz="1500" dirty="0"/>
              <a:t> yang </a:t>
            </a:r>
            <a:r>
              <a:rPr lang="en-US" sz="1500" dirty="0" err="1"/>
              <a:t>terdokumentasi</a:t>
            </a:r>
            <a:r>
              <a:rPr lang="en-US" sz="1500" dirty="0"/>
              <a:t>/ Documented Information”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Dikomunikasikan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dimengerti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diterapkan</a:t>
            </a:r>
            <a:r>
              <a:rPr lang="en-US" sz="1500" dirty="0"/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Tersedia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pihak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830622"/>
            <a:ext cx="3657600" cy="309315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err="1"/>
              <a:t>Menugaskan</a:t>
            </a:r>
            <a:r>
              <a:rPr lang="en-US" sz="1500" dirty="0"/>
              <a:t> </a:t>
            </a:r>
            <a:r>
              <a:rPr lang="en-US" sz="1500" dirty="0" err="1"/>
              <a:t>tanggung</a:t>
            </a:r>
            <a:r>
              <a:rPr lang="en-US" sz="1500" dirty="0"/>
              <a:t> </a:t>
            </a:r>
            <a:r>
              <a:rPr lang="en-US" sz="1500" dirty="0" err="1"/>
              <a:t>jawab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wewenang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/>
              <a:t> </a:t>
            </a:r>
            <a:r>
              <a:rPr lang="en-US" sz="1500" dirty="0" err="1"/>
              <a:t>Menjamin</a:t>
            </a:r>
            <a:r>
              <a:rPr lang="en-US" sz="1500" dirty="0"/>
              <a:t> SMM </a:t>
            </a:r>
            <a:r>
              <a:rPr lang="en-US" sz="1500" dirty="0" err="1"/>
              <a:t>sesuai</a:t>
            </a:r>
            <a:r>
              <a:rPr lang="en-US" sz="1500" dirty="0"/>
              <a:t> </a:t>
            </a:r>
            <a:r>
              <a:rPr lang="en-US" sz="1500" dirty="0" err="1"/>
              <a:t>persyaratan</a:t>
            </a:r>
            <a:r>
              <a:rPr lang="en-US" sz="1500" dirty="0"/>
              <a:t> ISO 9001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proses</a:t>
            </a:r>
            <a:r>
              <a:rPr lang="en-US" sz="1500" dirty="0"/>
              <a:t> </a:t>
            </a:r>
            <a:r>
              <a:rPr lang="en-US" sz="1500" dirty="0" err="1"/>
              <a:t>dapat</a:t>
            </a:r>
            <a:r>
              <a:rPr lang="en-US" sz="1500" dirty="0"/>
              <a:t> </a:t>
            </a:r>
            <a:r>
              <a:rPr lang="en-US" sz="1500" dirty="0" err="1"/>
              <a:t>menghasilkan</a:t>
            </a:r>
            <a:r>
              <a:rPr lang="en-US" sz="1500" dirty="0"/>
              <a:t> output yang </a:t>
            </a:r>
            <a:r>
              <a:rPr lang="en-US" sz="1500" dirty="0" err="1"/>
              <a:t>diharapkan</a:t>
            </a:r>
            <a:endParaRPr lang="en-US" sz="15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Melaporkan</a:t>
            </a:r>
            <a:r>
              <a:rPr lang="en-US" sz="1500" dirty="0"/>
              <a:t> </a:t>
            </a:r>
            <a:r>
              <a:rPr lang="en-US" sz="1500" dirty="0" err="1"/>
              <a:t>kinerja</a:t>
            </a:r>
            <a:r>
              <a:rPr lang="en-US" sz="1500" dirty="0"/>
              <a:t> SMM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peluang</a:t>
            </a:r>
            <a:r>
              <a:rPr lang="en-US" sz="1500" dirty="0"/>
              <a:t> improvement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adanya</a:t>
            </a:r>
            <a:r>
              <a:rPr lang="en-US" sz="1500" dirty="0"/>
              <a:t> </a:t>
            </a:r>
            <a:r>
              <a:rPr lang="en-US" sz="1500" dirty="0" err="1"/>
              <a:t>promosi</a:t>
            </a:r>
            <a:r>
              <a:rPr lang="en-US" sz="1500" dirty="0"/>
              <a:t> </a:t>
            </a:r>
            <a:r>
              <a:rPr lang="en-US" sz="1500" dirty="0" err="1"/>
              <a:t>terkait</a:t>
            </a:r>
            <a:r>
              <a:rPr lang="en-US" sz="1500" dirty="0"/>
              <a:t> </a:t>
            </a:r>
            <a:r>
              <a:rPr lang="en-US" sz="1500" dirty="0" err="1"/>
              <a:t>fokus</a:t>
            </a:r>
            <a:r>
              <a:rPr lang="en-US" sz="1500" dirty="0"/>
              <a:t> </a:t>
            </a:r>
            <a:r>
              <a:rPr lang="en-US" sz="1500" dirty="0" err="1"/>
              <a:t>kepada</a:t>
            </a:r>
            <a:r>
              <a:rPr lang="en-US" sz="1500" dirty="0"/>
              <a:t> Customer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</a:t>
            </a:r>
            <a:r>
              <a:rPr lang="en-US" sz="1500" dirty="0" err="1"/>
              <a:t>integritas</a:t>
            </a:r>
            <a:r>
              <a:rPr lang="en-US" sz="1500" dirty="0"/>
              <a:t> </a:t>
            </a:r>
            <a:r>
              <a:rPr lang="en-US" sz="1500" dirty="0" err="1"/>
              <a:t>sistem</a:t>
            </a:r>
            <a:r>
              <a:rPr lang="en-US" sz="1500" dirty="0"/>
              <a:t> </a:t>
            </a:r>
            <a:r>
              <a:rPr lang="en-US" sz="1500" dirty="0" err="1"/>
              <a:t>terjaga</a:t>
            </a:r>
            <a:r>
              <a:rPr lang="en-US" sz="1500" dirty="0"/>
              <a:t> </a:t>
            </a:r>
            <a:r>
              <a:rPr lang="en-US" sz="1500" dirty="0" err="1"/>
              <a:t>ketika</a:t>
            </a:r>
            <a:r>
              <a:rPr lang="en-US" sz="1500" dirty="0"/>
              <a:t> </a:t>
            </a:r>
            <a:r>
              <a:rPr lang="en-US" sz="1500" dirty="0" err="1"/>
              <a:t>perubahan</a:t>
            </a:r>
            <a:r>
              <a:rPr lang="en-US" sz="1500" dirty="0"/>
              <a:t> SMM </a:t>
            </a:r>
            <a:r>
              <a:rPr lang="en-US" sz="1500" dirty="0" err="1"/>
              <a:t>di</a:t>
            </a:r>
            <a:r>
              <a:rPr lang="en-US" sz="1500" dirty="0"/>
              <a:t> </a:t>
            </a:r>
            <a:r>
              <a:rPr lang="en-US" sz="1500" dirty="0" err="1"/>
              <a:t>rencanakan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diimplementasikan</a:t>
            </a:r>
            <a:r>
              <a:rPr lang="en-US" sz="15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05128" y="5550331"/>
            <a:ext cx="3657601" cy="83099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wewenang</a:t>
            </a:r>
            <a:r>
              <a:rPr lang="en-US" sz="1600" dirty="0"/>
              <a:t> </a:t>
            </a:r>
            <a:r>
              <a:rPr lang="en-US" sz="1600" dirty="0" err="1"/>
              <a:t>ditetapkan</a:t>
            </a:r>
            <a:r>
              <a:rPr lang="en-US" sz="1600" dirty="0"/>
              <a:t>,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dipahami</a:t>
            </a:r>
            <a:r>
              <a:rPr lang="en-US" sz="1600" dirty="0"/>
              <a:t>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343400" y="4751573"/>
            <a:ext cx="533400" cy="333611"/>
          </a:xfrm>
          <a:prstGeom prst="down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617296" y="5013176"/>
            <a:ext cx="457200" cy="457200"/>
          </a:xfrm>
          <a:prstGeom prst="downArrow">
            <a:avLst/>
          </a:prstGeom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4" y="-28100"/>
            <a:ext cx="1660230" cy="12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2054" y="1219199"/>
            <a:ext cx="3180746" cy="369332"/>
          </a:xfrm>
          <a:prstGeom prst="rect">
            <a:avLst/>
          </a:prstGeom>
          <a:solidFill>
            <a:srgbClr val="FFCC00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Customer Focus  5.1.2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1212518"/>
            <a:ext cx="2590800" cy="58477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Menetapkan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 5.2.1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1209974"/>
            <a:ext cx="3657600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Peran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Tanggung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Jawab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Wewenang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Organisasi</a:t>
            </a:r>
            <a:r>
              <a:rPr lang="en-US" sz="1600" dirty="0">
                <a:solidFill>
                  <a:schemeClr val="bg1"/>
                </a:solidFill>
              </a:rPr>
              <a:t> 5.3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5019" y="5122090"/>
            <a:ext cx="4624782" cy="33855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Komunikasikan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Kebijakan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mutu</a:t>
            </a:r>
            <a:r>
              <a:rPr lang="en-US" sz="1600" dirty="0">
                <a:solidFill>
                  <a:schemeClr val="bg1"/>
                </a:solidFill>
              </a:rPr>
              <a:t> 5.2.2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00467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676400"/>
            <a:ext cx="6223449" cy="5654676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 err="1"/>
              <a:t>Puncak</a:t>
            </a:r>
            <a:r>
              <a:rPr lang="en-US" sz="2000" i="1" dirty="0"/>
              <a:t> </a:t>
            </a:r>
            <a:r>
              <a:rPr lang="en-US" sz="2000" i="1" dirty="0" err="1"/>
              <a:t>pimpinan</a:t>
            </a:r>
            <a:r>
              <a:rPr lang="en-US" sz="2000" i="1" dirty="0"/>
              <a:t> </a:t>
            </a:r>
            <a:r>
              <a:rPr lang="en-US" sz="2000" i="1" dirty="0" err="1"/>
              <a:t>harus</a:t>
            </a:r>
            <a:r>
              <a:rPr lang="en-US" sz="2000" i="1" dirty="0"/>
              <a:t> </a:t>
            </a:r>
            <a:r>
              <a:rPr lang="en-US" sz="2000" i="1" dirty="0" err="1"/>
              <a:t>menetapkan</a:t>
            </a:r>
            <a:r>
              <a:rPr lang="en-US" sz="2000" i="1" dirty="0"/>
              <a:t> </a:t>
            </a:r>
            <a:r>
              <a:rPr lang="en-US" sz="2000" i="1" dirty="0" err="1"/>
              <a:t>personel</a:t>
            </a:r>
            <a:r>
              <a:rPr lang="en-US" sz="2000" i="1" dirty="0"/>
              <a:t> </a:t>
            </a:r>
            <a:r>
              <a:rPr lang="en-US" sz="2000" i="1" dirty="0" err="1"/>
              <a:t>dengan</a:t>
            </a:r>
            <a:r>
              <a:rPr lang="en-US" sz="2000" i="1" dirty="0"/>
              <a:t> </a:t>
            </a:r>
            <a:r>
              <a:rPr lang="en-US" sz="2000" i="1" dirty="0" err="1"/>
              <a:t>wewenang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memastikan</a:t>
            </a:r>
            <a:r>
              <a:rPr lang="en-US" sz="2000" i="1" dirty="0"/>
              <a:t> </a:t>
            </a:r>
            <a:r>
              <a:rPr lang="en-US" sz="2000" i="1" dirty="0" err="1"/>
              <a:t>bahwa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pelanggan</a:t>
            </a:r>
            <a:r>
              <a:rPr lang="en-US" sz="2000" i="1" dirty="0"/>
              <a:t> </a:t>
            </a:r>
            <a:r>
              <a:rPr lang="en-US" sz="2000" i="1" dirty="0" err="1"/>
              <a:t>terpenuhi</a:t>
            </a:r>
            <a:r>
              <a:rPr lang="en-US" sz="2000" i="1" dirty="0"/>
              <a:t> (IATF 5.3.1). </a:t>
            </a:r>
          </a:p>
          <a:p>
            <a:pPr lvl="1" algn="just"/>
            <a:r>
              <a:rPr lang="en-US" sz="1600" i="1" dirty="0" err="1"/>
              <a:t>Seperti</a:t>
            </a:r>
            <a:r>
              <a:rPr lang="en-US" sz="1600" i="1" dirty="0"/>
              <a:t> : </a:t>
            </a:r>
            <a:r>
              <a:rPr lang="en-US" sz="1600" i="1" dirty="0" err="1"/>
              <a:t>penetapan</a:t>
            </a:r>
            <a:r>
              <a:rPr lang="en-US" sz="1600" i="1" dirty="0"/>
              <a:t> Special </a:t>
            </a:r>
            <a:r>
              <a:rPr lang="en-US" sz="1600" i="1" dirty="0" err="1"/>
              <a:t>Karakteristik</a:t>
            </a:r>
            <a:r>
              <a:rPr lang="en-US" sz="1600" i="1" dirty="0"/>
              <a:t>, </a:t>
            </a:r>
            <a:r>
              <a:rPr lang="en-US" sz="1600" i="1" dirty="0" err="1"/>
              <a:t>penetapan</a:t>
            </a:r>
            <a:r>
              <a:rPr lang="en-US" sz="1600" i="1" dirty="0"/>
              <a:t> </a:t>
            </a:r>
            <a:r>
              <a:rPr lang="en-US" sz="1600" i="1" dirty="0" err="1"/>
              <a:t>sasaran</a:t>
            </a:r>
            <a:r>
              <a:rPr lang="en-US" sz="1600" i="1" dirty="0"/>
              <a:t> </a:t>
            </a:r>
            <a:r>
              <a:rPr lang="en-US" sz="1600" i="1" dirty="0" err="1"/>
              <a:t>mutu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pelatihan</a:t>
            </a:r>
            <a:r>
              <a:rPr lang="en-US" sz="1600" i="1" dirty="0"/>
              <a:t> </a:t>
            </a:r>
            <a:r>
              <a:rPr lang="en-US" sz="1600" i="1" dirty="0" err="1"/>
              <a:t>terkait</a:t>
            </a:r>
            <a:r>
              <a:rPr lang="en-US" sz="1600" i="1" dirty="0"/>
              <a:t>, </a:t>
            </a:r>
            <a:r>
              <a:rPr lang="en-US" sz="1600" i="1" dirty="0" err="1"/>
              <a:t>tindakan</a:t>
            </a:r>
            <a:r>
              <a:rPr lang="en-US" sz="1600" i="1" dirty="0"/>
              <a:t> </a:t>
            </a:r>
            <a:r>
              <a:rPr lang="en-US" sz="1600" i="1" dirty="0" err="1"/>
              <a:t>perbaikan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pencegahan</a:t>
            </a:r>
            <a:r>
              <a:rPr lang="en-US" sz="1600" i="1" dirty="0"/>
              <a:t>, </a:t>
            </a:r>
            <a:r>
              <a:rPr lang="en-US" sz="1600" i="1" dirty="0" err="1"/>
              <a:t>desain</a:t>
            </a:r>
            <a:r>
              <a:rPr lang="en-US" sz="1600" i="1" dirty="0"/>
              <a:t> </a:t>
            </a:r>
            <a:r>
              <a:rPr lang="en-US" sz="1600" i="1" dirty="0" err="1"/>
              <a:t>produk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pengembangan</a:t>
            </a:r>
            <a:r>
              <a:rPr lang="en-US" sz="1600" i="1" dirty="0"/>
              <a:t>, </a:t>
            </a:r>
            <a:r>
              <a:rPr lang="en-US" sz="1600" i="1" dirty="0" err="1"/>
              <a:t>analisis</a:t>
            </a:r>
            <a:r>
              <a:rPr lang="en-US" sz="1600" i="1" dirty="0"/>
              <a:t> </a:t>
            </a:r>
            <a:r>
              <a:rPr lang="en-US" sz="1600" i="1" dirty="0" err="1"/>
              <a:t>kapasitas</a:t>
            </a:r>
            <a:r>
              <a:rPr lang="en-US" sz="1600" i="1" dirty="0"/>
              <a:t>, </a:t>
            </a:r>
            <a:r>
              <a:rPr lang="en-US" sz="1600" i="1" dirty="0" err="1"/>
              <a:t>informasi</a:t>
            </a:r>
            <a:r>
              <a:rPr lang="en-US" sz="1600" i="1" dirty="0"/>
              <a:t> </a:t>
            </a:r>
            <a:r>
              <a:rPr lang="en-US" sz="1600" i="1" dirty="0" err="1"/>
              <a:t>logistik</a:t>
            </a:r>
            <a:r>
              <a:rPr lang="en-US" sz="1600" i="1" dirty="0"/>
              <a:t>, Scorecard </a:t>
            </a:r>
            <a:r>
              <a:rPr lang="en-US" sz="1600" i="1" dirty="0" err="1"/>
              <a:t>pelanggan</a:t>
            </a:r>
            <a:r>
              <a:rPr lang="en-US" sz="1600" i="1" dirty="0"/>
              <a:t>, </a:t>
            </a:r>
            <a:r>
              <a:rPr lang="en-US" sz="1600" i="1" dirty="0" err="1"/>
              <a:t>dan</a:t>
            </a:r>
            <a:r>
              <a:rPr lang="en-US" sz="1600" i="1" dirty="0"/>
              <a:t> portal </a:t>
            </a:r>
            <a:r>
              <a:rPr lang="en-US" sz="1600" i="1" dirty="0" err="1"/>
              <a:t>milik</a:t>
            </a:r>
            <a:r>
              <a:rPr lang="en-US" sz="1600" i="1" dirty="0"/>
              <a:t> </a:t>
            </a:r>
            <a:r>
              <a:rPr lang="en-US" sz="1600" i="1" dirty="0" err="1"/>
              <a:t>pelanggan</a:t>
            </a:r>
            <a:r>
              <a:rPr lang="en-US" sz="1600" i="1" dirty="0"/>
              <a:t>.</a:t>
            </a:r>
          </a:p>
          <a:p>
            <a:pPr algn="just"/>
            <a:r>
              <a:rPr lang="en-US" sz="2000" i="1" dirty="0" err="1"/>
              <a:t>Tanggung</a:t>
            </a:r>
            <a:r>
              <a:rPr lang="en-US" sz="2000" i="1" dirty="0"/>
              <a:t> </a:t>
            </a:r>
            <a:r>
              <a:rPr lang="en-US" sz="2000" i="1" dirty="0" err="1"/>
              <a:t>jawab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wewenang</a:t>
            </a:r>
            <a:r>
              <a:rPr lang="en-US" sz="2000" i="1" dirty="0"/>
              <a:t> </a:t>
            </a:r>
            <a:r>
              <a:rPr lang="en-US" sz="2000" i="1" dirty="0" err="1"/>
              <a:t>untuk</a:t>
            </a:r>
            <a:r>
              <a:rPr lang="en-US" sz="2000" i="1" dirty="0"/>
              <a:t> </a:t>
            </a:r>
            <a:r>
              <a:rPr lang="en-US" sz="2000" i="1" dirty="0" err="1"/>
              <a:t>persyaratan</a:t>
            </a:r>
            <a:r>
              <a:rPr lang="en-US" sz="2000" i="1" dirty="0"/>
              <a:t> </a:t>
            </a:r>
            <a:r>
              <a:rPr lang="en-US" sz="2000" i="1" dirty="0" err="1"/>
              <a:t>produk</a:t>
            </a:r>
            <a:r>
              <a:rPr lang="en-US" sz="2000" i="1" dirty="0"/>
              <a:t>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tindakan</a:t>
            </a:r>
            <a:r>
              <a:rPr lang="en-US" sz="2000" i="1" dirty="0"/>
              <a:t> </a:t>
            </a:r>
            <a:r>
              <a:rPr lang="en-US" sz="2000" i="1" dirty="0" err="1"/>
              <a:t>korektif</a:t>
            </a:r>
            <a:r>
              <a:rPr lang="en-US" sz="2000" i="1" dirty="0"/>
              <a:t> (IATF 5.3.2).</a:t>
            </a:r>
          </a:p>
          <a:p>
            <a:pPr lvl="1" algn="just"/>
            <a:r>
              <a:rPr lang="en-US" altLang="en-US" sz="1600" i="1" dirty="0" err="1"/>
              <a:t>Jika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/ proses </a:t>
            </a:r>
            <a:r>
              <a:rPr lang="en-US" altLang="en-US" sz="1600" i="1" dirty="0" err="1"/>
              <a:t>tidak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sesuai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Manajemen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mempunyai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wewenang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tindakan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perbaikan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segera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diinformasikan</a:t>
            </a:r>
            <a:r>
              <a:rPr lang="en-US" altLang="en-US" sz="1600" i="1" dirty="0"/>
              <a:t>.</a:t>
            </a:r>
          </a:p>
          <a:p>
            <a:pPr lvl="1" algn="just"/>
            <a:r>
              <a:rPr lang="en-US" altLang="en-US" sz="1600" i="1" dirty="0" err="1"/>
              <a:t>Karyawan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bertanggung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kesesuaian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persyaratan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mempunyai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wewenang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menghentikan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memperbaiki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masalah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kualitas</a:t>
            </a:r>
            <a:r>
              <a:rPr lang="en-US" altLang="en-US" sz="1600" i="1" dirty="0"/>
              <a:t>.</a:t>
            </a:r>
          </a:p>
          <a:p>
            <a:pPr lvl="1" algn="just"/>
            <a:r>
              <a:rPr lang="en-US" altLang="en-US" sz="1600" i="1" dirty="0"/>
              <a:t>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terdiri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beberapa</a:t>
            </a:r>
            <a:r>
              <a:rPr lang="en-US" altLang="en-US" sz="1600" i="1" dirty="0"/>
              <a:t> shift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disertai</a:t>
            </a:r>
            <a:r>
              <a:rPr lang="en-US" altLang="en-US" sz="1600" i="1" dirty="0"/>
              <a:t> orang yang </a:t>
            </a:r>
            <a:r>
              <a:rPr lang="en-US" altLang="en-US" sz="1600" i="1" dirty="0" err="1"/>
              <a:t>bertanggung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jawab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pemenuhan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persyaratan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.</a:t>
            </a:r>
          </a:p>
          <a:p>
            <a:pPr algn="just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00400" y="381000"/>
            <a:ext cx="572712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b="1" kern="0" dirty="0" err="1">
                <a:solidFill>
                  <a:schemeClr val="tx1"/>
                </a:solidFill>
              </a:rPr>
              <a:t>Tanggung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Jawab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dan</a:t>
            </a:r>
            <a:r>
              <a:rPr lang="en-US" sz="2400" b="1" kern="0" dirty="0">
                <a:solidFill>
                  <a:schemeClr val="tx1"/>
                </a:solidFill>
              </a:rPr>
              <a:t> </a:t>
            </a:r>
            <a:r>
              <a:rPr lang="en-US" sz="2400" b="1" kern="0" dirty="0" err="1">
                <a:solidFill>
                  <a:schemeClr val="tx1"/>
                </a:solidFill>
              </a:rPr>
              <a:t>Wewenang</a:t>
            </a:r>
            <a:r>
              <a:rPr lang="en-US" sz="2400" b="1" kern="0" dirty="0">
                <a:solidFill>
                  <a:schemeClr val="tx1"/>
                </a:solidFill>
              </a:rPr>
              <a:t> (</a:t>
            </a:r>
            <a:r>
              <a:rPr lang="en-US" sz="2400" b="1" kern="0" dirty="0" err="1">
                <a:solidFill>
                  <a:schemeClr val="tx1"/>
                </a:solidFill>
              </a:rPr>
              <a:t>Tambahan</a:t>
            </a:r>
            <a:r>
              <a:rPr lang="en-US" sz="2400" b="1" kern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352" r="23944"/>
          <a:stretch/>
        </p:blipFill>
        <p:spPr>
          <a:xfrm>
            <a:off x="8238" y="-9525"/>
            <a:ext cx="2887362" cy="3667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3352800"/>
            <a:ext cx="1154327" cy="11430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68228" y="3924300"/>
            <a:ext cx="914400" cy="838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8703" y="4103688"/>
            <a:ext cx="404297" cy="3921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17328" y="3728244"/>
            <a:ext cx="404297" cy="3921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3" y="5562600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545731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Image result for work pl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"/>
          <a:stretch/>
        </p:blipFill>
        <p:spPr bwMode="auto">
          <a:xfrm>
            <a:off x="-4120" y="-20595"/>
            <a:ext cx="9910119" cy="68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0" y="152400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0"/>
            <a:ext cx="5410200" cy="434340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4676646" y="1143000"/>
            <a:ext cx="5138737" cy="30480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600" u="sng" dirty="0"/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altLang="en-US" sz="2000" b="1" dirty="0" err="1">
                <a:solidFill>
                  <a:srgbClr val="0033CC"/>
                </a:solidFill>
              </a:rPr>
              <a:t>Memiliki</a:t>
            </a:r>
            <a:r>
              <a:rPr lang="en-US" altLang="en-US" sz="2000" b="1" dirty="0">
                <a:solidFill>
                  <a:srgbClr val="0033CC"/>
                </a:solidFill>
              </a:rPr>
              <a:t> Program </a:t>
            </a:r>
            <a:r>
              <a:rPr lang="en-US" altLang="en-US" sz="2000" b="1" dirty="0" err="1">
                <a:solidFill>
                  <a:srgbClr val="0033CC"/>
                </a:solidFill>
              </a:rPr>
              <a:t>kerja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terkait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dengan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isu</a:t>
            </a:r>
            <a:r>
              <a:rPr lang="en-US" altLang="en-US" sz="2000" b="1" dirty="0">
                <a:solidFill>
                  <a:srgbClr val="0033CC"/>
                </a:solidFill>
              </a:rPr>
              <a:t> Internal </a:t>
            </a:r>
            <a:r>
              <a:rPr lang="en-US" altLang="en-US" sz="2000" b="1" dirty="0" err="1">
                <a:solidFill>
                  <a:srgbClr val="0033CC"/>
                </a:solidFill>
              </a:rPr>
              <a:t>dan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Eksternal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serta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resiko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pada</a:t>
            </a:r>
            <a:r>
              <a:rPr lang="en-US" altLang="en-US" sz="2000" b="1" dirty="0">
                <a:solidFill>
                  <a:srgbClr val="0033CC"/>
                </a:solidFill>
              </a:rPr>
              <a:t> proses yang </a:t>
            </a:r>
            <a:r>
              <a:rPr lang="en-US" altLang="en-US" sz="2000" b="1" dirty="0" err="1">
                <a:solidFill>
                  <a:srgbClr val="0033CC"/>
                </a:solidFill>
              </a:rPr>
              <a:t>telah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  <a:r>
              <a:rPr lang="en-US" altLang="en-US" sz="2000" b="1" dirty="0" err="1">
                <a:solidFill>
                  <a:srgbClr val="0033CC"/>
                </a:solidFill>
              </a:rPr>
              <a:t>teridentifikasi</a:t>
            </a:r>
            <a:r>
              <a:rPr lang="en-US" altLang="en-US" sz="2000" b="1" dirty="0">
                <a:solidFill>
                  <a:srgbClr val="0033CC"/>
                </a:solidFill>
              </a:rPr>
              <a:t> (6.1).</a:t>
            </a:r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altLang="en-US" sz="2000" dirty="0" err="1"/>
              <a:t>Menetapkan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Sasaran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Mutu</a:t>
            </a:r>
            <a:r>
              <a:rPr lang="en-US" altLang="en-US" sz="2000" dirty="0"/>
              <a:t> (IATF 6.2.1).</a:t>
            </a:r>
          </a:p>
          <a:p>
            <a:pPr marL="457200" indent="-457200" eaLnBrk="1" hangingPunct="1">
              <a:buFont typeface="+mj-lt"/>
              <a:buAutoNum type="arabicPeriod" startAt="4"/>
            </a:pPr>
            <a:r>
              <a:rPr lang="en-US" altLang="en-US" sz="2000" dirty="0" err="1"/>
              <a:t>Menetapkan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Rencana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Kerja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mencapai</a:t>
            </a:r>
            <a:r>
              <a:rPr lang="en-US" altLang="en-US" sz="2000" dirty="0"/>
              <a:t> target (IATF 6.2.2)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rencana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terkait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perubahan</a:t>
            </a:r>
            <a:r>
              <a:rPr lang="en-US" altLang="en-US" sz="2000" dirty="0"/>
              <a:t> (IATF 6.3).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91062" y="152400"/>
            <a:ext cx="501967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 err="1">
                <a:solidFill>
                  <a:schemeClr val="tx1"/>
                </a:solidFill>
              </a:rPr>
              <a:t>Sistem</a:t>
            </a:r>
            <a:r>
              <a:rPr lang="en-US" altLang="en-US" sz="2800" dirty="0">
                <a:solidFill>
                  <a:schemeClr val="tx1"/>
                </a:solidFill>
              </a:rPr>
              <a:t> Management Yang </a:t>
            </a:r>
            <a:r>
              <a:rPr lang="en-US" altLang="en-US" sz="2800" dirty="0" err="1">
                <a:solidFill>
                  <a:schemeClr val="tx1"/>
                </a:solidFill>
              </a:rPr>
              <a:t>Efektif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071517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GR\AppData\Roaming\PixelMetrics\CaptureWiz\Temp\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2" y="-108276"/>
            <a:ext cx="9912242" cy="696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6242" y="-108276"/>
            <a:ext cx="5967354" cy="696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227592" y="4130824"/>
            <a:ext cx="5410741" cy="1584176"/>
          </a:xfrm>
          <a:ln>
            <a:noFill/>
          </a:ln>
        </p:spPr>
        <p:txBody>
          <a:bodyPr/>
          <a:lstStyle/>
          <a:p>
            <a:pPr marL="346075" indent="-346075" algn="just">
              <a:buFont typeface="+mj-lt"/>
              <a:buAutoNum type="arabicPeriod" startAt="2"/>
            </a:pPr>
            <a:r>
              <a:rPr lang="en-US" sz="2000" dirty="0">
                <a:sym typeface="Wingdings" pitchFamily="2" charset="2"/>
              </a:rPr>
              <a:t>Planning </a:t>
            </a:r>
            <a:r>
              <a:rPr lang="en-US" sz="2000" dirty="0" err="1">
                <a:sym typeface="Wingdings" pitchFamily="2" charset="2"/>
              </a:rPr>
              <a:t>untuk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menjadi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lebih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baik</a:t>
            </a:r>
            <a:r>
              <a:rPr lang="en-US" sz="2000" dirty="0">
                <a:sym typeface="Wingdings" pitchFamily="2" charset="2"/>
              </a:rPr>
              <a:t> (6.2)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ym typeface="Wingdings" pitchFamily="2" charset="2"/>
              </a:rPr>
              <a:t>Menetapkan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Sasaran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Mutu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pada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fungsi</a:t>
            </a:r>
            <a:r>
              <a:rPr lang="en-US" sz="1800" dirty="0">
                <a:sym typeface="Wingdings" pitchFamily="2" charset="2"/>
              </a:rPr>
              <a:t>, </a:t>
            </a:r>
            <a:r>
              <a:rPr lang="en-US" sz="1800" dirty="0" err="1">
                <a:sym typeface="Wingdings" pitchFamily="2" charset="2"/>
              </a:rPr>
              <a:t>tingkatan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dan</a:t>
            </a:r>
            <a:r>
              <a:rPr lang="en-US" sz="1800" dirty="0">
                <a:sym typeface="Wingdings" pitchFamily="2" charset="2"/>
              </a:rPr>
              <a:t> proses </a:t>
            </a:r>
            <a:r>
              <a:rPr lang="en-US" sz="1800" dirty="0" err="1">
                <a:sym typeface="Wingdings" pitchFamily="2" charset="2"/>
              </a:rPr>
              <a:t>terkait</a:t>
            </a:r>
            <a:r>
              <a:rPr lang="en-US" sz="1800" dirty="0">
                <a:sym typeface="Wingdings" pitchFamily="2" charset="2"/>
              </a:rPr>
              <a:t> </a:t>
            </a:r>
          </a:p>
          <a:p>
            <a:pPr marL="741363" lvl="2" indent="-395288" algn="just">
              <a:buFont typeface="Wingdings" panose="05000000000000000000" pitchFamily="2" charset="2"/>
              <a:buChar char="§"/>
            </a:pPr>
            <a:r>
              <a:rPr lang="en-US" sz="1800" dirty="0" err="1">
                <a:sym typeface="Wingdings" pitchFamily="2" charset="2"/>
              </a:rPr>
              <a:t>Membuat</a:t>
            </a:r>
            <a:r>
              <a:rPr lang="en-US" sz="1800" dirty="0">
                <a:sym typeface="Wingdings" pitchFamily="2" charset="2"/>
              </a:rPr>
              <a:t> Program </a:t>
            </a:r>
            <a:r>
              <a:rPr lang="en-US" sz="1800" dirty="0" err="1">
                <a:sym typeface="Wingdings" pitchFamily="2" charset="2"/>
              </a:rPr>
              <a:t>Kerja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untuk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mencapai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Sasaran</a:t>
            </a: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 err="1">
                <a:sym typeface="Wingdings" pitchFamily="2" charset="2"/>
              </a:rPr>
              <a:t>Mutu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>
          <a:xfrm>
            <a:off x="1806721" y="831491"/>
            <a:ext cx="34678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ln w="12700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Impact" panose="020B0806030902050204" pitchFamily="34" charset="0"/>
                <a:cs typeface="Browallia New" panose="020B0604020202020204" pitchFamily="34" charset="-34"/>
              </a:rPr>
              <a:t>PLANNING</a:t>
            </a:r>
            <a:endParaRPr lang="en-US" sz="7200" dirty="0">
              <a:ln w="12700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-30313" y="548680"/>
            <a:ext cx="226443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8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6.1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227593" y="2590800"/>
            <a:ext cx="5410741" cy="113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 algn="just">
              <a:buFont typeface="+mj-lt"/>
              <a:buAutoNum type="arabicPeriod"/>
            </a:pPr>
            <a:r>
              <a:rPr lang="en-US" sz="2000" b="1" dirty="0">
                <a:solidFill>
                  <a:srgbClr val="0033CC"/>
                </a:solidFill>
              </a:rPr>
              <a:t>Planning </a:t>
            </a:r>
            <a:r>
              <a:rPr lang="en-US" sz="2000" b="1" dirty="0" err="1">
                <a:solidFill>
                  <a:srgbClr val="0033CC"/>
                </a:solidFill>
              </a:rPr>
              <a:t>untuk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mengatasi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resiko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dan</a:t>
            </a:r>
            <a:r>
              <a:rPr lang="en-US" sz="2000" b="1" dirty="0">
                <a:solidFill>
                  <a:srgbClr val="0033CC"/>
                </a:solidFill>
              </a:rPr>
              <a:t> </a:t>
            </a:r>
            <a:r>
              <a:rPr lang="en-US" sz="2000" b="1" dirty="0" err="1">
                <a:solidFill>
                  <a:srgbClr val="0033CC"/>
                </a:solidFill>
              </a:rPr>
              <a:t>peluang</a:t>
            </a:r>
            <a:r>
              <a:rPr lang="en-US" sz="2000" b="1" dirty="0">
                <a:solidFill>
                  <a:srgbClr val="0033CC"/>
                </a:solidFill>
              </a:rPr>
              <a:t>.</a:t>
            </a:r>
            <a:r>
              <a:rPr lang="en-US" sz="2000" b="1" i="1" u="sng" dirty="0">
                <a:solidFill>
                  <a:srgbClr val="0033CC"/>
                </a:solidFill>
              </a:rPr>
              <a:t> </a:t>
            </a:r>
            <a:r>
              <a:rPr lang="en-US" sz="2000" b="1" i="1" u="sng" dirty="0">
                <a:solidFill>
                  <a:srgbClr val="0033CC"/>
                </a:solidFill>
                <a:sym typeface="Wingdings" pitchFamily="2" charset="2"/>
              </a:rPr>
              <a:t> </a:t>
            </a:r>
          </a:p>
          <a:p>
            <a:pPr marL="346075" indent="-346075" algn="just">
              <a:buFont typeface="Arial" charset="0"/>
              <a:buNone/>
            </a:pPr>
            <a:r>
              <a:rPr lang="en-US" sz="2000" dirty="0">
                <a:solidFill>
                  <a:srgbClr val="0033CC"/>
                </a:solidFill>
                <a:sym typeface="Wingdings" pitchFamily="2" charset="2"/>
              </a:rPr>
              <a:t>	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Goals :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Membuat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Sistem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Manajemen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Mutu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berbasis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</a:t>
            </a:r>
            <a:r>
              <a:rPr lang="en-US" sz="2000" b="1" dirty="0" err="1">
                <a:solidFill>
                  <a:srgbClr val="0033CC"/>
                </a:solidFill>
                <a:sym typeface="Wingdings" pitchFamily="2" charset="2"/>
              </a:rPr>
              <a:t>pencegahan</a:t>
            </a:r>
            <a:r>
              <a:rPr lang="en-US" sz="2000" b="1" dirty="0">
                <a:solidFill>
                  <a:srgbClr val="0033CC"/>
                </a:solidFill>
                <a:sym typeface="Wingdings" pitchFamily="2" charset="2"/>
              </a:rPr>
              <a:t> (6.1)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86037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-2851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u="sng" dirty="0"/>
              <a:t>Why Preventive ? Why Risk Management ?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404939" y="4064017"/>
            <a:ext cx="6081713" cy="71437"/>
            <a:chOff x="1371600" y="4341079"/>
            <a:chExt cx="6172200" cy="1314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4343999"/>
              <a:ext cx="6172200" cy="0"/>
            </a:xfrm>
            <a:prstGeom prst="line">
              <a:avLst/>
            </a:prstGeom>
            <a:ln w="73025">
              <a:solidFill>
                <a:srgbClr val="7030A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675501" y="4343999"/>
              <a:ext cx="16111" cy="0"/>
            </a:xfrm>
            <a:prstGeom prst="line">
              <a:avLst/>
            </a:prstGeom>
            <a:ln w="73025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850814" y="4343192"/>
              <a:ext cx="0" cy="1611"/>
            </a:xfrm>
            <a:prstGeom prst="line">
              <a:avLst/>
            </a:prstGeom>
            <a:ln w="73025">
              <a:solidFill>
                <a:schemeClr val="bg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6090911" y="4406794"/>
              <a:ext cx="131428" cy="0"/>
            </a:xfrm>
            <a:prstGeom prst="line">
              <a:avLst/>
            </a:prstGeom>
            <a:ln w="730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4348162" y="4505342"/>
            <a:ext cx="1214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dirty="0">
                <a:latin typeface="Berlin Sans FB" pitchFamily="34" charset="0"/>
              </a:rPr>
              <a:t>Problem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7548562" y="3921142"/>
            <a:ext cx="1214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dirty="0">
                <a:latin typeface="Berlin Sans FB" pitchFamily="34" charset="0"/>
              </a:rPr>
              <a:t>Waktu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4976812" y="3239871"/>
            <a:ext cx="2357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dirty="0">
                <a:latin typeface="Berlin Sans FB" pitchFamily="34" charset="0"/>
              </a:rPr>
              <a:t>Tindakan Perbaikan</a:t>
            </a:r>
          </a:p>
          <a:p>
            <a:pPr algn="ctr"/>
            <a:r>
              <a:rPr lang="id-ID" dirty="0">
                <a:latin typeface="Berlin Sans FB" pitchFamily="34" charset="0"/>
              </a:rPr>
              <a:t>(Corrective Action)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2476500" y="3200402"/>
            <a:ext cx="2571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d-ID" dirty="0">
                <a:latin typeface="Berlin Sans FB" pitchFamily="34" charset="0"/>
              </a:rPr>
              <a:t>Tindakan Pencegahan</a:t>
            </a:r>
          </a:p>
          <a:p>
            <a:pPr algn="ctr"/>
            <a:r>
              <a:rPr lang="id-ID" dirty="0">
                <a:latin typeface="Berlin Sans FB" pitchFamily="34" charset="0"/>
              </a:rPr>
              <a:t>(Preventive Action)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162800" y="2568590"/>
            <a:ext cx="2514600" cy="122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Melakukan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tindakan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untuk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menghilangkan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penyebab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ketidaksesuaian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kasus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yang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sama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terulang</a:t>
            </a:r>
            <a:endParaRPr lang="en-US" sz="1400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304800" y="2949590"/>
            <a:ext cx="2209800" cy="77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id-ID" sz="1400" i="1" dirty="0">
                <a:solidFill>
                  <a:srgbClr val="000000"/>
                </a:solidFill>
                <a:latin typeface="Tahoma" pitchFamily="34" charset="0"/>
              </a:rPr>
              <a:t>M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enghilangkan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potensi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ketidaksesuaian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sehingga</a:t>
            </a:r>
            <a:r>
              <a:rPr lang="id-ID" sz="1400" i="1" dirty="0">
                <a:solidFill>
                  <a:srgbClr val="000000"/>
                </a:solidFill>
                <a:latin typeface="Tahoma" pitchFamily="34" charset="0"/>
              </a:rPr>
              <a:t> masalah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tidak</a:t>
            </a:r>
            <a:r>
              <a:rPr lang="en-US" sz="1400" i="1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Tahoma" pitchFamily="34" charset="0"/>
              </a:rPr>
              <a:t>terjadi</a:t>
            </a:r>
            <a:endParaRPr lang="en-US" sz="1400" i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905250" y="5654692"/>
            <a:ext cx="2000250" cy="31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 algn="ctr">
              <a:lnSpc>
                <a:spcPct val="105000"/>
              </a:lnSpc>
            </a:pPr>
            <a:r>
              <a:rPr lang="id-ID" sz="1400" dirty="0">
                <a:solidFill>
                  <a:srgbClr val="000000"/>
                </a:solidFill>
                <a:latin typeface="Tahoma" pitchFamily="34" charset="0"/>
              </a:rPr>
              <a:t>Problem Solving</a:t>
            </a:r>
            <a:endParaRPr lang="en-US" sz="1400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532064" y="4076715"/>
            <a:ext cx="15875" cy="0"/>
          </a:xfrm>
          <a:prstGeom prst="line">
            <a:avLst/>
          </a:prstGeom>
          <a:ln w="73025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1528762" y="4505342"/>
            <a:ext cx="2357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dirty="0">
                <a:latin typeface="Berlin Sans FB" pitchFamily="34" charset="0"/>
              </a:rPr>
              <a:t>“Potensi” Problem</a:t>
            </a:r>
            <a:endParaRPr lang="en-US" dirty="0">
              <a:latin typeface="Berlin Sans FB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2333627" y="4949842"/>
            <a:ext cx="428625" cy="642937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066802" y="5648340"/>
            <a:ext cx="2714625" cy="77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 algn="ctr">
              <a:lnSpc>
                <a:spcPct val="105000"/>
              </a:lnSpc>
            </a:pPr>
            <a:r>
              <a:rPr lang="id-ID" sz="1400" dirty="0">
                <a:solidFill>
                  <a:srgbClr val="000000"/>
                </a:solidFill>
                <a:latin typeface="Tahoma" pitchFamily="34" charset="0"/>
              </a:rPr>
              <a:t>Management Resiko, </a:t>
            </a:r>
            <a:endParaRPr lang="en-US" sz="1400" dirty="0">
              <a:solidFill>
                <a:srgbClr val="000000"/>
              </a:solidFill>
              <a:latin typeface="Tahoma" pitchFamily="34" charset="0"/>
            </a:endParaRPr>
          </a:p>
          <a:p>
            <a:pPr marL="174625" indent="-174625" algn="ctr">
              <a:lnSpc>
                <a:spcPct val="105000"/>
              </a:lnSpc>
            </a:pPr>
            <a:r>
              <a:rPr lang="id-ID" sz="1400" dirty="0">
                <a:solidFill>
                  <a:srgbClr val="000000"/>
                </a:solidFill>
                <a:latin typeface="Tahoma" pitchFamily="34" charset="0"/>
              </a:rPr>
              <a:t>FMEA, HIRADC, IAD, Budgeting, marketing research/ statistik</a:t>
            </a:r>
            <a:endParaRPr lang="en-US" sz="14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619627" y="4933967"/>
            <a:ext cx="428625" cy="642937"/>
          </a:xfrm>
          <a:prstGeom prst="downArrow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309020" y="4291821"/>
            <a:ext cx="428625" cy="1588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4620420" y="4361671"/>
            <a:ext cx="428625" cy="1588"/>
          </a:xfrm>
          <a:prstGeom prst="straightConnector1">
            <a:avLst/>
          </a:prstGeom>
          <a:ln w="38100" cmpd="sng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" descr="C:\Users\Agus Wahyudi\Pictures\3D man\solu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4343400"/>
            <a:ext cx="2305050" cy="1981200"/>
          </a:xfrm>
          <a:prstGeom prst="rect">
            <a:avLst/>
          </a:prstGeom>
          <a:noFill/>
        </p:spPr>
      </p:pic>
      <p:sp>
        <p:nvSpPr>
          <p:cNvPr id="27" name="Curved Right Arrow 26"/>
          <p:cNvSpPr/>
          <p:nvPr/>
        </p:nvSpPr>
        <p:spPr>
          <a:xfrm rot="5400000">
            <a:off x="4705352" y="1543050"/>
            <a:ext cx="457199" cy="3009900"/>
          </a:xfrm>
          <a:prstGeom prst="curvedRightArrow">
            <a:avLst>
              <a:gd name="adj1" fmla="val 62520"/>
              <a:gd name="adj2" fmla="val 124438"/>
              <a:gd name="adj3" fmla="val 25000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8348" y="1093425"/>
            <a:ext cx="94769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terlambat</a:t>
            </a:r>
            <a:endParaRPr lang="en-US" dirty="0"/>
          </a:p>
          <a:p>
            <a:pPr algn="ctr"/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 err="1">
                <a:sym typeface="Wingdings" pitchFamily="2" charset="2"/>
              </a:rPr>
              <a:t>Berkembang</a:t>
            </a:r>
            <a:r>
              <a:rPr lang="en-US" u="sng" dirty="0">
                <a:sym typeface="Wingdings" pitchFamily="2" charset="2"/>
              </a:rPr>
              <a:t> </a:t>
            </a:r>
            <a:r>
              <a:rPr lang="en-US" u="sng" dirty="0" err="1">
                <a:sym typeface="Wingdings" pitchFamily="2" charset="2"/>
              </a:rPr>
              <a:t>ilmu</a:t>
            </a:r>
            <a:r>
              <a:rPr lang="en-US" u="sng" dirty="0">
                <a:sym typeface="Wingdings" pitchFamily="2" charset="2"/>
              </a:rPr>
              <a:t> preventive </a:t>
            </a:r>
            <a:r>
              <a:rPr lang="en-US" dirty="0" err="1">
                <a:sym typeface="Wingdings" pitchFamily="2" charset="2"/>
              </a:rPr>
              <a:t>untuk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mencegah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masalah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terjadi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84037" y="21336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Tindakan</a:t>
            </a:r>
            <a:r>
              <a:rPr lang="en-US" sz="1600" b="1" dirty="0"/>
              <a:t> </a:t>
            </a:r>
            <a:r>
              <a:rPr lang="en-US" sz="1600" b="1" dirty="0" err="1"/>
              <a:t>setelah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endParaRPr lang="en-US" sz="1600" b="1" dirty="0"/>
          </a:p>
          <a:p>
            <a:pPr algn="ctr"/>
            <a:r>
              <a:rPr lang="en-US" sz="1600" b="1" dirty="0" err="1"/>
              <a:t>Menjadi</a:t>
            </a:r>
            <a:r>
              <a:rPr lang="en-US" sz="1600" b="1" dirty="0"/>
              <a:t> </a:t>
            </a:r>
            <a:r>
              <a:rPr lang="en-US" sz="1600" b="1" dirty="0" err="1"/>
              <a:t>tindakan</a:t>
            </a:r>
            <a:r>
              <a:rPr lang="en-US" sz="1600" b="1" dirty="0"/>
              <a:t> </a:t>
            </a:r>
            <a:r>
              <a:rPr lang="en-US" sz="1600" b="1" dirty="0" err="1"/>
              <a:t>sebelum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</a:p>
        </p:txBody>
      </p:sp>
      <p:pic>
        <p:nvPicPr>
          <p:cNvPr id="30" name="Picture 21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8602" y="6096002"/>
            <a:ext cx="1736179" cy="530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/>
        </p:nvCxnSpPr>
        <p:spPr>
          <a:xfrm flipV="1">
            <a:off x="238348" y="1844824"/>
            <a:ext cx="9476928" cy="4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3419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-85618"/>
            <a:ext cx="8915400" cy="1143000"/>
          </a:xfrm>
        </p:spPr>
        <p:txBody>
          <a:bodyPr>
            <a:normAutofit/>
          </a:bodyPr>
          <a:lstStyle/>
          <a:p>
            <a:r>
              <a:rPr lang="en-US" sz="3600" u="sng" dirty="0"/>
              <a:t>T</a:t>
            </a:r>
            <a:r>
              <a:rPr lang="id-ID" sz="3600" u="sng" dirty="0"/>
              <a:t>indakan untuk mengatasi </a:t>
            </a:r>
            <a:r>
              <a:rPr lang="en-US" sz="3600" u="sng" dirty="0"/>
              <a:t>Re</a:t>
            </a:r>
            <a:r>
              <a:rPr lang="id-ID" sz="3600" u="sng" dirty="0"/>
              <a:t>siko dan </a:t>
            </a:r>
            <a:r>
              <a:rPr lang="en-US" sz="3600" u="sng" dirty="0"/>
              <a:t>P</a:t>
            </a:r>
            <a:r>
              <a:rPr lang="id-ID" sz="3600" u="sng" dirty="0"/>
              <a:t>eluang</a:t>
            </a:r>
            <a:endParaRPr lang="en-US" sz="36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52600" y="1268760"/>
            <a:ext cx="899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33CC"/>
                </a:solidFill>
              </a:rPr>
              <a:t>Memahami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situasi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saat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merencanakan</a:t>
            </a:r>
            <a:r>
              <a:rPr lang="en-US" sz="1600" b="1" dirty="0">
                <a:solidFill>
                  <a:srgbClr val="0033CC"/>
                </a:solidFill>
              </a:rPr>
              <a:t> SMM  *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Organisasi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keterkaitannya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(4.1)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Persyaratan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harapan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kebutuhan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Pelanggan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pihak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terkait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lainnya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9189" y="2171765"/>
            <a:ext cx="77139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33CC"/>
                </a:solidFill>
              </a:rPr>
              <a:t>Mempertimbangkan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Resiko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Peluang</a:t>
            </a:r>
            <a:r>
              <a:rPr lang="en-US" sz="1600" b="1" dirty="0">
                <a:solidFill>
                  <a:srgbClr val="0033CC"/>
                </a:solidFill>
              </a:rPr>
              <a:t>  yang </a:t>
            </a:r>
            <a:r>
              <a:rPr lang="en-US" sz="1600" b="1" dirty="0" err="1">
                <a:solidFill>
                  <a:srgbClr val="0033CC"/>
                </a:solidFill>
              </a:rPr>
              <a:t>perlu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ditujukan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untuk</a:t>
            </a:r>
            <a:r>
              <a:rPr lang="en-US" sz="1600" b="1" dirty="0">
                <a:solidFill>
                  <a:srgbClr val="0033CC"/>
                </a:solidFill>
              </a:rPr>
              <a:t>  (6.1.1) </a:t>
            </a:r>
            <a:r>
              <a:rPr lang="en-US" sz="1600" b="1" dirty="0"/>
              <a:t>*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/>
              <a:t>Memberi</a:t>
            </a:r>
            <a:r>
              <a:rPr lang="en-US" sz="1600" dirty="0"/>
              <a:t> </a:t>
            </a:r>
            <a:r>
              <a:rPr lang="en-US" sz="1600" dirty="0" err="1"/>
              <a:t>jaminan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SMM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diinginkan</a:t>
            </a:r>
            <a:r>
              <a:rPr lang="en-US" sz="1600" dirty="0"/>
              <a:t> </a:t>
            </a:r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yang </a:t>
            </a:r>
            <a:r>
              <a:rPr lang="en-US" sz="1600" dirty="0" err="1"/>
              <a:t>diharapkan</a:t>
            </a:r>
            <a:endParaRPr lang="en-US" sz="1600" dirty="0"/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/>
              <a:t>Mencegah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dampak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diharapkan</a:t>
            </a:r>
            <a:endParaRPr lang="en-US" sz="1600" dirty="0"/>
          </a:p>
          <a:p>
            <a:pPr marL="457200" indent="-169863">
              <a:buFont typeface="Arial" pitchFamily="34" charset="0"/>
              <a:buChar char="•"/>
            </a:pP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peningkatan</a:t>
            </a:r>
            <a:r>
              <a:rPr lang="en-US" sz="1600" dirty="0"/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4610" y="3614247"/>
            <a:ext cx="68609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33CC"/>
                </a:solidFill>
              </a:rPr>
              <a:t>Menetapkan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tindakan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terhadap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resiko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peluang</a:t>
            </a:r>
            <a:r>
              <a:rPr lang="en-US" sz="1600" b="1" dirty="0">
                <a:solidFill>
                  <a:srgbClr val="0033CC"/>
                </a:solidFill>
              </a:rPr>
              <a:t>  (6.1.2.a) *</a:t>
            </a:r>
          </a:p>
          <a:p>
            <a:r>
              <a:rPr lang="en-US" sz="1600" dirty="0" err="1"/>
              <a:t>Tindakan</a:t>
            </a:r>
            <a:r>
              <a:rPr lang="en-US" sz="1600" dirty="0"/>
              <a:t> yang </a:t>
            </a:r>
            <a:r>
              <a:rPr lang="en-US" sz="1600" dirty="0" err="1"/>
              <a:t>diambil</a:t>
            </a:r>
            <a:r>
              <a:rPr lang="en-US" sz="1600" dirty="0"/>
              <a:t> </a:t>
            </a:r>
            <a:r>
              <a:rPr lang="en-US" sz="1600" dirty="0" err="1"/>
              <a:t>proporsional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32291" y="4755342"/>
            <a:ext cx="6833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33CC"/>
                </a:solidFill>
              </a:rPr>
              <a:t>Tindakan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diambil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diintegrasikan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diterapkan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kedalam</a:t>
            </a:r>
            <a:r>
              <a:rPr lang="en-US" sz="1600" b="1" dirty="0">
                <a:solidFill>
                  <a:srgbClr val="0033CC"/>
                </a:solidFill>
              </a:rPr>
              <a:t> proses </a:t>
            </a:r>
            <a:r>
              <a:rPr lang="en-US" sz="1600" b="1" dirty="0" err="1">
                <a:solidFill>
                  <a:srgbClr val="0033CC"/>
                </a:solidFill>
              </a:rPr>
              <a:t>pada</a:t>
            </a:r>
            <a:r>
              <a:rPr lang="en-US" sz="1600" b="1" dirty="0">
                <a:solidFill>
                  <a:srgbClr val="0033CC"/>
                </a:solidFill>
              </a:rPr>
              <a:t> SMM  (6.1.2.b)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417" y="576287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33CC"/>
                </a:solidFill>
              </a:rPr>
              <a:t>Evaluasi</a:t>
            </a:r>
            <a:r>
              <a:rPr lang="en-US" b="1" dirty="0">
                <a:solidFill>
                  <a:srgbClr val="0033CC"/>
                </a:solidFill>
              </a:rPr>
              <a:t> </a:t>
            </a:r>
            <a:r>
              <a:rPr lang="en-US" b="1" dirty="0" err="1">
                <a:solidFill>
                  <a:srgbClr val="0033CC"/>
                </a:solidFill>
              </a:rPr>
              <a:t>efektifitas</a:t>
            </a:r>
            <a:r>
              <a:rPr lang="en-US" b="1" dirty="0">
                <a:solidFill>
                  <a:srgbClr val="0033CC"/>
                </a:solidFill>
              </a:rPr>
              <a:t> (6.1.2.b)</a:t>
            </a:r>
          </a:p>
        </p:txBody>
      </p:sp>
      <p:sp>
        <p:nvSpPr>
          <p:cNvPr id="49" name="Bent Arrow 48"/>
          <p:cNvSpPr/>
          <p:nvPr/>
        </p:nvSpPr>
        <p:spPr>
          <a:xfrm rot="5400000">
            <a:off x="100236" y="1282472"/>
            <a:ext cx="1008112" cy="1208584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532284" y="1959439"/>
            <a:ext cx="1008112" cy="2072680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820316" y="2791609"/>
            <a:ext cx="1008112" cy="264874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1079483" y="3655502"/>
            <a:ext cx="1008112" cy="3167079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-1" y="5743098"/>
            <a:ext cx="3588470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095569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55152" y="404664"/>
            <a:ext cx="3937808" cy="1325563"/>
          </a:xfrm>
        </p:spPr>
        <p:txBody>
          <a:bodyPr>
            <a:normAutofit/>
          </a:bodyPr>
          <a:lstStyle/>
          <a:p>
            <a:pPr algn="l"/>
            <a:r>
              <a:rPr lang="id-ID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Faktor Risiko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di Proses </a:t>
            </a:r>
            <a:r>
              <a:rPr lang="en-US" alt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Penjualan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d-ID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15459" y="2667226"/>
            <a:ext cx="4416595" cy="3886317"/>
          </a:xfrm>
        </p:spPr>
        <p:txBody>
          <a:bodyPr/>
          <a:lstStyle/>
          <a:p>
            <a:pPr eaLnBrk="1" hangingPunct="1"/>
            <a:r>
              <a:rPr lang="id-ID" altLang="en-US" sz="2000" dirty="0"/>
              <a:t>Potensi kualitas yang tidak baik atau ketidakpuasan pelanggan</a:t>
            </a:r>
          </a:p>
          <a:p>
            <a:pPr eaLnBrk="1" hangingPunct="1"/>
            <a:r>
              <a:rPr lang="id-ID" altLang="en-US" sz="2000" dirty="0"/>
              <a:t>Faktor Risiko pada proses penjualan 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Order yang sebenarnya tidak mampu dipenuhi (spesifikasi maupun delivery time) tetap diterima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id-ID" altLang="en-US" sz="2000" dirty="0"/>
              <a:t>Menyimpan Bom Waktu , pada akhirnya akan menimbulkan ketidakpuasan pelanggan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6" b="24422"/>
          <a:stretch>
            <a:fillRect/>
          </a:stretch>
        </p:blipFill>
        <p:spPr bwMode="auto">
          <a:xfrm>
            <a:off x="5484746" y="387693"/>
            <a:ext cx="3929063" cy="61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855247" y="2855188"/>
            <a:ext cx="1839635" cy="1033669"/>
          </a:xfrm>
          <a:prstGeom prst="roundRect">
            <a:avLst/>
          </a:prstGeom>
          <a:solidFill>
            <a:srgbClr val="FFEFBD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tx1"/>
                </a:solidFill>
                <a:cs typeface="Arial" pitchFamily="34" charset="0"/>
              </a:rPr>
              <a:t>Melakukan</a:t>
            </a: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Studi kelayakan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Kemampuan </a:t>
            </a:r>
          </a:p>
          <a:p>
            <a:pPr algn="ctr">
              <a:defRPr/>
            </a:pPr>
            <a:r>
              <a:rPr lang="id-ID" sz="1600" dirty="0">
                <a:solidFill>
                  <a:schemeClr val="tx1"/>
                </a:solidFill>
                <a:cs typeface="Arial" pitchFamily="34" charset="0"/>
              </a:rPr>
              <a:t>Perusahaan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506700" flipH="1" flipV="1">
            <a:off x="7121420" y="1948441"/>
            <a:ext cx="945657" cy="1003880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462"/>
          </a:p>
        </p:txBody>
      </p:sp>
      <p:cxnSp>
        <p:nvCxnSpPr>
          <p:cNvPr id="10" name="Straight Connector 9"/>
          <p:cNvCxnSpPr/>
          <p:nvPr/>
        </p:nvCxnSpPr>
        <p:spPr>
          <a:xfrm>
            <a:off x="-22732" y="1966426"/>
            <a:ext cx="2484488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19925" y="0"/>
            <a:ext cx="33075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66304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05"/>
            <a:ext cx="9224958" cy="1064697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295402"/>
            <a:ext cx="396240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relevan</a:t>
            </a:r>
            <a:r>
              <a:rPr lang="en-US" sz="1600" dirty="0"/>
              <a:t>, </a:t>
            </a:r>
            <a:r>
              <a:rPr lang="en-US" sz="1600" dirty="0" err="1"/>
              <a:t>tingkatan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proses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SMM (6.2.1)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Konsisten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Terukur</a:t>
            </a:r>
            <a:endParaRPr lang="en-US" sz="1600" dirty="0"/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yang </a:t>
            </a:r>
            <a:r>
              <a:rPr lang="en-US" sz="1600" dirty="0" err="1"/>
              <a:t>berlaku</a:t>
            </a:r>
            <a:r>
              <a:rPr lang="en-US" sz="1600" dirty="0"/>
              <a:t> </a:t>
            </a:r>
          </a:p>
          <a:p>
            <a:pPr marL="342900" indent="-228600">
              <a:buFont typeface="Arial" pitchFamily="34" charset="0"/>
              <a:buChar char="•"/>
            </a:pP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kesesuaian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Kepuasan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58871" y="1300292"/>
            <a:ext cx="358471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bagaimana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cara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mencapai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Sasaran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Mutu</a:t>
            </a:r>
            <a:r>
              <a:rPr lang="en-US" sz="1600" b="1" dirty="0">
                <a:solidFill>
                  <a:srgbClr val="0033CC"/>
                </a:solidFill>
              </a:rPr>
              <a:t> (6.2.2)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Apa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akan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dilakukan</a:t>
            </a:r>
            <a:r>
              <a:rPr lang="en-US" sz="1600" b="1" dirty="0">
                <a:solidFill>
                  <a:srgbClr val="0033CC"/>
                </a:solidFill>
              </a:rPr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Sumber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daya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diperlukan</a:t>
            </a:r>
            <a:r>
              <a:rPr lang="en-US" sz="1600" b="1" dirty="0">
                <a:solidFill>
                  <a:srgbClr val="0033CC"/>
                </a:solidFill>
              </a:rPr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Siapa</a:t>
            </a:r>
            <a:r>
              <a:rPr lang="en-US" sz="1600" b="1" dirty="0">
                <a:solidFill>
                  <a:srgbClr val="0033CC"/>
                </a:solidFill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</a:rPr>
              <a:t>bertanggung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jawab</a:t>
            </a:r>
            <a:r>
              <a:rPr lang="en-US" sz="1600" b="1" dirty="0">
                <a:solidFill>
                  <a:srgbClr val="0033CC"/>
                </a:solidFill>
              </a:rPr>
              <a:t> *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33CC"/>
                </a:solidFill>
              </a:rPr>
              <a:t>Kapan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akan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diselesaikan</a:t>
            </a:r>
            <a:r>
              <a:rPr lang="en-US" sz="1600" b="1" dirty="0">
                <a:solidFill>
                  <a:srgbClr val="0033CC"/>
                </a:solidFill>
              </a:rPr>
              <a:t>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468" y="4509120"/>
            <a:ext cx="2826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Dipantau</a:t>
            </a:r>
            <a:r>
              <a:rPr lang="en-US" sz="1600" dirty="0"/>
              <a:t> &amp; </a:t>
            </a:r>
            <a:r>
              <a:rPr lang="en-US" sz="1600" dirty="0" err="1"/>
              <a:t>dikomunikasikan</a:t>
            </a:r>
            <a:r>
              <a:rPr lang="en-US" sz="16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5406" y="5498068"/>
            <a:ext cx="272542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Diupdate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0041" y="3733800"/>
            <a:ext cx="369844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33CC"/>
                </a:solidFill>
              </a:rPr>
              <a:t>Bagaimana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cara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evaluasi</a:t>
            </a:r>
            <a:r>
              <a:rPr lang="en-US" sz="1600" b="1" dirty="0">
                <a:solidFill>
                  <a:srgbClr val="0033CC"/>
                </a:solidFill>
              </a:rPr>
              <a:t> </a:t>
            </a:r>
            <a:r>
              <a:rPr lang="en-US" sz="1600" b="1" dirty="0" err="1">
                <a:solidFill>
                  <a:srgbClr val="0033CC"/>
                </a:solidFill>
              </a:rPr>
              <a:t>hasilnya</a:t>
            </a:r>
            <a:r>
              <a:rPr lang="en-US" sz="1600" b="1" dirty="0">
                <a:solidFill>
                  <a:srgbClr val="0033CC"/>
                </a:solidFill>
              </a:rPr>
              <a:t> *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41920" y="1768734"/>
            <a:ext cx="685800" cy="457200"/>
          </a:xfrm>
          <a:prstGeom prst="right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887619" y="3917019"/>
            <a:ext cx="381000" cy="559903"/>
          </a:xfrm>
          <a:prstGeom prst="down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11626" y="4969147"/>
            <a:ext cx="381000" cy="476077"/>
          </a:xfrm>
          <a:prstGeom prst="down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48200" y="4953000"/>
            <a:ext cx="4841304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Review </a:t>
            </a:r>
            <a:r>
              <a:rPr lang="en-US" dirty="0" err="1">
                <a:solidFill>
                  <a:schemeClr val="tx1"/>
                </a:solidFill>
              </a:rPr>
              <a:t>Pencapaian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Sasaran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pelaksanaan</a:t>
            </a:r>
            <a:r>
              <a:rPr lang="en-US" dirty="0">
                <a:solidFill>
                  <a:schemeClr val="tx1"/>
                </a:solidFill>
              </a:rPr>
              <a:t> program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(Management Review 9.3)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722627" y="2987325"/>
            <a:ext cx="457200" cy="609600"/>
          </a:xfrm>
          <a:prstGeom prst="down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711403" y="4314274"/>
            <a:ext cx="479648" cy="533400"/>
          </a:xfrm>
          <a:prstGeom prst="down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733800" y="5486400"/>
            <a:ext cx="762000" cy="457200"/>
          </a:xfrm>
          <a:prstGeom prst="leftArrow">
            <a:avLst/>
          </a:prstGeom>
          <a:solidFill>
            <a:srgbClr val="FFCC00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64853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381000" y="750278"/>
          <a:ext cx="9144000" cy="596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3" name="Clip" r:id="rId4" imgW="6503988" imgH="4368800" progId="">
                  <p:embed/>
                </p:oleObj>
              </mc:Choice>
              <mc:Fallback>
                <p:oleObj name="Clip" r:id="rId4" imgW="6503988" imgH="43688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750278"/>
                        <a:ext cx="9144000" cy="5967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2966994" y="2505849"/>
            <a:ext cx="6509762" cy="171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000" b="1" dirty="0" err="1"/>
              <a:t>Perubahan</a:t>
            </a:r>
            <a:r>
              <a:rPr lang="en-US" altLang="en-US" sz="4000" b="1" dirty="0"/>
              <a:t> </a:t>
            </a:r>
            <a:r>
              <a:rPr lang="en-US" altLang="en-US" sz="4000" b="1" dirty="0" err="1"/>
              <a:t>Struktur</a:t>
            </a:r>
            <a:r>
              <a:rPr lang="en-US" altLang="en-US" sz="4000" b="1" dirty="0"/>
              <a:t> </a:t>
            </a:r>
          </a:p>
          <a:p>
            <a:pPr algn="ctr">
              <a:spcBef>
                <a:spcPct val="50000"/>
              </a:spcBef>
            </a:pPr>
            <a:r>
              <a:rPr lang="en-US" altLang="en-US" sz="4400" b="1" dirty="0"/>
              <a:t>IATF 16949:2016</a:t>
            </a:r>
          </a:p>
        </p:txBody>
      </p:sp>
      <p:pic>
        <p:nvPicPr>
          <p:cNvPr id="205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92" y="331178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1" name="Picture 137" descr="Image result for iat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40" y="4525787"/>
            <a:ext cx="1899138" cy="164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9BDE4-2CCC-42B1-8241-009F511A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3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91732" y="82555"/>
            <a:ext cx="8915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900" dirty="0" err="1"/>
              <a:t>Bagaimana</a:t>
            </a:r>
            <a:r>
              <a:rPr lang="en-US" sz="3900" dirty="0"/>
              <a:t> </a:t>
            </a:r>
            <a:r>
              <a:rPr lang="en-US" sz="3900" dirty="0" err="1"/>
              <a:t>Metode</a:t>
            </a:r>
            <a:r>
              <a:rPr lang="en-US" sz="3900" dirty="0"/>
              <a:t> paling </a:t>
            </a:r>
            <a:r>
              <a:rPr lang="en-US" sz="3900" dirty="0" err="1"/>
              <a:t>efektif</a:t>
            </a:r>
            <a:r>
              <a:rPr lang="en-US" sz="3900" dirty="0"/>
              <a:t> </a:t>
            </a:r>
            <a:br>
              <a:rPr lang="en-US" sz="3900" dirty="0"/>
            </a:br>
            <a:r>
              <a:rPr lang="en-US" sz="3900" dirty="0" err="1"/>
              <a:t>untuk</a:t>
            </a:r>
            <a:r>
              <a:rPr lang="en-US" sz="3900" dirty="0"/>
              <a:t> </a:t>
            </a:r>
            <a:r>
              <a:rPr lang="en-US" sz="3900" dirty="0" err="1"/>
              <a:t>mencapai</a:t>
            </a:r>
            <a:r>
              <a:rPr lang="en-US" sz="3900" dirty="0"/>
              <a:t> target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80792" y="1860098"/>
            <a:ext cx="6335713" cy="3392488"/>
          </a:xfrm>
          <a:ln>
            <a:noFill/>
          </a:ln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cukup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target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tiap</a:t>
            </a:r>
            <a:r>
              <a:rPr lang="en-US" sz="2400" dirty="0"/>
              <a:t> </a:t>
            </a:r>
            <a:r>
              <a:rPr lang="en-US" sz="2400" dirty="0" err="1"/>
              <a:t>departemen</a:t>
            </a:r>
            <a:r>
              <a:rPr lang="en-US" sz="2400" dirty="0"/>
              <a:t>/ orang  </a:t>
            </a:r>
          </a:p>
          <a:p>
            <a:pPr marL="457200" indent="-457200" eaLnBrk="1" hangingPunct="1">
              <a:buNone/>
            </a:pPr>
            <a:endParaRPr lang="en-US" sz="1000" dirty="0"/>
          </a:p>
          <a:p>
            <a:pPr marL="457200" indent="-457200" eaLnBrk="1" hangingPunct="1">
              <a:buFontTx/>
              <a:buAutoNum type="arabicPeriod" startAt="2"/>
            </a:pP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mengharapkan</a:t>
            </a:r>
            <a:r>
              <a:rPr lang="en-US" sz="2400" dirty="0"/>
              <a:t> orang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mencapai</a:t>
            </a:r>
            <a:r>
              <a:rPr lang="en-US" sz="2400" dirty="0"/>
              <a:t> target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ditetapkan</a:t>
            </a:r>
            <a:r>
              <a:rPr lang="en-US" sz="2400" dirty="0"/>
              <a:t> </a:t>
            </a:r>
          </a:p>
          <a:p>
            <a:pPr marL="457200" indent="-457200" eaLnBrk="1" hangingPunct="1">
              <a:buNone/>
            </a:pPr>
            <a:endParaRPr lang="en-US" sz="1000" dirty="0"/>
          </a:p>
          <a:p>
            <a:pPr marL="457200" indent="-457200" eaLnBrk="1" hangingPunct="1">
              <a:buFontTx/>
              <a:buAutoNum type="arabicPeriod" startAt="3"/>
            </a:pPr>
            <a:r>
              <a:rPr lang="en-US" sz="2400" dirty="0" err="1"/>
              <a:t>Selanjutnya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 </a:t>
            </a:r>
            <a:r>
              <a:rPr lang="en-US" sz="2400" dirty="0" err="1"/>
              <a:t>evaluasi</a:t>
            </a:r>
            <a:r>
              <a:rPr lang="en-US" sz="2400" dirty="0"/>
              <a:t> </a:t>
            </a:r>
            <a:r>
              <a:rPr lang="en-US" sz="2400" dirty="0" err="1"/>
              <a:t>pencapaian</a:t>
            </a:r>
            <a:r>
              <a:rPr lang="en-US" sz="2400" dirty="0"/>
              <a:t> target. </a:t>
            </a:r>
            <a:r>
              <a:rPr lang="en-US" sz="2400" dirty="0" err="1"/>
              <a:t>Jika</a:t>
            </a:r>
            <a:r>
              <a:rPr lang="en-US" sz="2400" dirty="0"/>
              <a:t> target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tercapai</a:t>
            </a:r>
            <a:r>
              <a:rPr lang="en-US" sz="2400" dirty="0"/>
              <a:t> </a:t>
            </a:r>
            <a:r>
              <a:rPr lang="en-US" sz="2400" dirty="0" err="1"/>
              <a:t>berarti</a:t>
            </a:r>
            <a:r>
              <a:rPr lang="en-US" sz="2400" dirty="0"/>
              <a:t> orang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endParaRPr lang="en-US" sz="2400" dirty="0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1485081" y="5348520"/>
            <a:ext cx="74945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Jadi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kita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cukup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fokus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pada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hasil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u="sng" dirty="0" err="1">
                <a:solidFill>
                  <a:srgbClr val="0000CC"/>
                </a:solidFill>
                <a:latin typeface="Juice ITC" pitchFamily="82" charset="0"/>
              </a:rPr>
              <a:t>akhir</a:t>
            </a:r>
            <a:r>
              <a:rPr lang="en-US" sz="3200" b="1" u="sng" dirty="0">
                <a:solidFill>
                  <a:srgbClr val="0000CC"/>
                </a:solidFill>
                <a:latin typeface="Juice ITC" pitchFamily="82" charset="0"/>
              </a:rPr>
              <a:t> (target),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tanpa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perlu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melihat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proses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untuk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mencapai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</a:t>
            </a:r>
            <a:r>
              <a:rPr lang="en-US" sz="3200" b="1" dirty="0" err="1">
                <a:solidFill>
                  <a:srgbClr val="0000CC"/>
                </a:solidFill>
                <a:latin typeface="Juice ITC" pitchFamily="82" charset="0"/>
              </a:rPr>
              <a:t>hasil</a:t>
            </a:r>
            <a:r>
              <a:rPr lang="en-US" sz="3200" b="1" dirty="0">
                <a:solidFill>
                  <a:srgbClr val="0000CC"/>
                </a:solidFill>
                <a:latin typeface="Juice ITC" pitchFamily="82" charset="0"/>
              </a:rPr>
              <a:t> ??</a:t>
            </a:r>
          </a:p>
        </p:txBody>
      </p:sp>
      <p:pic>
        <p:nvPicPr>
          <p:cNvPr id="37894" name="Picture 6" descr="Question%20Ma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80" y="1974181"/>
            <a:ext cx="2448272" cy="2966987"/>
          </a:xfrm>
          <a:prstGeom prst="rect">
            <a:avLst/>
          </a:prstGeom>
          <a:noFill/>
          <a:ln w="2857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29698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2" y="3381256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2" y="3377454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dakwahtangerang.com/wp-content/uploads/2015/03/Tanda-tany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500" l="10000" r="90000">
                        <a14:foregroundMark x1="49867" y1="75200" x2="49867" y2="7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1" y="3373652"/>
            <a:ext cx="764977" cy="101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331425" y="1403768"/>
            <a:ext cx="9302095" cy="2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9830" y="5266254"/>
            <a:ext cx="9302095" cy="2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7211D8-F1B5-4942-BC71-8032FA34D13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07140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1.11111E-6 C 0.00289 0.00764 0.01331 0.01597 0.01699 0.01597 C 0.04007 0.01597 0.06395 -0.10625 0.06395 -0.22847 C 0.06395 -0.16736 0.07581 -0.10625 0.08702 -0.10625 C 0.09888 -0.10625 0.10994 -0.16805 0.10994 -0.22847 C 0.10994 -0.19861 0.11603 -0.16736 0.12196 -0.16736 C 0.12789 -0.16736 0.13382 -0.19768 0.13382 -0.22847 C 0.13382 -0.21319 0.13686 -0.19861 0.13991 -0.19861 C 0.14279 -0.19861 0.14584 -0.21412 0.14584 -0.22847 C 0.14584 -0.22083 0.14728 -0.21319 0.14872 -0.21319 C 0.14936 -0.21319 0.15177 -0.22083 0.15177 -0.22847 C 0.15177 -0.225 0.15241 -0.22083 0.15321 -0.22083 C 0.15321 -0.22176 0.15465 -0.22477 0.15465 -0.22847 C 0.15465 -0.22685 0.15465 -0.225 0.15529 -0.225 C 0.15529 -0.22592 0.15609 -0.22708 0.15609 -0.22847 C 0.15609 -0.22801 0.15609 -0.22685 0.15609 -0.22592 C 0.15673 -0.22592 0.15673 -0.22685 0.15673 -0.22801 C 0.15754 -0.22801 0.15754 -0.22708 0.15754 -0.22592 C 0.15834 -0.22592 0.15834 -0.22685 0.15834 -0.22801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1.85185E-6 C 0.00289 0.00301 0.01331 0.00671 0.01699 0.00671 C 0.04007 0.00671 0.06395 -0.04282 0.06395 -0.09166 C 0.06395 -0.06736 0.07581 -0.04282 0.08702 -0.04282 C 0.09888 -0.04282 0.10994 -0.06782 0.10994 -0.09166 C 0.10994 -0.07986 0.11603 -0.06736 0.12196 -0.06736 C 0.12789 -0.06736 0.13382 -0.0794 0.13382 -0.09166 C 0.13382 -0.08565 0.13686 -0.07986 0.13991 -0.07986 C 0.14279 -0.07986 0.14584 -0.08611 0.14584 -0.09166 C 0.14584 -0.08889 0.14728 -0.08565 0.14872 -0.08565 C 0.14936 -0.08565 0.15177 -0.08889 0.15177 -0.09166 C 0.15177 -0.09051 0.15241 -0.08889 0.15321 -0.08889 C 0.15321 -0.08935 0.15465 -0.09051 0.15465 -0.09166 C 0.15465 -0.09143 0.15465 -0.09051 0.15529 -0.09051 C 0.15529 -0.09097 0.15609 -0.09143 0.15609 -0.09166 C 0.15609 -0.09166 0.15609 -0.09143 0.15609 -0.09097 C 0.15673 -0.09097 0.15673 -0.09143 0.15673 -0.09166 C 0.15754 -0.09166 0.15754 -0.09143 0.15754 -0.09097 C 0.15834 -0.09097 0.15834 -0.09143 0.15834 -0.09166 " pathEditMode="relative" rAng="0" ptsTypes="AAAAAAAAAAAAAAAAA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-3.7037E-6 C 0.00272 -0.00162 0.01314 -0.00324 0.01682 -0.00324 C 0.03974 -0.00324 0.06362 0.02107 0.06362 0.04561 C 0.06362 0.03334 0.07548 0.02107 0.08653 0.02107 C 0.09839 0.02107 0.10945 0.03357 0.10945 0.04561 C 0.10945 0.03959 0.11554 0.03334 0.12131 0.03334 C 0.12724 0.03334 0.13317 0.03936 0.13317 0.04561 C 0.13317 0.04236 0.13621 0.03959 0.13926 0.03959 C 0.14214 0.03959 0.14519 0.0426 0.14519 0.04561 C 0.14519 0.04399 0.14663 0.04236 0.14807 0.04236 C 0.14871 0.04236 0.15112 0.04399 0.15112 0.04561 C 0.15112 0.04491 0.15176 0.04399 0.15256 0.04399 C 0.15256 0.04422 0.154 0.04491 0.154 0.04561 C 0.154 0.04537 0.154 0.04491 0.15464 0.04491 C 0.15464 0.04514 0.15544 0.04537 0.15544 0.04561 C 0.15544 0.04537 0.15544 0.04537 0.15544 0.04514 C 0.15608 0.04514 0.15608 0.04537 0.15608 0.04561 C 0.15689 0.04561 0.15689 0.04537 0.15689 0.04514 C 0.15769 0.04514 0.15769 0.04537 0.15769 0.04561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85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MGR\AppData\Roaming\PixelMetrics\CaptureWiz\Temp\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2"/>
            <a:ext cx="9945777" cy="68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6456" y="3291678"/>
            <a:ext cx="4968552" cy="2060848"/>
          </a:xfrm>
          <a:noFill/>
          <a:ln>
            <a:noFill/>
          </a:ln>
        </p:spPr>
        <p:txBody>
          <a:bodyPr/>
          <a:lstStyle/>
          <a:p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itchFamily="34" charset="0"/>
              </a:rPr>
              <a:t>Case Study 3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55719" y="4896559"/>
            <a:ext cx="6009471" cy="1781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Evaluasi</a:t>
            </a:r>
            <a:r>
              <a:rPr lang="en-US" dirty="0"/>
              <a:t> activity plan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disediakan</a:t>
            </a:r>
            <a:r>
              <a:rPr lang="en-US" dirty="0"/>
              <a:t>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?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tolong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US" dirty="0"/>
          </a:p>
        </p:txBody>
      </p:sp>
      <p:pic>
        <p:nvPicPr>
          <p:cNvPr id="79876" name="Picture 15" descr="D:\H_Miscelleneous\File dari shared doc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9459" y="4922286"/>
            <a:ext cx="2502053" cy="86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7329264" y="6021288"/>
            <a:ext cx="21133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Waktu : </a:t>
            </a:r>
            <a:r>
              <a:rPr lang="en-US" sz="2000" b="1" u="sng" dirty="0">
                <a:solidFill>
                  <a:srgbClr val="0070C0"/>
                </a:solidFill>
                <a:latin typeface="Times New Roman" pitchFamily="18" charset="0"/>
              </a:rPr>
              <a:t>10</a:t>
            </a:r>
            <a:r>
              <a:rPr lang="id-ID" sz="2000" b="1" u="sng" dirty="0">
                <a:solidFill>
                  <a:srgbClr val="0070C0"/>
                </a:solidFill>
                <a:latin typeface="Times New Roman" pitchFamily="18" charset="0"/>
              </a:rPr>
              <a:t> Menit</a:t>
            </a:r>
            <a:endParaRPr lang="en-US" sz="20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566" y="4751433"/>
            <a:ext cx="5097016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72319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47990"/>
            <a:ext cx="7099301" cy="974725"/>
          </a:xfrm>
        </p:spPr>
        <p:txBody>
          <a:bodyPr/>
          <a:lstStyle/>
          <a:p>
            <a:pPr eaLnBrk="1" hangingPunct="1"/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040782"/>
            <a:ext cx="8915400" cy="4186237"/>
          </a:xfrm>
          <a:noFill/>
        </p:spPr>
        <p:txBody>
          <a:bodyPr/>
          <a:lstStyle/>
          <a:p>
            <a:pPr marL="449263" indent="-449263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mengerjakan</a:t>
            </a:r>
            <a:r>
              <a:rPr lang="en-US" sz="2800" dirty="0"/>
              <a:t> </a:t>
            </a:r>
            <a:r>
              <a:rPr lang="en-US" sz="2800" dirty="0" err="1"/>
              <a:t>aktifitas</a:t>
            </a:r>
            <a:r>
              <a:rPr lang="en-US" sz="2800" dirty="0"/>
              <a:t> </a:t>
            </a:r>
            <a:r>
              <a:rPr lang="en-US" sz="2800" dirty="0" err="1"/>
              <a:t>sehari-hari</a:t>
            </a:r>
            <a:r>
              <a:rPr lang="en-US" sz="2800" dirty="0"/>
              <a:t> (</a:t>
            </a:r>
            <a:r>
              <a:rPr lang="en-US" sz="2800" dirty="0" err="1"/>
              <a:t>tanpa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),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: </a:t>
            </a:r>
          </a:p>
          <a:p>
            <a:pPr marL="1160463" lvl="1" indent="-347663" eaLnBrk="1" hangingPunct="1">
              <a:lnSpc>
                <a:spcPct val="90000"/>
              </a:lnSpc>
            </a:pP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b="1" dirty="0" err="1"/>
              <a:t>mendapatkan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sehari-hari</a:t>
            </a:r>
            <a:r>
              <a:rPr lang="en-US" sz="2400" b="1" dirty="0"/>
              <a:t> </a:t>
            </a:r>
            <a:r>
              <a:rPr lang="en-US" sz="2400" b="1" dirty="0" err="1"/>
              <a:t>kita</a:t>
            </a:r>
            <a:r>
              <a:rPr lang="en-US" sz="2400" b="1" dirty="0"/>
              <a:t> </a:t>
            </a:r>
            <a:r>
              <a:rPr lang="en-US" sz="2400" b="1" dirty="0" err="1"/>
              <a:t>peroleh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endParaRPr lang="en-US" sz="2400" dirty="0"/>
          </a:p>
          <a:p>
            <a:pPr marL="1160463" lvl="1" indent="-347663" eaLnBrk="1" hangingPunct="1">
              <a:lnSpc>
                <a:spcPct val="90000"/>
              </a:lnSpc>
            </a:pPr>
            <a:r>
              <a:rPr lang="en-US" sz="2400" b="1" dirty="0" err="1"/>
              <a:t>Mendapatkan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lebih</a:t>
            </a:r>
            <a:r>
              <a:rPr lang="en-US" sz="2400" b="1" dirty="0"/>
              <a:t> </a:t>
            </a:r>
            <a:r>
              <a:rPr lang="en-US" sz="2400" b="1" dirty="0" err="1"/>
              <a:t>buruk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</a:t>
            </a:r>
            <a:r>
              <a:rPr lang="en-US" sz="2400" b="1" dirty="0" err="1"/>
              <a:t>hasil</a:t>
            </a:r>
            <a:r>
              <a:rPr lang="en-US" sz="2400" b="1" dirty="0"/>
              <a:t> yang </a:t>
            </a:r>
            <a:r>
              <a:rPr lang="en-US" sz="2400" b="1" dirty="0" err="1"/>
              <a:t>pernah</a:t>
            </a:r>
            <a:r>
              <a:rPr lang="en-US" sz="2400" b="1" dirty="0"/>
              <a:t> </a:t>
            </a:r>
            <a:r>
              <a:rPr lang="en-US" sz="2400" b="1" dirty="0" err="1"/>
              <a:t>kita</a:t>
            </a:r>
            <a:r>
              <a:rPr lang="en-US" sz="2400" b="1" dirty="0"/>
              <a:t> </a:t>
            </a:r>
            <a:r>
              <a:rPr lang="en-US" sz="2400" b="1" dirty="0" err="1"/>
              <a:t>capai</a:t>
            </a:r>
            <a:r>
              <a:rPr lang="en-US" sz="2400" dirty="0"/>
              <a:t>, </a:t>
            </a:r>
            <a:r>
              <a:rPr lang="en-US" sz="2400" dirty="0" err="1"/>
              <a:t>dikarenakan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internal (</a:t>
            </a:r>
            <a:r>
              <a:rPr lang="en-US" sz="2400" dirty="0" err="1"/>
              <a:t>keausan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/ tooling, </a:t>
            </a:r>
            <a:r>
              <a:rPr lang="en-US" sz="2400" dirty="0" err="1"/>
              <a:t>pergantian</a:t>
            </a:r>
            <a:r>
              <a:rPr lang="en-US" sz="2400" dirty="0"/>
              <a:t> orang, </a:t>
            </a:r>
            <a:r>
              <a:rPr lang="en-US" sz="2400" dirty="0" err="1"/>
              <a:t>dll</a:t>
            </a:r>
            <a:r>
              <a:rPr lang="en-US" sz="2400" dirty="0"/>
              <a:t>) </a:t>
            </a:r>
            <a:r>
              <a:rPr lang="en-US" sz="2400" dirty="0" err="1"/>
              <a:t>dan</a:t>
            </a:r>
            <a:r>
              <a:rPr lang="en-US" sz="2400" dirty="0"/>
              <a:t> external (</a:t>
            </a:r>
            <a:r>
              <a:rPr lang="en-US" sz="2400" dirty="0" err="1"/>
              <a:t>tuntutan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 yang </a:t>
            </a:r>
            <a:r>
              <a:rPr lang="en-US" sz="2400" dirty="0" err="1"/>
              <a:t>semakin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, </a:t>
            </a:r>
            <a:r>
              <a:rPr lang="en-US" sz="2400" dirty="0" err="1"/>
              <a:t>penawaran</a:t>
            </a:r>
            <a:r>
              <a:rPr lang="en-US" sz="2400" dirty="0"/>
              <a:t> </a:t>
            </a:r>
            <a:r>
              <a:rPr lang="en-US" sz="2400" dirty="0" err="1"/>
              <a:t>kompetitor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mengakibatkan</a:t>
            </a:r>
            <a:r>
              <a:rPr lang="en-US" sz="2400" dirty="0"/>
              <a:t> </a:t>
            </a:r>
            <a:r>
              <a:rPr lang="en-US" sz="2400" dirty="0" err="1"/>
              <a:t>sesuatu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usang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)</a:t>
            </a:r>
            <a:r>
              <a:rPr lang="en-US" dirty="0"/>
              <a:t> </a:t>
            </a:r>
          </a:p>
        </p:txBody>
      </p:sp>
      <p:pic>
        <p:nvPicPr>
          <p:cNvPr id="38917" name="Picture 6" descr="8880_Nilakant_Change_Managemen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3" t="22583" r="4044" b="42783"/>
          <a:stretch>
            <a:fillRect/>
          </a:stretch>
        </p:blipFill>
        <p:spPr bwMode="auto">
          <a:xfrm>
            <a:off x="6105525" y="5654675"/>
            <a:ext cx="36004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72" y="182690"/>
            <a:ext cx="1127573" cy="1088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83081"/>
            <a:ext cx="509701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60665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593560" y="248815"/>
            <a:ext cx="7514200" cy="1143000"/>
          </a:xfrm>
        </p:spPr>
        <p:txBody>
          <a:bodyPr/>
          <a:lstStyle/>
          <a:p>
            <a:pPr algn="l" eaLnBrk="1" hangingPunct="1"/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Perubahan</a:t>
            </a:r>
            <a:endParaRPr lang="en-US" dirty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593560" y="2127967"/>
            <a:ext cx="8543925" cy="4351338"/>
          </a:xfrm>
        </p:spPr>
        <p:txBody>
          <a:bodyPr/>
          <a:lstStyle/>
          <a:p>
            <a:pPr marL="536575" indent="-536575"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mengerjakan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sehari-hari</a:t>
            </a:r>
            <a:r>
              <a:rPr lang="en-US" sz="2400" dirty="0"/>
              <a:t> (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),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ternyata</a:t>
            </a:r>
            <a:r>
              <a:rPr lang="en-US" sz="2400" dirty="0"/>
              <a:t> target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tercapai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melebihi</a:t>
            </a:r>
            <a:r>
              <a:rPr lang="en-US" sz="2400" dirty="0"/>
              <a:t> target,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terjadi</a:t>
            </a:r>
            <a:r>
              <a:rPr lang="en-US" sz="2400" dirty="0"/>
              <a:t> </a:t>
            </a:r>
            <a:r>
              <a:rPr lang="en-US" sz="2400" u="sng" dirty="0" err="1"/>
              <a:t>karena</a:t>
            </a:r>
            <a:r>
              <a:rPr lang="en-US" sz="2400" u="sng" dirty="0"/>
              <a:t> </a:t>
            </a:r>
            <a:r>
              <a:rPr lang="en-US" sz="2400" u="sng" dirty="0" err="1"/>
              <a:t>faktor</a:t>
            </a:r>
            <a:r>
              <a:rPr lang="en-US" sz="2400" u="sng" dirty="0"/>
              <a:t> accident</a:t>
            </a:r>
            <a:r>
              <a:rPr lang="en-US" sz="2400" dirty="0"/>
              <a:t>, 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design</a:t>
            </a:r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naik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naik</a:t>
            </a:r>
            <a:endParaRPr lang="en-US" dirty="0"/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naik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kompetitor</a:t>
            </a:r>
            <a:r>
              <a:rPr lang="en-US" dirty="0"/>
              <a:t> yang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pabriknya</a:t>
            </a:r>
            <a:r>
              <a:rPr lang="en-US" dirty="0"/>
              <a:t> </a:t>
            </a:r>
          </a:p>
          <a:p>
            <a:pPr marL="1497013" lvl="2" eaLnBrk="1" hangingPunct="1">
              <a:lnSpc>
                <a:spcPct val="90000"/>
              </a:lnSpc>
            </a:pP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supplier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</a:p>
          <a:p>
            <a:pPr marL="1497013" lvl="2" eaLnBrk="1" hangingPunct="1">
              <a:lnSpc>
                <a:spcPct val="90000"/>
              </a:lnSpc>
              <a:buNone/>
            </a:pP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39941" name="Picture 5" descr="8880_Nilakant_Change_Managemen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3" t="22583" r="4044" b="42783"/>
          <a:stretch>
            <a:fillRect/>
          </a:stretch>
        </p:blipFill>
        <p:spPr bwMode="auto">
          <a:xfrm>
            <a:off x="5810250" y="5785653"/>
            <a:ext cx="36004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220628"/>
            <a:ext cx="5169024" cy="637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25227"/>
            <a:ext cx="676199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9883" y="123579"/>
            <a:ext cx="1776092" cy="171395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206818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670890" y="309808"/>
            <a:ext cx="6497471" cy="974725"/>
          </a:xfrm>
        </p:spPr>
        <p:txBody>
          <a:bodyPr/>
          <a:lstStyle/>
          <a:p>
            <a:pPr eaLnBrk="1" hangingPunct="1"/>
            <a:r>
              <a:rPr lang="en-US" b="1" dirty="0"/>
              <a:t>JADI ……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3064042" y="1628777"/>
            <a:ext cx="6556208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Target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capai</a:t>
            </a:r>
            <a:r>
              <a:rPr lang="en-US" sz="2800" dirty="0"/>
              <a:t> </a:t>
            </a:r>
            <a:r>
              <a:rPr lang="en-US" sz="2800" u="sng" dirty="0" err="1"/>
              <a:t>jika</a:t>
            </a:r>
            <a:r>
              <a:rPr lang="en-US" sz="2800" u="sng" dirty="0"/>
              <a:t> </a:t>
            </a:r>
            <a:r>
              <a:rPr lang="en-US" sz="2800" u="sng" dirty="0" err="1"/>
              <a:t>kita</a:t>
            </a:r>
            <a:r>
              <a:rPr lang="en-US" sz="2800" u="sng" dirty="0"/>
              <a:t> </a:t>
            </a:r>
            <a:r>
              <a:rPr lang="en-US" sz="2800" u="sng" dirty="0" err="1"/>
              <a:t>melakukan</a:t>
            </a:r>
            <a:r>
              <a:rPr lang="en-US" sz="2800" u="sng" dirty="0"/>
              <a:t> </a:t>
            </a:r>
            <a:r>
              <a:rPr lang="en-US" sz="2800" u="sng" dirty="0" err="1"/>
              <a:t>perubahan</a:t>
            </a:r>
            <a:r>
              <a:rPr lang="en-US" sz="2800" dirty="0"/>
              <a:t>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sekedar</a:t>
            </a:r>
            <a:r>
              <a:rPr lang="en-US" sz="2800" dirty="0"/>
              <a:t> </a:t>
            </a:r>
            <a:r>
              <a:rPr lang="en-US" sz="2800" dirty="0" err="1"/>
              <a:t>menjalankan</a:t>
            </a:r>
            <a:r>
              <a:rPr lang="en-US" sz="2800" dirty="0"/>
              <a:t> </a:t>
            </a:r>
            <a:r>
              <a:rPr lang="en-US" sz="2800" dirty="0" err="1"/>
              <a:t>aktivitas</a:t>
            </a:r>
            <a:r>
              <a:rPr lang="en-US" sz="2800" dirty="0"/>
              <a:t> </a:t>
            </a:r>
            <a:r>
              <a:rPr lang="en-US" sz="2800" dirty="0" err="1"/>
              <a:t>sehari-hari</a:t>
            </a:r>
            <a:r>
              <a:rPr lang="en-US" sz="2800" dirty="0"/>
              <a:t> </a:t>
            </a:r>
            <a:r>
              <a:rPr lang="en-US" sz="2800" dirty="0" err="1"/>
              <a:t>tetapi</a:t>
            </a:r>
            <a:r>
              <a:rPr lang="en-US" sz="2800" dirty="0"/>
              <a:t> </a:t>
            </a:r>
            <a:r>
              <a:rPr lang="en-US" sz="2800" dirty="0" err="1"/>
              <a:t>mengharapkan</a:t>
            </a:r>
            <a:r>
              <a:rPr lang="en-US" sz="2800" dirty="0"/>
              <a:t> target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tercapai</a:t>
            </a:r>
            <a:r>
              <a:rPr lang="en-US" sz="2800" dirty="0"/>
              <a:t>.</a:t>
            </a:r>
          </a:p>
          <a:p>
            <a:pPr eaLnBrk="1" hangingPunct="1">
              <a:buFontTx/>
              <a:buNone/>
            </a:pPr>
            <a:endParaRPr lang="en-US" sz="900" dirty="0"/>
          </a:p>
          <a:p>
            <a:pPr eaLnBrk="1" hangingPunct="1"/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mencapai</a:t>
            </a:r>
            <a:r>
              <a:rPr lang="en-US" sz="2800" dirty="0"/>
              <a:t> target,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fokus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(target </a:t>
            </a:r>
            <a:r>
              <a:rPr lang="en-US" sz="2800" dirty="0" err="1"/>
              <a:t>tercapai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tercapai</a:t>
            </a:r>
            <a:r>
              <a:rPr lang="en-US" sz="2800" dirty="0"/>
              <a:t>), </a:t>
            </a:r>
            <a:r>
              <a:rPr lang="en-US" sz="2800" dirty="0" err="1"/>
              <a:t>tapi</a:t>
            </a:r>
            <a:r>
              <a:rPr lang="en-US" sz="2800" dirty="0"/>
              <a:t>  </a:t>
            </a:r>
            <a:r>
              <a:rPr lang="en-US" sz="2800" u="sng" dirty="0" err="1"/>
              <a:t>harus</a:t>
            </a:r>
            <a:r>
              <a:rPr lang="en-US" sz="2800" u="sng" dirty="0"/>
              <a:t> </a:t>
            </a:r>
            <a:r>
              <a:rPr lang="en-US" sz="2800" u="sng" dirty="0" err="1"/>
              <a:t>fokus</a:t>
            </a:r>
            <a:r>
              <a:rPr lang="en-US" sz="2800" u="sng" dirty="0"/>
              <a:t> </a:t>
            </a:r>
            <a:r>
              <a:rPr lang="en-US" sz="2800" u="sng" dirty="0" err="1"/>
              <a:t>pada</a:t>
            </a:r>
            <a:r>
              <a:rPr lang="en-US" sz="2800" u="sng" dirty="0"/>
              <a:t> proses/ </a:t>
            </a:r>
            <a:r>
              <a:rPr lang="en-US" sz="2800" u="sng" dirty="0" err="1"/>
              <a:t>cara</a:t>
            </a:r>
            <a:r>
              <a:rPr lang="en-US" sz="2800" u="sng" dirty="0"/>
              <a:t> </a:t>
            </a:r>
            <a:r>
              <a:rPr lang="en-US" sz="2800" u="sng" dirty="0" err="1"/>
              <a:t>untuk</a:t>
            </a:r>
            <a:r>
              <a:rPr lang="en-US" sz="2800" u="sng" dirty="0"/>
              <a:t> </a:t>
            </a:r>
            <a:r>
              <a:rPr lang="en-US" sz="2800" u="sng" dirty="0" err="1"/>
              <a:t>mencapai</a:t>
            </a:r>
            <a:r>
              <a:rPr lang="en-US" sz="2800" u="sng" dirty="0"/>
              <a:t> target</a:t>
            </a:r>
            <a:r>
              <a:rPr lang="en-US" sz="2800" dirty="0"/>
              <a:t>,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fokus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. </a:t>
            </a:r>
          </a:p>
          <a:p>
            <a:pPr eaLnBrk="1" hangingPunct="1">
              <a:buFontTx/>
              <a:buNone/>
            </a:pPr>
            <a:endParaRPr lang="en-US" sz="900" dirty="0"/>
          </a:p>
          <a:p>
            <a:pPr eaLnBrk="1" hangingPunct="1"/>
            <a:r>
              <a:rPr lang="en-US" sz="2800" u="sng" dirty="0" err="1"/>
              <a:t>Rencana</a:t>
            </a:r>
            <a:r>
              <a:rPr lang="en-US" sz="2800" u="sng" dirty="0"/>
              <a:t> </a:t>
            </a:r>
            <a:r>
              <a:rPr lang="en-US" sz="2800" u="sng" dirty="0" err="1"/>
              <a:t>perubahan</a:t>
            </a:r>
            <a:r>
              <a:rPr lang="en-US" sz="2800" dirty="0"/>
              <a:t> </a:t>
            </a:r>
            <a:r>
              <a:rPr lang="en-US" sz="2800" dirty="0" err="1"/>
              <a:t>terjabarkan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program </a:t>
            </a:r>
            <a:r>
              <a:rPr lang="en-US" sz="2800" dirty="0" err="1"/>
              <a:t>kerja</a:t>
            </a:r>
            <a:r>
              <a:rPr lang="en-US" sz="2800" dirty="0"/>
              <a:t> improvement    </a:t>
            </a:r>
          </a:p>
          <a:p>
            <a:pPr eaLnBrk="1" hangingPunct="1"/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798119" y="1628777"/>
            <a:ext cx="39565" cy="477023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96562" y="0"/>
            <a:ext cx="2384854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9333" y="0"/>
            <a:ext cx="2557531" cy="6416866"/>
            <a:chOff x="169333" y="0"/>
            <a:chExt cx="2557531" cy="6416866"/>
          </a:xfrm>
        </p:grpSpPr>
        <p:sp>
          <p:nvSpPr>
            <p:cNvPr id="13" name="Rectangle 12"/>
            <p:cNvSpPr/>
            <p:nvPr/>
          </p:nvSpPr>
          <p:spPr>
            <a:xfrm>
              <a:off x="1648276" y="0"/>
              <a:ext cx="508648" cy="58884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flipH="1">
              <a:off x="2234406" y="4953042"/>
              <a:ext cx="449144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2220452" y="4994721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1355" y="5081070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www.sentral-sistem.com</a:t>
            </a:r>
          </a:p>
        </p:txBody>
      </p:sp>
      <p:pic>
        <p:nvPicPr>
          <p:cNvPr id="31746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51" y="1554335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97400">
                        <a14:foregroundMark x1="7400" y1="4200" x2="7400" y2="4200"/>
                        <a14:foregroundMark x1="12000" y1="12000" x2="12000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35" y="3186488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blog.fortinet.com/uploads/images/media/industry-trends-news/targ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97400">
                        <a14:foregroundMark x1="7400" y1="4200" x2="7400" y2="4200"/>
                        <a14:foregroundMark x1="12000" y1="12000" x2="12000" y2="1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2" y="5181829"/>
            <a:ext cx="559668" cy="5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803501" y="1284533"/>
            <a:ext cx="223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2" name="Picture 8" descr="http://4.bp.blogspot.com/-WqHIy5f07Z4/UTL8e52vIUI/AAAAAAAAAxs/EN5b17zr82U/s1600/bow-and-arrow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74" l="0" r="89844">
                        <a14:foregroundMark x1="36719" y1="5339" x2="36719" y2="5339"/>
                        <a14:foregroundMark x1="29883" y1="5599" x2="29883" y2="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025" y="763624"/>
            <a:ext cx="3121067" cy="46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590522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0326" y="765200"/>
            <a:ext cx="6451186" cy="86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Program </a:t>
            </a:r>
            <a:r>
              <a:rPr lang="en-US" sz="4000" dirty="0" err="1"/>
              <a:t>Kerja</a:t>
            </a:r>
            <a:r>
              <a:rPr lang="en-US" sz="4000" dirty="0"/>
              <a:t> Improvement /</a:t>
            </a:r>
            <a:br>
              <a:rPr lang="en-US" sz="4000" dirty="0"/>
            </a:br>
            <a:r>
              <a:rPr lang="en-US" sz="4000" dirty="0" err="1"/>
              <a:t>Bukan</a:t>
            </a:r>
            <a:r>
              <a:rPr lang="en-US" sz="4000" dirty="0"/>
              <a:t> ………. 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2864768" y="2600855"/>
            <a:ext cx="7041232" cy="3962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Job </a:t>
            </a:r>
            <a:r>
              <a:rPr lang="en-US" sz="2400" dirty="0" err="1"/>
              <a:t>desc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aktifitas</a:t>
            </a:r>
            <a:r>
              <a:rPr lang="en-US" sz="2400" dirty="0"/>
              <a:t> </a:t>
            </a:r>
            <a:r>
              <a:rPr lang="en-US" sz="2400" dirty="0" err="1"/>
              <a:t>rutin</a:t>
            </a:r>
            <a:r>
              <a:rPr lang="en-US" sz="2400" dirty="0"/>
              <a:t> yang </a:t>
            </a:r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Program Improvement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departemen</a:t>
            </a:r>
            <a:r>
              <a:rPr lang="en-US" sz="2400" dirty="0"/>
              <a:t> lain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/>
              <a:t>Sifatnya</a:t>
            </a:r>
            <a:r>
              <a:rPr lang="en-US" sz="2400" dirty="0"/>
              <a:t> general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kontrol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ketat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ketatnya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seperti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apa</a:t>
            </a:r>
            <a:r>
              <a:rPr lang="en-US" sz="2400" dirty="0">
                <a:sym typeface="Wingdings" pitchFamily="2" charset="2"/>
              </a:rPr>
              <a:t> 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ym typeface="Wingdings" pitchFamily="2" charset="2"/>
              </a:rPr>
              <a:t>Membimbing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karyawan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supaya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bisa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bekerja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baik</a:t>
            </a:r>
            <a:endParaRPr lang="en-US" sz="24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sym typeface="Wingdings" pitchFamily="2" charset="2"/>
              </a:rPr>
              <a:t>Melakukan</a:t>
            </a:r>
            <a:r>
              <a:rPr lang="en-US" sz="2400" dirty="0">
                <a:sym typeface="Wingdings" pitchFamily="2" charset="2"/>
              </a:rPr>
              <a:t> follow up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ketat</a:t>
            </a:r>
            <a:endParaRPr lang="en-US" sz="2400" dirty="0">
              <a:sym typeface="Wingdings" pitchFamily="2" charset="2"/>
            </a:endParaRP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endParaRPr lang="en-US" sz="2400" dirty="0"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  <a:buFont typeface="Arial" charset="0"/>
              <a:buNone/>
            </a:pPr>
            <a:endParaRPr lang="en-US" dirty="0"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04928" y="1988840"/>
            <a:ext cx="35661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2770" name="Picture 2" descr="http://www.learning-mind.com/wp-content/uploads/2015/01/self-improvement-book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1" r="39294"/>
          <a:stretch/>
        </p:blipFill>
        <p:spPr bwMode="auto">
          <a:xfrm flipH="1">
            <a:off x="0" y="-1"/>
            <a:ext cx="2634148" cy="6845567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96575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-1"/>
            <a:ext cx="9906000" cy="1853033"/>
          </a:xfrm>
          <a:prstGeom prst="rect">
            <a:avLst/>
          </a:prstGeom>
          <a:pattFill prst="lt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" y="-1"/>
            <a:ext cx="2460458" cy="1844674"/>
          </a:xfrm>
          <a:prstGeom prst="rect">
            <a:avLst/>
          </a:prstGeom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1842" y="722108"/>
            <a:ext cx="6693568" cy="86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Program </a:t>
            </a:r>
            <a:r>
              <a:rPr lang="en-US" sz="4000" dirty="0" err="1"/>
              <a:t>Kerja</a:t>
            </a:r>
            <a:r>
              <a:rPr lang="en-US" sz="4000" dirty="0"/>
              <a:t> Improvement</a:t>
            </a:r>
            <a:br>
              <a:rPr lang="en-US" sz="4000" dirty="0"/>
            </a:br>
            <a:r>
              <a:rPr lang="en-US" sz="4000" dirty="0" err="1"/>
              <a:t>Adalah</a:t>
            </a:r>
            <a:r>
              <a:rPr lang="en-US" sz="4000" dirty="0"/>
              <a:t> …….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342376" y="2005341"/>
            <a:ext cx="9144000" cy="5399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u="sng" dirty="0" err="1"/>
              <a:t>Aktivitas</a:t>
            </a:r>
            <a:r>
              <a:rPr lang="en-US" sz="2000" u="sng" dirty="0"/>
              <a:t> </a:t>
            </a:r>
            <a:r>
              <a:rPr lang="en-US" sz="2000" u="sng" dirty="0" err="1"/>
              <a:t>kerja</a:t>
            </a:r>
            <a:r>
              <a:rPr lang="en-US" sz="2000" u="sng" dirty="0"/>
              <a:t> </a:t>
            </a:r>
            <a:r>
              <a:rPr lang="en-US" sz="2000" u="sng" dirty="0" err="1"/>
              <a:t>baru</a:t>
            </a:r>
            <a:r>
              <a:rPr lang="en-US" sz="2000" dirty="0"/>
              <a:t>, yang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pernah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, </a:t>
            </a:r>
            <a:r>
              <a:rPr lang="en-US" sz="2000" dirty="0" err="1"/>
              <a:t>contohnya</a:t>
            </a:r>
            <a:r>
              <a:rPr lang="en-US" sz="2000" dirty="0"/>
              <a:t>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Dari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pengeluaran</a:t>
            </a:r>
            <a:r>
              <a:rPr lang="en-US" sz="2000" dirty="0"/>
              <a:t> </a:t>
            </a:r>
            <a:r>
              <a:rPr lang="en-US" sz="2000" dirty="0" err="1"/>
              <a:t>dirubah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budget </a:t>
            </a:r>
            <a:endParaRPr lang="id-ID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Dari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kurang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,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endParaRPr lang="id-ID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Dari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ouput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,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fokus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proses</a:t>
            </a:r>
            <a:r>
              <a:rPr lang="en-US" sz="2000" dirty="0"/>
              <a:t> </a:t>
            </a:r>
            <a:endParaRPr lang="id-ID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id-ID" sz="2000" dirty="0"/>
          </a:p>
          <a:p>
            <a:pPr eaLnBrk="1" hangingPunct="1">
              <a:lnSpc>
                <a:spcPct val="90000"/>
              </a:lnSpc>
            </a:pPr>
            <a:r>
              <a:rPr lang="en-US" sz="2000" u="sng" dirty="0" err="1"/>
              <a:t>Perbaikan</a:t>
            </a:r>
            <a:r>
              <a:rPr lang="en-US" sz="2000" u="sng" dirty="0"/>
              <a:t>/ </a:t>
            </a:r>
            <a:r>
              <a:rPr lang="en-US" sz="2000" u="sng" dirty="0" err="1"/>
              <a:t>Perubahan</a:t>
            </a:r>
            <a:r>
              <a:rPr lang="en-US" sz="2000" u="sng" dirty="0"/>
              <a:t> </a:t>
            </a:r>
            <a:r>
              <a:rPr lang="en-US" sz="2000" u="sng" dirty="0" err="1"/>
              <a:t>sistem</a:t>
            </a:r>
            <a:r>
              <a:rPr lang="en-US" sz="2000" dirty="0"/>
              <a:t>, yang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Me</a:t>
            </a:r>
            <a:r>
              <a:rPr lang="id-ID" sz="2000" dirty="0"/>
              <a:t>ncatat semua rencana kerja perbaikan dan melakukan follow penyelesaian rencana kerja sampai tuntas. (sebelumnya masing-masing mencatat di agenda pribadi) 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koordinasi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departemen</a:t>
            </a:r>
            <a:r>
              <a:rPr lang="en-US" sz="20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penilaian</a:t>
            </a:r>
            <a:r>
              <a:rPr lang="en-US" sz="2000" dirty="0"/>
              <a:t> </a:t>
            </a:r>
            <a:r>
              <a:rPr lang="en-US" sz="2000" dirty="0" err="1"/>
              <a:t>karyawan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sz="2000" dirty="0"/>
              <a:t>	</a:t>
            </a:r>
            <a:r>
              <a:rPr lang="en-US" sz="2000" dirty="0" err="1"/>
              <a:t>pencapaian</a:t>
            </a:r>
            <a:r>
              <a:rPr lang="en-US" sz="2000" dirty="0"/>
              <a:t> target</a:t>
            </a:r>
            <a:endParaRPr lang="id-ID" sz="2000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id-ID" sz="2000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53987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14600"/>
            <a:ext cx="9117784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610943" y="5739827"/>
            <a:ext cx="2510624" cy="584775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endParaRPr lang="en-US" sz="1600" dirty="0"/>
          </a:p>
          <a:p>
            <a:pPr marL="228600" indent="-228600" algn="ctr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</a:p>
        </p:txBody>
      </p:sp>
      <p:sp>
        <p:nvSpPr>
          <p:cNvPr id="8" name="Up Arrow 7"/>
          <p:cNvSpPr/>
          <p:nvPr/>
        </p:nvSpPr>
        <p:spPr>
          <a:xfrm>
            <a:off x="2913273" y="543377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65468" y="5791200"/>
            <a:ext cx="2200411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Terukur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226405"/>
            <a:ext cx="24384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, target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monitor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1219202"/>
            <a:ext cx="22860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program  </a:t>
            </a:r>
          </a:p>
        </p:txBody>
      </p:sp>
      <p:sp>
        <p:nvSpPr>
          <p:cNvPr id="12" name="Up Arrow 11"/>
          <p:cNvSpPr/>
          <p:nvPr/>
        </p:nvSpPr>
        <p:spPr>
          <a:xfrm>
            <a:off x="5622936" y="5351489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505200" y="21336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555849" y="2146450"/>
            <a:ext cx="737901" cy="29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5903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431" y="834926"/>
            <a:ext cx="5539337" cy="1325563"/>
          </a:xfrm>
        </p:spPr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(6.3)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92" y="2819400"/>
            <a:ext cx="8032708" cy="2908920"/>
          </a:xfrm>
        </p:spPr>
        <p:txBody>
          <a:bodyPr>
            <a:normAutofit/>
          </a:bodyPr>
          <a:lstStyle/>
          <a:p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SMM,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terencana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: </a:t>
            </a:r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Tujuan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dari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perubahan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potential </a:t>
            </a:r>
            <a:r>
              <a:rPr lang="en-US" sz="2400" b="1" dirty="0" err="1">
                <a:solidFill>
                  <a:srgbClr val="0033CC"/>
                </a:solidFill>
              </a:rPr>
              <a:t>konsekuensinya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  <a:p>
            <a:pPr lvl="1"/>
            <a:r>
              <a:rPr lang="en-US" sz="2400" dirty="0" err="1"/>
              <a:t>Integritas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SMM</a:t>
            </a:r>
          </a:p>
          <a:p>
            <a:pPr lvl="1"/>
            <a:r>
              <a:rPr lang="en-US" sz="2400" dirty="0" err="1"/>
              <a:t>Ketersediaan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endParaRPr lang="en-US" sz="2400" dirty="0"/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atau</a:t>
            </a:r>
            <a:r>
              <a:rPr lang="en-US" sz="2400" b="1" dirty="0">
                <a:solidFill>
                  <a:srgbClr val="0033CC"/>
                </a:solidFill>
              </a:rPr>
              <a:t> re-</a:t>
            </a:r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tanggung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jawab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wewenang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91475" y="-181133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1" y="-155496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8664" y="2154581"/>
            <a:ext cx="334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3080792" cy="6885384"/>
          </a:xfrm>
          <a:custGeom>
            <a:avLst/>
            <a:gdLst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2360712 w 2360712"/>
              <a:gd name="connsiteY2" fmla="*/ 6885384 h 6885384"/>
              <a:gd name="connsiteX3" fmla="*/ 0 w 2360712"/>
              <a:gd name="connsiteY3" fmla="*/ 6885384 h 6885384"/>
              <a:gd name="connsiteX4" fmla="*/ 0 w 2360712"/>
              <a:gd name="connsiteY4" fmla="*/ 0 h 6885384"/>
              <a:gd name="connsiteX0" fmla="*/ 0 w 2360712"/>
              <a:gd name="connsiteY0" fmla="*/ 0 h 6928247"/>
              <a:gd name="connsiteX1" fmla="*/ 2360712 w 2360712"/>
              <a:gd name="connsiteY1" fmla="*/ 0 h 6928247"/>
              <a:gd name="connsiteX2" fmla="*/ 2360712 w 2360712"/>
              <a:gd name="connsiteY2" fmla="*/ 6928247 h 6928247"/>
              <a:gd name="connsiteX3" fmla="*/ 0 w 2360712"/>
              <a:gd name="connsiteY3" fmla="*/ 6885384 h 6928247"/>
              <a:gd name="connsiteX4" fmla="*/ 0 w 2360712"/>
              <a:gd name="connsiteY4" fmla="*/ 0 h 6928247"/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0 w 2360712"/>
              <a:gd name="connsiteY2" fmla="*/ 6885384 h 6885384"/>
              <a:gd name="connsiteX3" fmla="*/ 0 w 2360712"/>
              <a:gd name="connsiteY3" fmla="*/ 0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712" h="6885384">
                <a:moveTo>
                  <a:pt x="0" y="0"/>
                </a:moveTo>
                <a:lnTo>
                  <a:pt x="2360712" y="0"/>
                </a:lnTo>
                <a:lnTo>
                  <a:pt x="0" y="68853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87560" y="0"/>
            <a:ext cx="3080792" cy="688538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 descr="C:\Users\MGR\AppData\Roaming\PixelMetrics\CaptureWiz\Temp\8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169" l="0" r="98523">
                        <a14:foregroundMark x1="23840" y1="59420" x2="23840" y2="59420"/>
                        <a14:foregroundMark x1="32911" y1="66184" x2="32911" y2="66184"/>
                        <a14:foregroundMark x1="41350" y1="68116" x2="41350" y2="68116"/>
                        <a14:foregroundMark x1="51055" y1="66667" x2="51055" y2="66667"/>
                        <a14:foregroundMark x1="61181" y1="64251" x2="61181" y2="64251"/>
                        <a14:foregroundMark x1="51266" y1="42995" x2="51266" y2="42995"/>
                        <a14:foregroundMark x1="55696" y1="41063" x2="55696" y2="41063"/>
                        <a14:foregroundMark x1="63924" y1="39614" x2="63924" y2="39614"/>
                        <a14:foregroundMark x1="73629" y1="37198" x2="73629" y2="3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298729"/>
            <a:ext cx="2492301" cy="10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770185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>
            <a:extLst>
              <a:ext uri="{FF2B5EF4-FFF2-40B4-BE49-F238E27FC236}">
                <a16:creationId xmlns:a16="http://schemas.microsoft.com/office/drawing/2014/main" id="{715AC3A8-0E2C-498D-93A5-A8B3880E8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81600" y="6492875"/>
            <a:ext cx="4495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14EDD300-9F70-48FF-B7FD-DA8F65553982}" type="slidenum">
              <a:rPr lang="en-US" altLang="en-US" sz="1400"/>
              <a:pPr algn="r"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 dirty="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21F78F3-7159-4AC0-84AE-DF45D527F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76200"/>
            <a:ext cx="8420100" cy="11430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solidFill>
                  <a:schemeClr val="tx1"/>
                </a:solidFill>
              </a:rPr>
              <a:t>Sistem Management Yang </a:t>
            </a:r>
            <a:r>
              <a:rPr lang="en-US" altLang="en-US" sz="3200" b="1" dirty="0" err="1">
                <a:solidFill>
                  <a:schemeClr val="tx1"/>
                </a:solidFill>
              </a:rPr>
              <a:t>Efektif</a:t>
            </a:r>
            <a:r>
              <a:rPr lang="en-US" altLang="en-US" sz="3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AB8FBE4-9337-4642-AB84-3230DA149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187302"/>
            <a:ext cx="9448800" cy="5105399"/>
          </a:xfrm>
        </p:spPr>
        <p:txBody>
          <a:bodyPr>
            <a:normAutofit lnSpcReduction="10000"/>
          </a:bodyPr>
          <a:lstStyle/>
          <a:p>
            <a:pPr marL="533400" indent="-533400" eaLnBrk="1" hangingPunct="1">
              <a:lnSpc>
                <a:spcPct val="100000"/>
              </a:lnSpc>
              <a:buFontTx/>
              <a:buAutoNum type="arabicPeriod" startAt="7"/>
            </a:pPr>
            <a:r>
              <a:rPr lang="en-US" altLang="en-US" sz="2000" b="1" dirty="0" err="1"/>
              <a:t>Sumberdaya</a:t>
            </a:r>
            <a:r>
              <a:rPr lang="en-US" altLang="en-US" sz="2000" b="1" dirty="0"/>
              <a:t> yang </a:t>
            </a:r>
            <a:r>
              <a:rPr lang="en-US" altLang="en-US" sz="2000" b="1" dirty="0" err="1"/>
              <a:t>memadai</a:t>
            </a:r>
            <a:endParaRPr lang="en-US" altLang="en-US" sz="2000" b="1" dirty="0"/>
          </a:p>
          <a:p>
            <a:pPr marL="914400" lvl="1" indent="-457200" eaLnBrk="1" hangingPunct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 standard </a:t>
            </a:r>
            <a:r>
              <a:rPr lang="en-US" altLang="en-US" sz="2000" dirty="0" err="1"/>
              <a:t>kompetensi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karyawan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pekerjaannya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mempengaruhi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(ISO 9001, 7.2) </a:t>
            </a:r>
          </a:p>
          <a:p>
            <a:pPr marL="914400" lvl="1" indent="-457200" eaLnBrk="1" hangingPunct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 err="1"/>
              <a:t>Infrastruktur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memadai</a:t>
            </a:r>
            <a:r>
              <a:rPr lang="en-US" altLang="en-US" sz="2000" dirty="0"/>
              <a:t> : </a:t>
            </a:r>
            <a:r>
              <a:rPr lang="en-US" altLang="en-US" sz="2000" dirty="0" err="1"/>
              <a:t>bangunan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alat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equipment </a:t>
            </a:r>
            <a:r>
              <a:rPr lang="en-US" altLang="en-US" sz="2000" dirty="0" err="1"/>
              <a:t>termasuk</a:t>
            </a:r>
            <a:r>
              <a:rPr lang="en-US" altLang="en-US" sz="2000" dirty="0"/>
              <a:t> hardware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software </a:t>
            </a:r>
            <a:r>
              <a:rPr lang="en-US" altLang="en-US" sz="2000" dirty="0" err="1"/>
              <a:t>pendukung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seperti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transportasi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komunikasi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serta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informasi</a:t>
            </a:r>
            <a:r>
              <a:rPr lang="en-US" altLang="en-US" sz="2000" dirty="0"/>
              <a:t> (ISO 9001, 7.1.3)</a:t>
            </a:r>
          </a:p>
          <a:p>
            <a:pPr marL="533400" indent="-533400" eaLnBrk="1" hangingPunct="1">
              <a:lnSpc>
                <a:spcPct val="100000"/>
              </a:lnSpc>
              <a:buFontTx/>
              <a:buAutoNum type="arabicPeriod" startAt="8"/>
            </a:pPr>
            <a:r>
              <a:rPr lang="en-US" altLang="en-US" sz="2000" b="1" dirty="0" err="1"/>
              <a:t>Tanggung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jawab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dan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wewenang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harus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ditentukan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dan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dikomunikasikan</a:t>
            </a:r>
            <a:r>
              <a:rPr lang="en-US" altLang="en-US" sz="2000" b="1" dirty="0"/>
              <a:t> (ISO 9001, 5.3)</a:t>
            </a:r>
          </a:p>
          <a:p>
            <a:pPr marL="457200" lvl="1" indent="0" eaLnBrk="1" hangingPunct="1">
              <a:lnSpc>
                <a:spcPct val="100000"/>
              </a:lnSpc>
              <a:buNone/>
            </a:pPr>
            <a:r>
              <a:rPr lang="en-US" altLang="en-US" sz="2000" dirty="0"/>
              <a:t> Top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menetapkan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tanggung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jawab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wewenang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:</a:t>
            </a:r>
          </a:p>
          <a:p>
            <a:pPr marL="1295400" lvl="2" indent="-381000" eaLnBrk="1" hangingPunct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Memastikan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memenuhi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persyaratan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memastikan</a:t>
            </a:r>
            <a:r>
              <a:rPr lang="en-US" altLang="en-US" sz="2000" dirty="0"/>
              <a:t> proses </a:t>
            </a:r>
            <a:r>
              <a:rPr lang="en-US" altLang="en-US" sz="2000" dirty="0" err="1"/>
              <a:t>menghasilkan</a:t>
            </a:r>
            <a:r>
              <a:rPr lang="en-US" altLang="en-US" sz="2000" dirty="0"/>
              <a:t> output yang di </a:t>
            </a:r>
            <a:r>
              <a:rPr lang="en-US" altLang="en-US" sz="2000" dirty="0" err="1"/>
              <a:t>syaratkan</a:t>
            </a:r>
            <a:r>
              <a:rPr lang="en-US" altLang="en-US" sz="2000" dirty="0"/>
              <a:t>.</a:t>
            </a:r>
          </a:p>
          <a:p>
            <a:pPr marL="1295400" lvl="2" indent="-381000" eaLnBrk="1" hangingPunct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Melaporkan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performa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peluang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peningkatan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khususnya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top </a:t>
            </a:r>
            <a:r>
              <a:rPr lang="en-US" altLang="en-US" sz="2000" dirty="0" err="1"/>
              <a:t>manajemen</a:t>
            </a:r>
            <a:endParaRPr lang="en-US" altLang="en-US" sz="2000" dirty="0"/>
          </a:p>
          <a:p>
            <a:pPr marL="1295400" lvl="2" indent="-381000" eaLnBrk="1" hangingPunct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Menjamin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promosi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kepedulian</a:t>
            </a:r>
            <a:r>
              <a:rPr lang="en-US" altLang="en-US" sz="2000" dirty="0"/>
              <a:t> customer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seluruh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organisasi</a:t>
            </a:r>
            <a:r>
              <a:rPr lang="en-US" altLang="en-US" sz="2000" dirty="0"/>
              <a:t>.</a:t>
            </a:r>
          </a:p>
          <a:p>
            <a:pPr marL="1295400" lvl="2" indent="-381000" eaLnBrk="1" hangingPunct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Memastikan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keutuhan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manajemen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dipelihara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apabila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terjadi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perubahan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direncanakan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diterapkan</a:t>
            </a:r>
            <a:r>
              <a:rPr lang="en-US" altLang="en-US" sz="20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B7670-4ECA-404F-8AB0-764502ED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2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4271" y="2540328"/>
            <a:ext cx="7776864" cy="367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2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6. Planning </a:t>
            </a:r>
          </a:p>
          <a:p>
            <a:endParaRPr lang="en-US" sz="1662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662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6.1 Actions to Address Risk and Opportunities </a:t>
            </a:r>
          </a:p>
          <a:p>
            <a:endParaRPr lang="en-US" sz="1662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662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6.1.1 and 6.1.2 </a:t>
            </a:r>
            <a:endParaRPr lang="en-US" sz="1662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662" i="1" dirty="0">
                <a:solidFill>
                  <a:srgbClr val="000000"/>
                </a:solidFill>
                <a:latin typeface="Arial" panose="020B0604020202020204" pitchFamily="34" charset="0"/>
              </a:rPr>
              <a:t>See ISO 9001:2015 Requirements. </a:t>
            </a:r>
          </a:p>
          <a:p>
            <a:endParaRPr lang="en-US" sz="1662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62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6.1.2.1 Risk Analysis </a:t>
            </a:r>
            <a:endParaRPr lang="en-US" sz="1662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662" dirty="0">
                <a:solidFill>
                  <a:srgbClr val="000000"/>
                </a:solidFill>
                <a:latin typeface="Arial" panose="020B0604020202020204" pitchFamily="34" charset="0"/>
              </a:rPr>
              <a:t>The Organization shall include in its risk analysis, at a minimum, lessons learned from product recalls, product audits, field returns and repairs, complaints, scrap, and rework. </a:t>
            </a:r>
          </a:p>
          <a:p>
            <a:endParaRPr lang="en-US" sz="1662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62" dirty="0">
                <a:solidFill>
                  <a:srgbClr val="000000"/>
                </a:solidFill>
                <a:latin typeface="Arial" panose="020B0604020202020204" pitchFamily="34" charset="0"/>
              </a:rPr>
              <a:t>The Organization shall retain documented information as evidence of the results of risk analysis. </a:t>
            </a:r>
            <a:endParaRPr lang="en-US" sz="1662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738059" y="615268"/>
            <a:ext cx="3321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 dirty="0" err="1">
                <a:solidFill>
                  <a:schemeClr val="accent1">
                    <a:lumMod val="50000"/>
                  </a:schemeClr>
                </a:solidFill>
              </a:rPr>
              <a:t>Cuplikan</a:t>
            </a:r>
            <a:r>
              <a:rPr lang="en-US" altLang="en-US" sz="2800" b="1" dirty="0">
                <a:solidFill>
                  <a:schemeClr val="accent1">
                    <a:lumMod val="50000"/>
                  </a:schemeClr>
                </a:solidFill>
              </a:rPr>
              <a:t> standard</a:t>
            </a:r>
            <a:endParaRPr lang="en-GB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38059" y="948298"/>
            <a:ext cx="63712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0" b="1" dirty="0">
                <a:solidFill>
                  <a:schemeClr val="accent1">
                    <a:lumMod val="50000"/>
                  </a:schemeClr>
                </a:solidFill>
              </a:rPr>
              <a:t>IATF 16949:2016 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381001" y="1"/>
            <a:ext cx="783271" cy="20874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1972" y="1862363"/>
            <a:ext cx="663302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Image result for iatf 169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625" y="2087448"/>
            <a:ext cx="1608683" cy="205768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969828" y="3974373"/>
            <a:ext cx="258415" cy="1609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6450F-6111-4783-85DA-8B3C2174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5CA94-4BD6-4673-A65B-18C8ACA4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4AD3D-AA0E-4233-BF59-415B800B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01FE96-BA35-4B61-989B-8C31ED3EE26B}"/>
              </a:ext>
            </a:extLst>
          </p:cNvPr>
          <p:cNvSpPr/>
          <p:nvPr/>
        </p:nvSpPr>
        <p:spPr>
          <a:xfrm>
            <a:off x="0" y="822133"/>
            <a:ext cx="975360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en-US" altLang="en-US" b="1" i="1" dirty="0">
                <a:latin typeface="+mn-lt"/>
              </a:rPr>
              <a:t>8. </a:t>
            </a:r>
            <a:r>
              <a:rPr lang="en-US" altLang="en-US" b="1" i="1" dirty="0" err="1">
                <a:latin typeface="+mn-lt"/>
              </a:rPr>
              <a:t>Tanggung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jawab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terhadap</a:t>
            </a:r>
            <a:r>
              <a:rPr lang="en-US" altLang="en-US" b="1" i="1" dirty="0">
                <a:latin typeface="+mn-lt"/>
              </a:rPr>
              <a:t> quality</a:t>
            </a:r>
          </a:p>
          <a:p>
            <a:pPr marL="1295400" lvl="2" indent="-381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1" u="sng" dirty="0">
                <a:solidFill>
                  <a:srgbClr val="FF0000"/>
                </a:solidFill>
                <a:latin typeface="+mn-lt"/>
              </a:rPr>
              <a:t>Top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Manajemen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harus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menetapkan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personel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dengan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wewenang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untuk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memastikan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bahwa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persyaratan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pelanggan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terpenuhi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.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Termasuk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namun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tidak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terbatas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pada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pemilihan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karakteristik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khusus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penetapan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sasaran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mutu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pelatihan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terkait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tindakan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perbaikan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pencegahan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desain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produk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pengembangan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analisis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kapasitas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informasi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logistik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Scorecard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pelanggan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dan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portal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milik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latin typeface="+mn-lt"/>
              </a:rPr>
              <a:t>pelanggan</a:t>
            </a:r>
            <a:r>
              <a:rPr lang="en-US" b="1" i="1" u="sng" dirty="0">
                <a:solidFill>
                  <a:srgbClr val="FF0000"/>
                </a:solidFill>
                <a:latin typeface="+mn-lt"/>
              </a:rPr>
              <a:t>. </a:t>
            </a:r>
          </a:p>
          <a:p>
            <a:pPr lvl="2">
              <a:lnSpc>
                <a:spcPct val="150000"/>
              </a:lnSpc>
            </a:pPr>
            <a:r>
              <a:rPr lang="en-US" altLang="en-US" b="1" i="1" dirty="0">
                <a:solidFill>
                  <a:srgbClr val="FF0000"/>
                </a:solidFill>
                <a:latin typeface="+mn-lt"/>
              </a:rPr>
              <a:t>       (IATF 5.3.1) </a:t>
            </a:r>
          </a:p>
          <a:p>
            <a:pPr marL="1295400" lvl="2" indent="-3810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i="1" dirty="0" err="1">
                <a:latin typeface="+mn-lt"/>
              </a:rPr>
              <a:t>Jika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produk</a:t>
            </a:r>
            <a:r>
              <a:rPr lang="en-US" altLang="en-US" i="1" dirty="0">
                <a:latin typeface="+mn-lt"/>
              </a:rPr>
              <a:t>/ proses </a:t>
            </a:r>
            <a:r>
              <a:rPr lang="en-US" altLang="en-US" i="1" dirty="0" err="1">
                <a:latin typeface="+mn-lt"/>
              </a:rPr>
              <a:t>tidak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sesuai</a:t>
            </a:r>
            <a:r>
              <a:rPr lang="en-US" altLang="en-US" i="1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Manajemen</a:t>
            </a:r>
            <a:r>
              <a:rPr lang="en-US" altLang="en-US" i="1" dirty="0">
                <a:latin typeface="+mn-lt"/>
              </a:rPr>
              <a:t> yang </a:t>
            </a:r>
            <a:r>
              <a:rPr lang="en-US" altLang="en-US" i="1" dirty="0" err="1">
                <a:latin typeface="+mn-lt"/>
              </a:rPr>
              <a:t>mempunyai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tanggung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jawab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dan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wewenang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untuk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tindakan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perbaikan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harus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segera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diinformasikan</a:t>
            </a:r>
            <a:endParaRPr lang="en-US" altLang="en-US" i="1" dirty="0">
              <a:latin typeface="+mn-lt"/>
            </a:endParaRPr>
          </a:p>
          <a:p>
            <a:pPr marL="1295400" lvl="2" indent="-3810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i="1" dirty="0" err="1">
                <a:latin typeface="+mn-lt"/>
              </a:rPr>
              <a:t>Karyawan</a:t>
            </a:r>
            <a:r>
              <a:rPr lang="en-US" altLang="en-US" i="1" dirty="0">
                <a:latin typeface="+mn-lt"/>
              </a:rPr>
              <a:t> yang </a:t>
            </a:r>
            <a:r>
              <a:rPr lang="en-US" altLang="en-US" i="1" dirty="0" err="1">
                <a:latin typeface="+mn-lt"/>
              </a:rPr>
              <a:t>bertanggung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jawab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terhadap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kesesuaian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persyaratan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produk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mempunyai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wewenang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menghentikan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produksi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untuk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memperbaiki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masalah</a:t>
            </a:r>
            <a:r>
              <a:rPr lang="en-US" altLang="en-US" b="1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kualitas</a:t>
            </a:r>
            <a:endParaRPr lang="en-US" altLang="en-US" b="1" i="1" dirty="0">
              <a:latin typeface="+mn-lt"/>
            </a:endParaRPr>
          </a:p>
          <a:p>
            <a:pPr marL="1295400" lvl="2" indent="-3810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i="1" dirty="0">
                <a:latin typeface="+mn-lt"/>
              </a:rPr>
              <a:t>Proses </a:t>
            </a:r>
            <a:r>
              <a:rPr lang="en-US" altLang="en-US" i="1" dirty="0" err="1">
                <a:latin typeface="+mn-lt"/>
              </a:rPr>
              <a:t>produksi</a:t>
            </a:r>
            <a:r>
              <a:rPr lang="en-US" altLang="en-US" i="1" dirty="0">
                <a:latin typeface="+mn-lt"/>
              </a:rPr>
              <a:t> yang </a:t>
            </a:r>
            <a:r>
              <a:rPr lang="en-US" altLang="en-US" i="1" dirty="0" err="1">
                <a:latin typeface="+mn-lt"/>
              </a:rPr>
              <a:t>terdiri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dari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b="1" i="1" dirty="0" err="1">
                <a:latin typeface="+mn-lt"/>
              </a:rPr>
              <a:t>beberapa</a:t>
            </a:r>
            <a:r>
              <a:rPr lang="en-US" altLang="en-US" b="1" i="1" dirty="0">
                <a:latin typeface="+mn-lt"/>
              </a:rPr>
              <a:t> shift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harus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disertai</a:t>
            </a:r>
            <a:r>
              <a:rPr lang="en-US" altLang="en-US" i="1" dirty="0">
                <a:latin typeface="+mn-lt"/>
              </a:rPr>
              <a:t> orang yang </a:t>
            </a:r>
            <a:r>
              <a:rPr lang="en-US" altLang="en-US" i="1" dirty="0" err="1">
                <a:latin typeface="+mn-lt"/>
              </a:rPr>
              <a:t>bertanggung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jawab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terhadap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pemenuhan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persyaratan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i="1" dirty="0" err="1">
                <a:latin typeface="+mn-lt"/>
              </a:rPr>
              <a:t>produk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b="1" i="1" dirty="0">
                <a:latin typeface="+mn-lt"/>
              </a:rPr>
              <a:t>(IATF 5.3.2)</a:t>
            </a:r>
            <a:endParaRPr lang="en-US" altLang="en-US" b="1" dirty="0">
              <a:latin typeface="+mn-lt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9EA64D-E31F-4BDF-B8F7-5CCD842E7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0"/>
            <a:ext cx="8420100" cy="11430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solidFill>
                  <a:schemeClr val="tx1"/>
                </a:solidFill>
              </a:rPr>
              <a:t>Sistem Management Yang </a:t>
            </a:r>
            <a:r>
              <a:rPr lang="en-US" altLang="en-US" sz="3200" b="1" dirty="0" err="1">
                <a:solidFill>
                  <a:schemeClr val="tx1"/>
                </a:solidFill>
              </a:rPr>
              <a:t>Efektif</a:t>
            </a:r>
            <a:r>
              <a:rPr lang="en-US" altLang="en-US" sz="32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043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2249"/>
            <a:ext cx="9905999" cy="1143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600" b="1" dirty="0">
                <a:solidFill>
                  <a:schemeClr val="bg1"/>
                </a:solidFill>
              </a:rPr>
              <a:t>Sistem Management Yang </a:t>
            </a:r>
            <a:r>
              <a:rPr lang="en-US" altLang="en-US" sz="3600" b="1" dirty="0" err="1">
                <a:solidFill>
                  <a:schemeClr val="bg1"/>
                </a:solidFill>
              </a:rPr>
              <a:t>Efektif</a:t>
            </a:r>
            <a:r>
              <a:rPr lang="en-US" altLang="en-US" sz="36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99227"/>
            <a:ext cx="8839200" cy="4673600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AutoNum type="arabicPeriod" startAt="9"/>
            </a:pPr>
            <a:r>
              <a:rPr lang="en-US" altLang="en-US" sz="2400" i="1" dirty="0" err="1"/>
              <a:t>Pemberdayaan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motivasi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karyawan</a:t>
            </a:r>
            <a:r>
              <a:rPr lang="en-US" altLang="en-US" sz="2400" i="1" dirty="0"/>
              <a:t> (IATF 7.3.2)</a:t>
            </a:r>
          </a:p>
          <a:p>
            <a:pPr marL="1371600" lvl="2" indent="-457200" eaLnBrk="1" hangingPunct="1"/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mencapai</a:t>
            </a:r>
            <a:r>
              <a:rPr lang="en-US" altLang="en-US" sz="1800" i="1" dirty="0"/>
              <a:t> objectives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improvement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Menciptakan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suatu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lingkungan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inovatif</a:t>
            </a:r>
            <a:r>
              <a:rPr lang="en-US" altLang="en-US" sz="1800" i="1" dirty="0"/>
              <a:t>. </a:t>
            </a:r>
          </a:p>
          <a:p>
            <a:pPr marL="1371600" lvl="2" indent="-457200" eaLnBrk="1" hangingPunct="1"/>
            <a:r>
              <a:rPr lang="en-US" altLang="en-US" sz="1800" i="1" dirty="0"/>
              <a:t>Proses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promosi</a:t>
            </a:r>
            <a:r>
              <a:rPr lang="en-US" altLang="en-US" sz="1800" i="1" dirty="0"/>
              <a:t> quality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teknologi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seluruh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organisasi</a:t>
            </a:r>
            <a:r>
              <a:rPr lang="en-US" altLang="en-US" sz="1800" i="1" dirty="0"/>
              <a:t>. </a:t>
            </a:r>
          </a:p>
          <a:p>
            <a:pPr marL="609600" indent="-609600" eaLnBrk="1" hangingPunct="1">
              <a:buFontTx/>
              <a:buAutoNum type="arabicPeriod" startAt="9"/>
            </a:pPr>
            <a:r>
              <a:rPr lang="en-US" altLang="en-US" sz="2400" i="1" dirty="0" err="1"/>
              <a:t>Mempunyai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contigency</a:t>
            </a:r>
            <a:r>
              <a:rPr lang="en-US" altLang="en-US" sz="2400" i="1" dirty="0"/>
              <a:t> plan, </a:t>
            </a:r>
            <a:r>
              <a:rPr lang="en-US" altLang="en-US" sz="2400" i="1" dirty="0" err="1"/>
              <a:t>tindakan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antisipasi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terhadap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kemungkinan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gagal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kirim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ke</a:t>
            </a:r>
            <a:r>
              <a:rPr lang="en-US" altLang="en-US" sz="2400" i="1" dirty="0"/>
              <a:t> customer (IATF 6.1.2.3).</a:t>
            </a:r>
          </a:p>
          <a:p>
            <a:pPr marL="609600" indent="-609600" eaLnBrk="1" hangingPunct="1">
              <a:buNone/>
            </a:pPr>
            <a:endParaRPr lang="en-US" altLang="en-US" sz="1800" b="1" i="1" u="sng" dirty="0">
              <a:solidFill>
                <a:srgbClr val="FF0000"/>
              </a:solidFill>
            </a:endParaRPr>
          </a:p>
          <a:p>
            <a:pPr marL="630238" indent="-630238" eaLnBrk="1" hangingPunct="1">
              <a:buNone/>
            </a:pPr>
            <a:r>
              <a:rPr lang="en-US" altLang="en-US" sz="2400" i="1" dirty="0"/>
              <a:t>11.	</a:t>
            </a:r>
            <a:r>
              <a:rPr lang="en-US" altLang="en-US" sz="2400" i="1" dirty="0" err="1"/>
              <a:t>Mempunyai</a:t>
            </a:r>
            <a:r>
              <a:rPr lang="en-US" altLang="en-US" sz="2400" i="1" dirty="0"/>
              <a:t> program </a:t>
            </a:r>
            <a:r>
              <a:rPr lang="en-US" altLang="en-US" sz="2400" i="1" dirty="0" err="1"/>
              <a:t>peningkatan</a:t>
            </a:r>
            <a:r>
              <a:rPr lang="en-US" altLang="en-US" sz="2400" i="1" dirty="0"/>
              <a:t> yang </a:t>
            </a:r>
            <a:r>
              <a:rPr lang="en-US" altLang="en-US" sz="2400" i="1" dirty="0" err="1"/>
              <a:t>berkesinambungan</a:t>
            </a:r>
            <a:r>
              <a:rPr lang="en-US" altLang="en-US" sz="2400" i="1" dirty="0"/>
              <a:t> (IATF 10.3).</a:t>
            </a:r>
          </a:p>
          <a:p>
            <a:pPr marL="1085850" lvl="2" indent="-285750" eaLnBrk="1" hangingPunct="1">
              <a:buFont typeface="Wingdings" panose="05000000000000000000" pitchFamily="2" charset="2"/>
              <a:buChar char="q"/>
            </a:pPr>
            <a:r>
              <a:rPr lang="en-US" altLang="en-US" sz="1800" i="1" dirty="0" err="1"/>
              <a:t>Peningkatan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manufaktur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difokuskan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mengontrol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mengurangi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variasi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karakteristik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parameter proses (IATF 10.3.1). </a:t>
            </a:r>
            <a:r>
              <a:rPr lang="en-US" altLang="en-US" sz="1800" i="1" dirty="0" err="1"/>
              <a:t>Catatan</a:t>
            </a:r>
            <a:r>
              <a:rPr lang="en-US" altLang="en-US" sz="1800" i="1" dirty="0"/>
              <a:t> : </a:t>
            </a:r>
            <a:r>
              <a:rPr lang="en-US" altLang="en-US" sz="1800" i="1" dirty="0" err="1"/>
              <a:t>peningkatan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diimplementasikan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ketika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sudah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stabil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mampu</a:t>
            </a:r>
            <a:r>
              <a:rPr lang="en-US" altLang="en-US" sz="1800" i="1" dirty="0"/>
              <a:t>.</a:t>
            </a:r>
          </a:p>
          <a:p>
            <a:pPr marL="1085850" lvl="2" indent="-285750" eaLnBrk="1" hangingPunct="1">
              <a:buFont typeface="Wingdings" panose="05000000000000000000" pitchFamily="2" charset="2"/>
              <a:buChar char="q"/>
            </a:pPr>
            <a:r>
              <a:rPr lang="en-US" sz="1800" i="1" dirty="0" err="1"/>
              <a:t>Analisis</a:t>
            </a:r>
            <a:r>
              <a:rPr lang="en-US" sz="1800" i="1" dirty="0"/>
              <a:t> </a:t>
            </a:r>
            <a:r>
              <a:rPr lang="en-US" sz="1800" i="1" dirty="0" err="1"/>
              <a:t>risiko</a:t>
            </a:r>
            <a:r>
              <a:rPr lang="en-US" sz="1800" i="1" dirty="0"/>
              <a:t> (</a:t>
            </a:r>
            <a:r>
              <a:rPr lang="en-US" sz="1800" i="1" dirty="0" err="1"/>
              <a:t>seperti</a:t>
            </a:r>
            <a:r>
              <a:rPr lang="en-US" sz="1800" i="1" dirty="0"/>
              <a:t> FMEA)</a:t>
            </a:r>
            <a:endParaRPr lang="en-US" altLang="en-US" sz="1800" i="1" dirty="0"/>
          </a:p>
          <a:p>
            <a:pPr marL="609600" indent="-609600" eaLnBrk="1" hangingPunct="1">
              <a:buFontTx/>
              <a:buAutoNum type="arabicPeriod" startAt="9"/>
            </a:pPr>
            <a:endParaRPr lang="en-US" altLang="en-US" sz="2400" i="1" dirty="0"/>
          </a:p>
        </p:txBody>
      </p:sp>
      <p:sp>
        <p:nvSpPr>
          <p:cNvPr id="2" name="Rectangle 1"/>
          <p:cNvSpPr/>
          <p:nvPr/>
        </p:nvSpPr>
        <p:spPr>
          <a:xfrm>
            <a:off x="0" y="4724400"/>
            <a:ext cx="609600" cy="213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765892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Image result for motivation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5456"/>
            <a:ext cx="9372600" cy="638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0088" y="475456"/>
            <a:ext cx="6132512" cy="6382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427037"/>
            <a:ext cx="3733800" cy="1325563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Motivasi</a:t>
            </a:r>
            <a:r>
              <a:rPr lang="en-US" altLang="en-US" dirty="0"/>
              <a:t> </a:t>
            </a:r>
            <a:r>
              <a:rPr lang="en-US" altLang="en-US" dirty="0" err="1"/>
              <a:t>Karyawan</a:t>
            </a:r>
            <a:endParaRPr lang="en-US" alt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idx="1"/>
          </p:nvPr>
        </p:nvSpPr>
        <p:spPr>
          <a:xfrm>
            <a:off x="3397251" y="1609328"/>
            <a:ext cx="5827712" cy="4114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/>
              <a:t>Menciptakan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kondisi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dimana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karyawan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termotivasi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mencapai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sasaran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telah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ditetapkan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Motivasi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berupa</a:t>
            </a:r>
            <a:r>
              <a:rPr lang="en-US" altLang="en-US" sz="2400" dirty="0"/>
              <a:t> </a:t>
            </a:r>
          </a:p>
          <a:p>
            <a:pPr lvl="1" eaLnBrk="1" hangingPunct="1"/>
            <a:r>
              <a:rPr lang="en-US" altLang="en-US" sz="2000" dirty="0" err="1"/>
              <a:t>Penghargaan</a:t>
            </a:r>
            <a:r>
              <a:rPr lang="en-US" altLang="en-US" sz="2000" dirty="0"/>
              <a:t> : </a:t>
            </a:r>
          </a:p>
          <a:p>
            <a:pPr lvl="2" eaLnBrk="1" hangingPunct="1"/>
            <a:r>
              <a:rPr lang="en-US" altLang="en-US" sz="1800" dirty="0" err="1"/>
              <a:t>Penghargaan</a:t>
            </a:r>
            <a:r>
              <a:rPr lang="en-US" altLang="en-US" sz="1800" dirty="0"/>
              <a:t> line </a:t>
            </a:r>
            <a:r>
              <a:rPr lang="en-US" altLang="en-US" sz="1800" dirty="0" err="1"/>
              <a:t>terbaik</a:t>
            </a:r>
            <a:endParaRPr lang="en-US" altLang="en-US" sz="1800" dirty="0"/>
          </a:p>
          <a:p>
            <a:pPr lvl="2" eaLnBrk="1" hangingPunct="1"/>
            <a:r>
              <a:rPr lang="en-US" altLang="en-US" sz="1800" dirty="0"/>
              <a:t>Program QCC yang </a:t>
            </a:r>
            <a:r>
              <a:rPr lang="en-US" altLang="en-US" sz="1800" dirty="0" err="1"/>
              <a:t>terbaik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dikirim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Jepang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mengikuti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kompetisi</a:t>
            </a:r>
            <a:r>
              <a:rPr lang="en-US" altLang="en-US" sz="1800" dirty="0"/>
              <a:t> QCC di </a:t>
            </a:r>
            <a:r>
              <a:rPr lang="en-US" altLang="en-US" sz="1800" dirty="0" err="1"/>
              <a:t>Jepang</a:t>
            </a:r>
            <a:endParaRPr lang="en-US" altLang="en-US" sz="1800" dirty="0"/>
          </a:p>
          <a:p>
            <a:pPr lvl="1" eaLnBrk="1" hangingPunct="1"/>
            <a:r>
              <a:rPr lang="en-US" altLang="en-US" sz="2000" dirty="0" err="1"/>
              <a:t>Insentif</a:t>
            </a:r>
            <a:r>
              <a:rPr lang="en-US" altLang="en-US" sz="2000" dirty="0"/>
              <a:t>: </a:t>
            </a:r>
          </a:p>
          <a:p>
            <a:pPr lvl="2" eaLnBrk="1" hangingPunct="1"/>
            <a:r>
              <a:rPr lang="en-US" altLang="en-US" sz="1800" dirty="0"/>
              <a:t>Line yang </a:t>
            </a:r>
            <a:r>
              <a:rPr lang="en-US" altLang="en-US" sz="1800" dirty="0" err="1"/>
              <a:t>berhasil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mencapai</a:t>
            </a:r>
            <a:r>
              <a:rPr lang="en-US" altLang="en-US" sz="1800" dirty="0"/>
              <a:t> target </a:t>
            </a:r>
            <a:r>
              <a:rPr lang="en-US" altLang="en-US" sz="1800" dirty="0" err="1"/>
              <a:t>mendapat</a:t>
            </a:r>
            <a:r>
              <a:rPr lang="en-US" altLang="en-US" sz="1800" dirty="0"/>
              <a:t> reward </a:t>
            </a:r>
            <a:r>
              <a:rPr lang="en-US" altLang="en-US" sz="1800" dirty="0" err="1"/>
              <a:t>Rp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xxxx</a:t>
            </a:r>
            <a:r>
              <a:rPr lang="en-US" altLang="en-US" sz="1800" dirty="0"/>
              <a:t>/ orang</a:t>
            </a:r>
          </a:p>
          <a:p>
            <a:pPr lvl="2" eaLnBrk="1" hangingPunct="1"/>
            <a:r>
              <a:rPr lang="en-US" altLang="en-US" sz="1800" dirty="0"/>
              <a:t>Program Improvement yang </a:t>
            </a:r>
            <a:r>
              <a:rPr lang="en-US" altLang="en-US" sz="1800" dirty="0" err="1"/>
              <a:t>berhasil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mendapat</a:t>
            </a:r>
            <a:r>
              <a:rPr lang="en-US" altLang="en-US" sz="1800" dirty="0"/>
              <a:t> incentives </a:t>
            </a:r>
            <a:r>
              <a:rPr lang="en-US" altLang="en-US" sz="1800" dirty="0" err="1"/>
              <a:t>Rp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xxxx</a:t>
            </a:r>
            <a:r>
              <a:rPr lang="en-US" altLang="en-US" sz="1800" dirty="0"/>
              <a:t>,-</a:t>
            </a:r>
          </a:p>
          <a:p>
            <a:pPr lvl="1" eaLnBrk="1" hangingPunct="1"/>
            <a:r>
              <a:rPr lang="en-US" altLang="en-US" sz="2000" dirty="0" err="1"/>
              <a:t>Membuat</a:t>
            </a:r>
            <a:r>
              <a:rPr lang="en-US" altLang="en-US" sz="2000" dirty="0"/>
              <a:t> link </a:t>
            </a:r>
            <a:r>
              <a:rPr lang="en-US" altLang="en-US" sz="2000" dirty="0" err="1"/>
              <a:t>antara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pencapaian</a:t>
            </a:r>
            <a:r>
              <a:rPr lang="en-US" altLang="en-US" sz="2000" dirty="0"/>
              <a:t> target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</a:t>
            </a:r>
            <a:r>
              <a:rPr lang="en-US" altLang="en-US" sz="2000" dirty="0"/>
              <a:t> bonus/ </a:t>
            </a:r>
            <a:r>
              <a:rPr lang="en-US" altLang="en-US" sz="2000" dirty="0" err="1"/>
              <a:t>penilaian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karyawan</a:t>
            </a:r>
            <a:r>
              <a:rPr lang="en-US" altLang="en-US" sz="2000" dirty="0"/>
              <a:t> </a:t>
            </a:r>
          </a:p>
          <a:p>
            <a:pPr lvl="1" eaLnBrk="1" hangingPunct="1"/>
            <a:r>
              <a:rPr lang="en-US" altLang="en-US" sz="1800" dirty="0" err="1"/>
              <a:t>dll</a:t>
            </a:r>
            <a:endParaRPr lang="en-US" altLang="en-US" sz="1800" dirty="0"/>
          </a:p>
        </p:txBody>
      </p:sp>
      <p:pic>
        <p:nvPicPr>
          <p:cNvPr id="56325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4" y="786605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8818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7214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63" y="76200"/>
            <a:ext cx="8915400" cy="647700"/>
          </a:xfrm>
        </p:spPr>
        <p:txBody>
          <a:bodyPr/>
          <a:lstStyle/>
          <a:p>
            <a:pPr eaLnBrk="1" hangingPunct="1"/>
            <a:r>
              <a:rPr lang="en-US" altLang="en-US" sz="2800" u="sng" dirty="0" err="1"/>
              <a:t>Penjelasan</a:t>
            </a:r>
            <a:r>
              <a:rPr lang="en-US" altLang="en-US" sz="2800" u="sng" dirty="0"/>
              <a:t> Contingency Plan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>
          <a:xfrm>
            <a:off x="309562" y="762000"/>
            <a:ext cx="9367837" cy="537368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1800" dirty="0"/>
              <a:t>Contingency plan </a:t>
            </a:r>
            <a:r>
              <a:rPr lang="en-GB" altLang="en-US" sz="1800" dirty="0" err="1"/>
              <a:t>adalah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suatu</a:t>
            </a:r>
            <a:r>
              <a:rPr lang="en-GB" altLang="en-US" sz="1800" dirty="0"/>
              <a:t> </a:t>
            </a:r>
            <a:r>
              <a:rPr lang="en-GB" altLang="en-US" sz="1800" b="1" dirty="0"/>
              <a:t>TINDAKAN YANG SUDAH DIPERSIAPKAN, </a:t>
            </a:r>
            <a:r>
              <a:rPr lang="en-GB" altLang="en-US" sz="1800" dirty="0" err="1"/>
              <a:t>untuk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mengatasi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kemungkinan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terjadinya</a:t>
            </a:r>
            <a:r>
              <a:rPr lang="en-GB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/>
              <a:t>Line stop </a:t>
            </a:r>
            <a:r>
              <a:rPr lang="en-GB" altLang="en-US" sz="1600" dirty="0" err="1"/>
              <a:t>pada</a:t>
            </a:r>
            <a:r>
              <a:rPr lang="en-GB" altLang="en-US" sz="1600" dirty="0"/>
              <a:t> proses </a:t>
            </a:r>
            <a:r>
              <a:rPr lang="en-GB" altLang="en-US" sz="1600" dirty="0" err="1"/>
              <a:t>produksi</a:t>
            </a:r>
            <a:r>
              <a:rPr lang="en-GB" altLang="en-US" sz="1600" dirty="0"/>
              <a:t> yang </a:t>
            </a:r>
            <a:r>
              <a:rPr lang="en-GB" altLang="en-US" sz="1600" dirty="0" err="1"/>
              <a:t>terlalu</a:t>
            </a:r>
            <a:r>
              <a:rPr lang="en-GB" altLang="en-US" sz="1600" dirty="0"/>
              <a:t> lama, yang </a:t>
            </a:r>
            <a:r>
              <a:rPr lang="en-GB" altLang="en-US" sz="1600" dirty="0" err="1"/>
              <a:t>bisa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mengakibatkan</a:t>
            </a:r>
            <a:r>
              <a:rPr lang="en-GB" altLang="en-US" sz="1600" dirty="0"/>
              <a:t> line stop di Customer.</a:t>
            </a:r>
            <a:r>
              <a:rPr lang="en-GB" altLang="en-US" sz="1600" b="1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/>
              <a:t>Problem yang </a:t>
            </a:r>
            <a:r>
              <a:rPr lang="en-GB" altLang="en-US" sz="1600" dirty="0" err="1"/>
              <a:t>bisa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mengakibatkan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kemungkinan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produk</a:t>
            </a:r>
            <a:r>
              <a:rPr lang="en-GB" altLang="en-US" sz="1600" dirty="0"/>
              <a:t> defect </a:t>
            </a:r>
            <a:r>
              <a:rPr lang="en-GB" altLang="en-US" sz="1600" dirty="0" err="1"/>
              <a:t>terkirim</a:t>
            </a:r>
            <a:endParaRPr lang="en-GB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dirty="0"/>
              <a:t>Contingency plan </a:t>
            </a:r>
            <a:r>
              <a:rPr lang="en-GB" altLang="en-US" sz="1800" b="1" dirty="0"/>
              <a:t>BUKAN TINDAKAN KETIKA TERJADI MASALAH</a:t>
            </a:r>
            <a:r>
              <a:rPr lang="en-GB" altLang="en-US" sz="1800" dirty="0"/>
              <a:t>. </a:t>
            </a:r>
            <a:r>
              <a:rPr lang="en-GB" altLang="en-US" sz="1800" dirty="0" err="1"/>
              <a:t>Contoh</a:t>
            </a:r>
            <a:r>
              <a:rPr lang="en-GB" altLang="en-US" sz="1800" dirty="0"/>
              <a:t> contingency plan yang </a:t>
            </a:r>
            <a:r>
              <a:rPr lang="en-GB" altLang="en-US" sz="1800" dirty="0" err="1"/>
              <a:t>salah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adalah</a:t>
            </a:r>
            <a:r>
              <a:rPr lang="en-GB" altLang="en-US" sz="1800" dirty="0"/>
              <a:t> :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rusak</a:t>
            </a:r>
            <a:r>
              <a:rPr lang="en-GB" altLang="en-US" sz="1600" dirty="0"/>
              <a:t>, contingency plan: </a:t>
            </a:r>
            <a:r>
              <a:rPr lang="en-GB" altLang="en-US" sz="1600" dirty="0" err="1"/>
              <a:t>perbaiki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, </a:t>
            </a:r>
            <a:r>
              <a:rPr lang="en-GB" altLang="en-US" sz="1600" dirty="0" err="1"/>
              <a:t>atau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mengatur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prioritas</a:t>
            </a:r>
            <a:r>
              <a:rPr lang="en-GB" altLang="en-US" sz="1600" dirty="0"/>
              <a:t> </a:t>
            </a:r>
            <a:r>
              <a:rPr lang="en-GB" altLang="en-US" sz="1600" dirty="0" err="1"/>
              <a:t>produksi</a:t>
            </a:r>
            <a:r>
              <a:rPr lang="en-GB" altLang="en-US" sz="1600" dirty="0"/>
              <a:t> (</a:t>
            </a:r>
            <a:r>
              <a:rPr lang="en-GB" altLang="en-US" sz="1600" dirty="0" err="1"/>
              <a:t>bagaimana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jika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tersebut</a:t>
            </a:r>
            <a:r>
              <a:rPr lang="en-GB" altLang="en-US" sz="1600" dirty="0"/>
              <a:t> </a:t>
            </a:r>
            <a:r>
              <a:rPr lang="en-GB" altLang="en-US" sz="1600" dirty="0" err="1"/>
              <a:t>mesin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tunggal</a:t>
            </a:r>
            <a:r>
              <a:rPr lang="en-GB" altLang="en-US" sz="1600" dirty="0"/>
              <a:t> ?), </a:t>
            </a:r>
            <a:r>
              <a:rPr lang="en-GB" altLang="en-US" sz="1600" dirty="0" err="1"/>
              <a:t>atau</a:t>
            </a:r>
            <a:r>
              <a:rPr lang="en-GB" altLang="en-US" sz="1600" dirty="0"/>
              <a:t> </a:t>
            </a:r>
            <a:r>
              <a:rPr lang="en-GB" altLang="en-US" sz="1600" dirty="0" err="1"/>
              <a:t>lapor</a:t>
            </a:r>
            <a:r>
              <a:rPr lang="en-GB" altLang="en-US" sz="1600" dirty="0"/>
              <a:t> manager / customer</a:t>
            </a:r>
            <a:endParaRPr lang="sv-SE" alt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Kekurangan tenaga kerja, pengaturan tenaga kerja</a:t>
            </a:r>
          </a:p>
          <a:p>
            <a:pPr eaLnBrk="1" hangingPunct="1">
              <a:lnSpc>
                <a:spcPct val="80000"/>
              </a:lnSpc>
            </a:pPr>
            <a:r>
              <a:rPr lang="sv-SE" altLang="en-US" sz="1800" dirty="0"/>
              <a:t>Contoh Contigency plan ”Tindakan Antisipasi”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Kebakaran. Contigency :identifikasi titik rawan kebakaran, menyiapkan media pemadam yang sesuai, melatih karyawan dalam melakukan pemadaman api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Mesin tunggal atau mesin yang kapasitasnya sudah penuh. Contigency : mesin cadangan, penyediaan spare part penting, servis kontrak, perjanjian antar perusahaan untuk penggunaan mesin, perjanjian dengan principal atau dealer untuk bisa membantu menyediakan (supply) produk.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Pemogokan. Contigency plan : perjanjian dengan serikat pekerja untuk melakukan wajib lapor jika ingin melakukan pemogokan.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Listrik mati. Contract jaminan dengan PLN, menyediakan genset, atau mencari supplier genset yang bisa digunakan. Catat no telp dan contact personnya.</a:t>
            </a:r>
          </a:p>
          <a:p>
            <a:pPr eaLnBrk="1" hangingPunct="1">
              <a:lnSpc>
                <a:spcPct val="80000"/>
              </a:lnSpc>
            </a:pPr>
            <a:r>
              <a:rPr lang="sv-SE" altLang="en-US" sz="1800" dirty="0"/>
              <a:t>Seberapa ketat suatu perusahaan harus menyiapkan contingency plan, tergantung pada kebijakan stok produk jadi pada suatu perusahaan.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Perusahaan yang mempunyai stok produk jadi 1 hari, perusahaan tersebut harus mempunyai suatu contingency plan yang ketat. Contigency yang bisa mengatasi (recovery) masalah kurang dari 1 hari. </a:t>
            </a:r>
          </a:p>
          <a:p>
            <a:pPr lvl="1" eaLnBrk="1" hangingPunct="1">
              <a:lnSpc>
                <a:spcPct val="80000"/>
              </a:lnSpc>
            </a:pPr>
            <a:r>
              <a:rPr lang="sv-SE" altLang="en-US" sz="1600" dirty="0"/>
              <a:t>Perusahaan yang mempunyai stok produk jadi 1 minggu, mempunyai sedikit kelonggaran dalam penyusunan contigency plan.</a:t>
            </a:r>
            <a:endParaRPr lang="en-US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6996113" y="0"/>
            <a:ext cx="2909887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29810-93A6-4328-8FF6-5BA53480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35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76200"/>
            <a:ext cx="9104312" cy="6705600"/>
          </a:xfrm>
          <a:prstGeom prst="roundRect">
            <a:avLst>
              <a:gd name="adj" fmla="val 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41357" y="1461198"/>
            <a:ext cx="885698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Contingency Plan </a:t>
            </a:r>
            <a:r>
              <a:rPr lang="en-US" sz="2200" i="1" dirty="0" err="1"/>
              <a:t>harus</a:t>
            </a:r>
            <a:r>
              <a:rPr lang="en-US" sz="2200" i="1" dirty="0"/>
              <a:t> 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Ditentukan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sesuai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dengan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risiko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dampak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kepada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2000" i="1" u="sng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Secara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periodik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menguji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rencana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darurat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untuk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efektivitas</a:t>
            </a:r>
            <a:r>
              <a:rPr lang="en-US" sz="2000" b="1" i="1" u="sng" dirty="0">
                <a:solidFill>
                  <a:srgbClr val="FF0000"/>
                </a:solidFill>
              </a:rPr>
              <a:t> (</a:t>
            </a:r>
            <a:r>
              <a:rPr lang="en-US" sz="2000" b="1" i="1" u="sng" dirty="0" err="1">
                <a:solidFill>
                  <a:srgbClr val="FF0000"/>
                </a:solidFill>
              </a:rPr>
              <a:t>misalnya</a:t>
            </a:r>
            <a:r>
              <a:rPr lang="en-US" sz="2000" b="1" i="1" u="sng" dirty="0">
                <a:solidFill>
                  <a:srgbClr val="FF0000"/>
                </a:solidFill>
              </a:rPr>
              <a:t>, </a:t>
            </a:r>
            <a:r>
              <a:rPr lang="en-US" sz="2000" b="1" i="1" u="sng" dirty="0" err="1">
                <a:solidFill>
                  <a:srgbClr val="FF0000"/>
                </a:solidFill>
              </a:rPr>
              <a:t>simulasi</a:t>
            </a:r>
            <a:r>
              <a:rPr lang="en-US" sz="2000" b="1" i="1" u="sng" dirty="0">
                <a:solidFill>
                  <a:srgbClr val="FF0000"/>
                </a:solidFill>
              </a:rPr>
              <a:t> yang </a:t>
            </a:r>
            <a:r>
              <a:rPr lang="en-US" sz="2000" b="1" i="1" u="sng" dirty="0" err="1">
                <a:solidFill>
                  <a:srgbClr val="FF0000"/>
                </a:solidFill>
              </a:rPr>
              <a:t>sesuai</a:t>
            </a:r>
            <a:r>
              <a:rPr lang="en-US" sz="2000" b="1" i="1" u="sng" dirty="0">
                <a:solidFill>
                  <a:srgbClr val="FF0000"/>
                </a:solidFill>
              </a:rPr>
              <a:t>);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Melakukan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tinjauan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rencana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darurat</a:t>
            </a:r>
            <a:r>
              <a:rPr lang="en-US" sz="2000" b="1" i="1" u="sng" dirty="0">
                <a:solidFill>
                  <a:srgbClr val="FF0000"/>
                </a:solidFill>
              </a:rPr>
              <a:t> (minimal </a:t>
            </a:r>
            <a:r>
              <a:rPr lang="en-US" sz="2000" b="1" i="1" u="sng" dirty="0" err="1">
                <a:solidFill>
                  <a:srgbClr val="FF0000"/>
                </a:solidFill>
              </a:rPr>
              <a:t>setiap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tahun</a:t>
            </a:r>
            <a:r>
              <a:rPr lang="en-US" sz="2000" b="1" i="1" u="sng" dirty="0">
                <a:solidFill>
                  <a:srgbClr val="FF0000"/>
                </a:solidFill>
              </a:rPr>
              <a:t>) </a:t>
            </a:r>
            <a:r>
              <a:rPr lang="en-US" sz="2000" i="1" dirty="0" err="1"/>
              <a:t>menggunakan</a:t>
            </a:r>
            <a:r>
              <a:rPr lang="en-US" sz="2000" i="1" dirty="0"/>
              <a:t> </a:t>
            </a:r>
            <a:r>
              <a:rPr lang="en-US" sz="2000" i="1" dirty="0" err="1"/>
              <a:t>tim</a:t>
            </a:r>
            <a:r>
              <a:rPr lang="en-US" sz="2000" i="1" dirty="0"/>
              <a:t> yang </a:t>
            </a:r>
            <a:r>
              <a:rPr lang="en-US" sz="2000" i="1" dirty="0" err="1"/>
              <a:t>multidisiplin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top </a:t>
            </a:r>
            <a:r>
              <a:rPr lang="en-US" sz="2000" i="1" dirty="0" err="1"/>
              <a:t>manajemen</a:t>
            </a:r>
            <a:r>
              <a:rPr lang="en-US" sz="2000" i="1" dirty="0"/>
              <a:t>,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memperbarui</a:t>
            </a:r>
            <a:r>
              <a:rPr lang="en-US" sz="2000" i="1" dirty="0"/>
              <a:t> </a:t>
            </a:r>
            <a:r>
              <a:rPr lang="en-US" sz="2000" i="1" dirty="0" err="1"/>
              <a:t>jika</a:t>
            </a:r>
            <a:r>
              <a:rPr lang="en-US" sz="2000" i="1" dirty="0"/>
              <a:t> </a:t>
            </a:r>
            <a:r>
              <a:rPr lang="en-US" sz="2000" i="1" dirty="0" err="1"/>
              <a:t>diperlukan</a:t>
            </a:r>
            <a:endParaRPr lang="en-US" sz="2000" i="1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-152400" y="537569"/>
            <a:ext cx="9009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i="1" dirty="0"/>
              <a:t>6.1.2.3 </a:t>
            </a:r>
            <a:r>
              <a:rPr lang="en-US" sz="2800" i="1" dirty="0" err="1"/>
              <a:t>Rencana</a:t>
            </a:r>
            <a:r>
              <a:rPr lang="en-US" sz="2800" i="1" dirty="0"/>
              <a:t> </a:t>
            </a:r>
            <a:r>
              <a:rPr lang="en-US" sz="2800" i="1" dirty="0" err="1"/>
              <a:t>Darurat</a:t>
            </a:r>
            <a:r>
              <a:rPr lang="en-US" sz="2800" i="1" dirty="0"/>
              <a:t> (Contingency Plan)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48544" y="3933056"/>
            <a:ext cx="8191130" cy="2517623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Catatan</a:t>
            </a:r>
            <a:r>
              <a:rPr lang="en-US" sz="2000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Dibeberapa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tempat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mungkin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gempa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bumi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bencana</a:t>
            </a:r>
            <a:r>
              <a:rPr lang="en-US" sz="2000" dirty="0">
                <a:solidFill>
                  <a:schemeClr val="tx1"/>
                </a:solidFill>
              </a:rPr>
              <a:t> lain yang </a:t>
            </a:r>
            <a:r>
              <a:rPr lang="en-US" sz="2000" dirty="0" err="1">
                <a:solidFill>
                  <a:schemeClr val="tx1"/>
                </a:solidFill>
              </a:rPr>
              <a:t>sering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lokasi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perusahaan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maka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disesuaikan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Simulasi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memastikan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sudah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ditetapkan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terlaksana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ditinjau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secara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berkala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918" y="6434317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96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6000" cy="6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75428"/>
            <a:ext cx="5902643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400" b="1" dirty="0"/>
              <a:t>9.3 </a:t>
            </a:r>
            <a:r>
              <a:rPr lang="en-US" altLang="en-US" sz="2400" b="1" dirty="0" err="1"/>
              <a:t>Tinjauan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Manajemen</a:t>
            </a:r>
            <a:r>
              <a:rPr lang="en-US" altLang="en-US" sz="2400" b="1" dirty="0"/>
              <a:t> (9.3.1 &amp; 9.3.2)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68471"/>
            <a:ext cx="5902643" cy="4633913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Top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harus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meninjau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mutu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pada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selang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waktu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terencana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memastikan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kesesuaian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kecukupan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efektivitas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dan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keselarasan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arah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strategis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organisasi</a:t>
            </a:r>
            <a:r>
              <a:rPr lang="en-US" alt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400" dirty="0"/>
              <a:t>(9.3.1)</a:t>
            </a:r>
          </a:p>
          <a:p>
            <a:pPr eaLnBrk="1" hangingPunct="1"/>
            <a:r>
              <a:rPr lang="en-US" altLang="en-US" sz="2400" b="1" u="sng" dirty="0" err="1">
                <a:solidFill>
                  <a:srgbClr val="FF0000"/>
                </a:solidFill>
              </a:rPr>
              <a:t>Tinjauan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manajemen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dilakukan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setidaknya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setiap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tahun</a:t>
            </a:r>
            <a:r>
              <a:rPr lang="en-US" altLang="en-US" sz="2400" b="1" u="sng" dirty="0">
                <a:solidFill>
                  <a:srgbClr val="FF0000"/>
                </a:solidFill>
              </a:rPr>
              <a:t>. </a:t>
            </a:r>
          </a:p>
          <a:p>
            <a:pPr eaLnBrk="1" hangingPunct="1"/>
            <a:r>
              <a:rPr lang="en-US" altLang="en-US" sz="2400" b="1" u="sng" dirty="0" err="1">
                <a:solidFill>
                  <a:srgbClr val="FF0000"/>
                </a:solidFill>
              </a:rPr>
              <a:t>Frekuensi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tinjauan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manajemen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ditingkatkan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berdasarkan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risiko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memenuhi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kebutuhan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pelanggan</a:t>
            </a:r>
            <a:r>
              <a:rPr lang="en-US" altLang="en-US" sz="2400" b="1" u="sng" dirty="0">
                <a:solidFill>
                  <a:srgbClr val="FF0000"/>
                </a:solidFill>
              </a:rPr>
              <a:t> yang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dihasilkan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dari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perubahan</a:t>
            </a:r>
            <a:r>
              <a:rPr lang="en-US" altLang="en-US" sz="2400" b="1" u="sng" dirty="0">
                <a:solidFill>
                  <a:srgbClr val="FF0000"/>
                </a:solidFill>
              </a:rPr>
              <a:t> internal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atau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eksternal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mempengaruhi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sistem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manajemen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mutu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isu-isu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terkait</a:t>
            </a:r>
            <a:r>
              <a:rPr lang="en-US" altLang="en-US" sz="2400" b="1" u="sng" dirty="0">
                <a:solidFill>
                  <a:srgbClr val="FF0000"/>
                </a:solidFill>
              </a:rPr>
              <a:t>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kinerja</a:t>
            </a:r>
            <a:r>
              <a:rPr lang="en-US" altLang="en-US" sz="2400" b="1" u="sng" dirty="0">
                <a:solidFill>
                  <a:srgbClr val="FF0000"/>
                </a:solidFill>
              </a:rPr>
              <a:t> (9.3.1.1).*</a:t>
            </a:r>
          </a:p>
          <a:p>
            <a:pPr marL="0" indent="0" eaLnBrk="1" hangingPunct="1">
              <a:buNone/>
            </a:pPr>
            <a:endParaRPr lang="en-US" altLang="en-US" sz="2400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237259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12596"/>
      </p:ext>
    </p:extLst>
  </p:cSld>
  <p:clrMapOvr>
    <a:masterClrMapping/>
  </p:clrMapOvr>
  <p:transition>
    <p:pull dir="l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088" y="1066800"/>
            <a:ext cx="9485312" cy="556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37358"/>
            <a:ext cx="7848600" cy="1143000"/>
          </a:xfrm>
        </p:spPr>
        <p:txBody>
          <a:bodyPr/>
          <a:lstStyle/>
          <a:p>
            <a:pPr algn="ctr" eaLnBrk="1" hangingPunct="1"/>
            <a:r>
              <a:rPr lang="en-US" altLang="en-US" sz="3200" b="1" dirty="0" err="1">
                <a:solidFill>
                  <a:srgbClr val="FFFF00"/>
                </a:solidFill>
              </a:rPr>
              <a:t>Inputan</a:t>
            </a:r>
            <a:r>
              <a:rPr lang="en-US" altLang="en-US" sz="3200" b="1" dirty="0">
                <a:solidFill>
                  <a:srgbClr val="FFFF00"/>
                </a:solidFill>
              </a:rPr>
              <a:t> </a:t>
            </a:r>
            <a:r>
              <a:rPr lang="en-US" altLang="en-US" sz="3200" b="1" dirty="0" err="1">
                <a:solidFill>
                  <a:srgbClr val="FFFF00"/>
                </a:solidFill>
              </a:rPr>
              <a:t>Tinjauan</a:t>
            </a:r>
            <a:r>
              <a:rPr lang="en-US" altLang="en-US" sz="3200" b="1" dirty="0">
                <a:solidFill>
                  <a:srgbClr val="FFFF00"/>
                </a:solidFill>
              </a:rPr>
              <a:t> </a:t>
            </a:r>
            <a:r>
              <a:rPr lang="en-US" altLang="en-US" sz="3200" b="1" dirty="0" err="1">
                <a:solidFill>
                  <a:srgbClr val="FFFF00"/>
                </a:solidFill>
              </a:rPr>
              <a:t>Manajemen</a:t>
            </a:r>
            <a:r>
              <a:rPr lang="en-US" altLang="en-US" sz="3200" b="1" dirty="0">
                <a:solidFill>
                  <a:srgbClr val="FFFF00"/>
                </a:solidFill>
              </a:rPr>
              <a:t> </a:t>
            </a:r>
            <a:endParaRPr lang="en-GB" alt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997" y="1296883"/>
            <a:ext cx="9256655" cy="51419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152815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6371"/>
            <a:ext cx="8047037" cy="666750"/>
          </a:xfrm>
        </p:spPr>
        <p:txBody>
          <a:bodyPr/>
          <a:lstStyle/>
          <a:p>
            <a:pPr eaLnBrk="1" hangingPunct="1"/>
            <a:r>
              <a:rPr lang="en-US" altLang="en-US" sz="3200" u="sng" dirty="0" err="1"/>
              <a:t>Contoh</a:t>
            </a:r>
            <a:r>
              <a:rPr lang="en-US" altLang="en-US" sz="3200" u="sng" dirty="0"/>
              <a:t> Agenda </a:t>
            </a:r>
            <a:r>
              <a:rPr lang="en-US" altLang="en-US" sz="3200" u="sng" dirty="0" err="1"/>
              <a:t>Tinjauan</a:t>
            </a:r>
            <a:r>
              <a:rPr lang="en-US" altLang="en-US" sz="3200" u="sng" dirty="0"/>
              <a:t> </a:t>
            </a:r>
            <a:r>
              <a:rPr lang="en-US" altLang="en-US" sz="3200" u="sng" dirty="0" err="1"/>
              <a:t>Manajemen</a:t>
            </a:r>
            <a:endParaRPr lang="en-US" altLang="en-US" sz="3200" u="sng" dirty="0"/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9601200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152400" y="772538"/>
            <a:ext cx="9601200" cy="5847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dirty="0"/>
              <a:t>Cara </a:t>
            </a:r>
            <a:r>
              <a:rPr lang="en-US" altLang="en-US" sz="1600" dirty="0" err="1"/>
              <a:t>terbaik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tinjauan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manajemen</a:t>
            </a:r>
            <a:r>
              <a:rPr lang="en-US" altLang="en-US" sz="1600" dirty="0"/>
              <a:t> : </a:t>
            </a:r>
            <a:r>
              <a:rPr lang="en-US" altLang="en-US" sz="1600" dirty="0" err="1"/>
              <a:t>identifikasi</a:t>
            </a:r>
            <a:r>
              <a:rPr lang="en-US" altLang="en-US" sz="1600" dirty="0"/>
              <a:t> meeting </a:t>
            </a:r>
            <a:r>
              <a:rPr lang="en-US" altLang="en-US" sz="1600" dirty="0" err="1"/>
              <a:t>manajemen</a:t>
            </a:r>
            <a:r>
              <a:rPr lang="en-US" altLang="en-US" sz="1600" dirty="0"/>
              <a:t> yang </a:t>
            </a:r>
            <a:r>
              <a:rPr lang="en-US" altLang="en-US" sz="1600" dirty="0" err="1"/>
              <a:t>telah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ada</a:t>
            </a:r>
            <a:r>
              <a:rPr lang="en-US" altLang="en-US" sz="1600" dirty="0"/>
              <a:t>, </a:t>
            </a:r>
          </a:p>
          <a:p>
            <a:pPr algn="ctr" eaLnBrk="1" hangingPunct="1"/>
            <a:r>
              <a:rPr lang="en-US" altLang="en-US" sz="1600" dirty="0" err="1"/>
              <a:t>Jadikan</a:t>
            </a:r>
            <a:r>
              <a:rPr lang="en-US" altLang="en-US" sz="1600" dirty="0"/>
              <a:t> agenda </a:t>
            </a:r>
            <a:r>
              <a:rPr lang="en-US" altLang="en-US" sz="1600" dirty="0" err="1"/>
              <a:t>rutin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selipkan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persyaratan</a:t>
            </a:r>
            <a:r>
              <a:rPr lang="en-US" altLang="en-US" sz="1600" dirty="0"/>
              <a:t> IATF16949 yang </a:t>
            </a:r>
            <a:r>
              <a:rPr lang="en-US" altLang="en-US" sz="1600" dirty="0" err="1"/>
              <a:t>belum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dibahas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kedalam</a:t>
            </a:r>
            <a:r>
              <a:rPr lang="en-US" altLang="en-US" sz="1600" dirty="0"/>
              <a:t> agenda 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B0A0F-C097-4E34-BCEE-2CD5A7F7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67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532017" y="9615"/>
            <a:ext cx="6692946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chemeClr val="tx1"/>
                </a:solidFill>
              </a:rPr>
              <a:t>Analisa Data (IATF 9.1.3)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>
          <a:xfrm>
            <a:off x="2514600" y="1224461"/>
            <a:ext cx="7199312" cy="5300662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Analisa data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melihat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keefektifan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sistem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manajemen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peluang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improvement. Analisa data </a:t>
            </a:r>
            <a:r>
              <a:rPr lang="en-US" altLang="en-US" sz="1800" dirty="0" err="1"/>
              <a:t>termasuk</a:t>
            </a:r>
            <a:r>
              <a:rPr lang="en-US" altLang="en-US" sz="1800" dirty="0"/>
              <a:t> data yang </a:t>
            </a:r>
            <a:r>
              <a:rPr lang="en-US" altLang="en-US" sz="1800" dirty="0" err="1"/>
              <a:t>diperoleh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sumber</a:t>
            </a:r>
            <a:r>
              <a:rPr lang="en-US" altLang="en-US" sz="1800" dirty="0"/>
              <a:t> lain yang </a:t>
            </a:r>
            <a:r>
              <a:rPr lang="en-US" altLang="en-US" sz="1800" dirty="0" err="1"/>
              <a:t>relevan</a:t>
            </a:r>
            <a:r>
              <a:rPr lang="en-US" altLang="en-US" sz="1800" dirty="0"/>
              <a:t>. </a:t>
            </a:r>
          </a:p>
          <a:p>
            <a:pPr marL="1181100" lvl="2" indent="-266700" eaLnBrk="1" hangingPunct="1">
              <a:spcBef>
                <a:spcPct val="15000"/>
              </a:spcBef>
              <a:buFontTx/>
              <a:buNone/>
            </a:pPr>
            <a:endParaRPr lang="en-US" altLang="en-US" sz="1400" b="1" dirty="0"/>
          </a:p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Analisa data </a:t>
            </a:r>
            <a:r>
              <a:rPr lang="en-US" altLang="en-US" sz="1800" dirty="0" err="1"/>
              <a:t>termasuk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penggunaan</a:t>
            </a:r>
            <a:r>
              <a:rPr lang="en-US" altLang="en-US" sz="1800" dirty="0"/>
              <a:t> teknik </a:t>
            </a:r>
            <a:r>
              <a:rPr lang="en-US" altLang="en-US" sz="1800" dirty="0" err="1"/>
              <a:t>statistik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memadai</a:t>
            </a:r>
            <a:endParaRPr lang="en-US" altLang="en-US" sz="1800" dirty="0"/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ea typeface="Times New Roman" panose="02020603050405020304" pitchFamily="18" charset="0"/>
              </a:rPr>
              <a:t>Data yang di </a:t>
            </a:r>
            <a:r>
              <a:rPr lang="en-US" sz="1800" dirty="0" err="1">
                <a:ea typeface="Times New Roman" panose="02020603050405020304" pitchFamily="18" charset="0"/>
              </a:rPr>
              <a:t>evaluasi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a typeface="Times New Roman" panose="02020603050405020304" pitchFamily="18" charset="0"/>
              </a:rPr>
              <a:t>meliputi</a:t>
            </a:r>
            <a:r>
              <a:rPr lang="en-US" sz="1800" dirty="0">
                <a:ea typeface="Times New Roman" panose="02020603050405020304" pitchFamily="18" charset="0"/>
              </a:rPr>
              <a:t> :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kesesuaian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produk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jasa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tingkat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kepuasan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pelanggan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kinerja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efektivitas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sistem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manajemen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qualty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jika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perencanaan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dilaksanakan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secara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efektif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efektivitas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tindakan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yang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diambil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untuk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mengatasi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risiko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dan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peluang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kinerja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penyedia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eksternal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;</a:t>
            </a:r>
          </a:p>
          <a:p>
            <a:pPr marL="857250" lvl="1" indent="-457200" algn="just">
              <a:buFont typeface="+mj-lt"/>
              <a:buAutoNum type="alphaLcPeriod"/>
            </a:pP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kebutuhan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untuk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perbaikan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sistem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manajemen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33CC"/>
                </a:solidFill>
                <a:ea typeface="Times New Roman" panose="02020603050405020304" pitchFamily="18" charset="0"/>
              </a:rPr>
              <a:t>mutu</a:t>
            </a:r>
            <a:r>
              <a:rPr lang="en-US" sz="1600" b="1" dirty="0">
                <a:solidFill>
                  <a:srgbClr val="0033CC"/>
                </a:solidFill>
                <a:ea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400" i="1" u="sng" dirty="0"/>
          </a:p>
          <a:p>
            <a:pPr eaLnBrk="1" hangingPunct="1"/>
            <a:r>
              <a:rPr lang="en-US" altLang="en-US" sz="1800" b="1" i="1" u="sng" dirty="0" err="1">
                <a:solidFill>
                  <a:srgbClr val="FF0000"/>
                </a:solidFill>
              </a:rPr>
              <a:t>Tren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didalam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kualitas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kinerja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operasional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dibandingkan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dengan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tujuan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peningkatan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kedepan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mengarah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pada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tindakan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mendukung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prioritas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tindakan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meningkatkan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kepuasan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pelanggan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(IATF 9.1.3.1).*</a:t>
            </a:r>
            <a:endParaRPr lang="en-US" altLang="en-US" sz="1600" b="1" i="1" u="sng" dirty="0">
              <a:solidFill>
                <a:srgbClr val="FF0000"/>
              </a:solidFill>
            </a:endParaRPr>
          </a:p>
          <a:p>
            <a:pPr marL="1181100" lvl="2" indent="-266700" eaLnBrk="1" hangingPunct="1"/>
            <a:endParaRPr lang="en-US" altLang="en-US" sz="1600" dirty="0"/>
          </a:p>
          <a:p>
            <a:pPr eaLnBrk="1" hangingPunct="1">
              <a:buFontTx/>
              <a:buNone/>
            </a:pPr>
            <a:endParaRPr lang="en-GB" altLang="en-US" sz="1600" i="1" dirty="0"/>
          </a:p>
          <a:p>
            <a:pPr marL="762000" lvl="1" indent="-304800" eaLnBrk="1" hangingPunct="1">
              <a:spcBef>
                <a:spcPct val="50000"/>
              </a:spcBef>
            </a:pPr>
            <a:endParaRPr lang="en-US" altLang="en-US" sz="1600" dirty="0"/>
          </a:p>
          <a:p>
            <a:pPr marL="1181100" lvl="2" indent="-266700" eaLnBrk="1" hangingPunct="1">
              <a:spcBef>
                <a:spcPct val="50000"/>
              </a:spcBef>
            </a:pPr>
            <a:endParaRPr lang="en-US" altLang="en-US" sz="1600" dirty="0"/>
          </a:p>
          <a:p>
            <a:pPr marL="1181100" lvl="2" indent="-266700" eaLnBrk="1" hangingPunct="1">
              <a:spcBef>
                <a:spcPct val="50000"/>
              </a:spcBef>
            </a:pPr>
            <a:endParaRPr lang="en-US" altLang="en-US" sz="1600" dirty="0"/>
          </a:p>
          <a:p>
            <a:pPr eaLnBrk="1" hangingPunct="1"/>
            <a:endParaRPr lang="en-GB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651784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08268" y="5259463"/>
            <a:ext cx="2476500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Buat Resume Hasil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Review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75981" y="1698122"/>
            <a:ext cx="2089546" cy="5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600" i="1" u="sng" dirty="0">
                <a:solidFill>
                  <a:srgbClr val="000000"/>
                </a:solidFill>
              </a:rPr>
              <a:t>Review Execution</a:t>
            </a:r>
            <a:endParaRPr lang="en-US" sz="1600" i="1" u="sng" dirty="0">
              <a:solidFill>
                <a:srgbClr val="000000"/>
              </a:solidFill>
            </a:endParaRPr>
          </a:p>
        </p:txBody>
      </p:sp>
      <p:sp>
        <p:nvSpPr>
          <p:cNvPr id="44040" name="AutoShape 6"/>
          <p:cNvSpPr>
            <a:spLocks noChangeArrowheads="1"/>
          </p:cNvSpPr>
          <p:nvPr/>
        </p:nvSpPr>
        <p:spPr bwMode="auto">
          <a:xfrm>
            <a:off x="5004645" y="1941931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78858" name="Rectangle 3"/>
          <p:cNvSpPr txBox="1">
            <a:spLocks noChangeArrowheads="1"/>
          </p:cNvSpPr>
          <p:nvPr/>
        </p:nvSpPr>
        <p:spPr bwMode="auto">
          <a:xfrm>
            <a:off x="6165456" y="1400192"/>
            <a:ext cx="3895328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meliputi summary report dan status action plan sebelumnya</a:t>
            </a: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id-ID" dirty="0">
                <a:solidFill>
                  <a:srgbClr val="000000"/>
                </a:solidFill>
              </a:rPr>
              <a:t>Pembahasan dilakukan oleh penanggung jawab setiap divisi/ bagian.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42" name="AutoShape 6"/>
          <p:cNvSpPr>
            <a:spLocks noChangeArrowheads="1"/>
          </p:cNvSpPr>
          <p:nvPr/>
        </p:nvSpPr>
        <p:spPr bwMode="auto">
          <a:xfrm rot="5400000">
            <a:off x="3207409" y="3070339"/>
            <a:ext cx="787665" cy="392113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178213" y="3622485"/>
            <a:ext cx="4748957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748" tIns="49875" rIns="99748" bIns="49875"/>
          <a:lstStyle/>
          <a:p>
            <a:pPr>
              <a:spcBef>
                <a:spcPct val="20000"/>
              </a:spcBef>
              <a:defRPr/>
            </a:pPr>
            <a:r>
              <a:rPr lang="en-US" i="1" dirty="0">
                <a:solidFill>
                  <a:srgbClr val="000000"/>
                </a:solidFill>
              </a:rPr>
              <a:t>Output </a:t>
            </a:r>
            <a:r>
              <a:rPr lang="en-US" i="1" dirty="0" err="1">
                <a:solidFill>
                  <a:srgbClr val="000000"/>
                </a:solidFill>
              </a:rPr>
              <a:t>dari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tinjauan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manajemen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berupa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keputusan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tindakan</a:t>
            </a:r>
            <a:r>
              <a:rPr lang="en-US" i="1" dirty="0">
                <a:solidFill>
                  <a:srgbClr val="000000"/>
                </a:solidFill>
              </a:rPr>
              <a:t> yang </a:t>
            </a:r>
            <a:r>
              <a:rPr lang="en-US" i="1" dirty="0" err="1">
                <a:solidFill>
                  <a:srgbClr val="000000"/>
                </a:solidFill>
              </a:rPr>
              <a:t>terkait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dengan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endParaRPr lang="id-ID" i="1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33CC"/>
                </a:solidFill>
              </a:rPr>
              <a:t>Peluang</a:t>
            </a:r>
            <a:r>
              <a:rPr lang="en-US" i="1" dirty="0">
                <a:solidFill>
                  <a:srgbClr val="0033CC"/>
                </a:solidFill>
              </a:rPr>
              <a:t> </a:t>
            </a:r>
            <a:r>
              <a:rPr lang="en-US" i="1" dirty="0" err="1">
                <a:solidFill>
                  <a:srgbClr val="0033CC"/>
                </a:solidFill>
              </a:rPr>
              <a:t>untuk</a:t>
            </a:r>
            <a:r>
              <a:rPr lang="en-US" i="1" dirty="0">
                <a:solidFill>
                  <a:srgbClr val="0033CC"/>
                </a:solidFill>
              </a:rPr>
              <a:t> </a:t>
            </a:r>
            <a:r>
              <a:rPr lang="en-US" i="1" dirty="0" err="1">
                <a:solidFill>
                  <a:srgbClr val="0033CC"/>
                </a:solidFill>
              </a:rPr>
              <a:t>peningkatan</a:t>
            </a:r>
            <a:endParaRPr lang="en-US" i="1" dirty="0">
              <a:solidFill>
                <a:srgbClr val="0033CC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perubahan</a:t>
            </a:r>
            <a:r>
              <a:rPr lang="en-US" i="1" dirty="0">
                <a:solidFill>
                  <a:srgbClr val="000000"/>
                </a:solidFill>
              </a:rPr>
              <a:t> SMM</a:t>
            </a:r>
            <a:endParaRPr lang="en-US" dirty="0">
              <a:solidFill>
                <a:srgbClr val="000000"/>
              </a:solidFill>
            </a:endParaRPr>
          </a:p>
          <a:p>
            <a:pPr marL="804838" lvl="1" indent="-309553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i="1" dirty="0" err="1">
                <a:solidFill>
                  <a:srgbClr val="000000"/>
                </a:solidFill>
              </a:rPr>
              <a:t>Kebutuhan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sumber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daya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id-ID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defRPr/>
            </a:pPr>
            <a:r>
              <a:rPr lang="id-ID" dirty="0">
                <a:solidFill>
                  <a:srgbClr val="000000"/>
                </a:solidFill>
              </a:rPr>
              <a:t>Output berasal dari inputan Manajemen ataupun teman sejawat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804838" lvl="1" indent="-309553">
              <a:spcBef>
                <a:spcPct val="20000"/>
              </a:spcBef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44488" y="4408167"/>
            <a:ext cx="2089547" cy="54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Management </a:t>
            </a:r>
          </a:p>
          <a:p>
            <a:pPr marL="371464" indent="-371464" algn="ctr">
              <a:lnSpc>
                <a:spcPct val="110000"/>
              </a:lnSpc>
              <a:spcBef>
                <a:spcPct val="40000"/>
              </a:spcBef>
              <a:defRPr/>
            </a:pPr>
            <a:r>
              <a:rPr lang="id-ID" sz="1950" i="1" u="sng" dirty="0">
                <a:solidFill>
                  <a:srgbClr val="000000"/>
                </a:solidFill>
              </a:rPr>
              <a:t>Review Output</a:t>
            </a:r>
            <a:endParaRPr lang="en-US" sz="1950" i="1" u="sng" dirty="0">
              <a:solidFill>
                <a:srgbClr val="0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2156542" y="1646013"/>
            <a:ext cx="464344" cy="773906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17" name="Left Brace 16"/>
          <p:cNvSpPr/>
          <p:nvPr/>
        </p:nvSpPr>
        <p:spPr>
          <a:xfrm>
            <a:off x="2201879" y="4330770"/>
            <a:ext cx="464344" cy="1160860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1950"/>
          </a:p>
        </p:txBody>
      </p:sp>
      <p:sp>
        <p:nvSpPr>
          <p:cNvPr id="26" name="Rectangle 25"/>
          <p:cNvSpPr/>
          <p:nvPr/>
        </p:nvSpPr>
        <p:spPr>
          <a:xfrm>
            <a:off x="9610681" y="437917"/>
            <a:ext cx="336867" cy="628883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9612190" y="385104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5400000">
            <a:off x="9573997" y="436429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35174" y="416727"/>
            <a:ext cx="3275495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140766" y="437918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9698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1" y="1153346"/>
            <a:ext cx="1938959" cy="1769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GR\AppData\Roaming\PixelMetrics\CaptureWiz\Temp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2775677" y="3789040"/>
            <a:ext cx="1773028" cy="1535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-73056" y="313603"/>
            <a:ext cx="67691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kern="0" dirty="0"/>
              <a:t>9.3 </a:t>
            </a:r>
            <a:r>
              <a:rPr lang="en-US" altLang="en-US" sz="2800" kern="0" dirty="0" err="1"/>
              <a:t>Tinjauan</a:t>
            </a:r>
            <a:r>
              <a:rPr lang="en-US" altLang="en-US" sz="2800" kern="0" dirty="0"/>
              <a:t> </a:t>
            </a:r>
            <a:r>
              <a:rPr lang="en-US" altLang="en-US" sz="2800" kern="0" dirty="0" err="1"/>
              <a:t>Manajemen</a:t>
            </a:r>
            <a:r>
              <a:rPr lang="en-US" altLang="en-US" sz="2800" kern="0" dirty="0"/>
              <a:t> (9.3.1 &amp; 9.3.2)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13563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511" l="9699" r="97659">
                        <a14:foregroundMark x1="63712" y1="31265" x2="63712" y2="31265"/>
                        <a14:foregroundMark x1="62876" y1="15274" x2="62876" y2="15274"/>
                        <a14:foregroundMark x1="62542" y1="88783" x2="62542" y2="88783"/>
                        <a14:foregroundMark x1="96154" y1="3341" x2="96154" y2="3341"/>
                        <a14:backgroundMark x1="70401" y1="3341" x2="70401" y2="3341"/>
                        <a14:backgroundMark x1="91639" y1="955" x2="91639" y2="955"/>
                        <a14:backgroundMark x1="93813" y1="477" x2="93813" y2="477"/>
                        <a14:backgroundMark x1="95485" y1="477" x2="95485" y2="477"/>
                        <a14:backgroundMark x1="96656" y1="239" x2="96656" y2="239"/>
                      </a14:backgroundRemoval>
                    </a14:imgEffect>
                  </a14:imgLayer>
                </a14:imgProps>
              </a:ext>
            </a:extLst>
          </a:blip>
          <a:srcRect l="-12" r="2243" b="5273"/>
          <a:stretch/>
        </p:blipFill>
        <p:spPr>
          <a:xfrm flipH="1">
            <a:off x="381000" y="0"/>
            <a:ext cx="8207013" cy="6858000"/>
          </a:xfrm>
          <a:prstGeom prst="rect">
            <a:avLst/>
          </a:prstGeom>
        </p:spPr>
      </p:pic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5227346" y="460930"/>
            <a:ext cx="3850678" cy="111504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323" dirty="0" err="1">
                <a:latin typeface="Times New Roman" panose="02020603050405020304" pitchFamily="18" charset="0"/>
              </a:rPr>
              <a:t>Pasal-pasal</a:t>
            </a:r>
            <a:r>
              <a:rPr lang="en-US" altLang="en-US" sz="3323" dirty="0">
                <a:latin typeface="Times New Roman" panose="02020603050405020304" pitchFamily="18" charset="0"/>
              </a:rPr>
              <a:t> </a:t>
            </a:r>
            <a:r>
              <a:rPr lang="en-US" altLang="en-US" sz="3323" dirty="0" err="1">
                <a:latin typeface="Times New Roman" panose="02020603050405020304" pitchFamily="18" charset="0"/>
              </a:rPr>
              <a:t>pada</a:t>
            </a:r>
            <a:endParaRPr lang="en-US" altLang="en-US" sz="3323" dirty="0">
              <a:latin typeface="Times New Roman" panose="02020603050405020304" pitchFamily="18" charset="0"/>
            </a:endParaRPr>
          </a:p>
          <a:p>
            <a:r>
              <a:rPr lang="en-US" altLang="en-US" sz="3323" dirty="0">
                <a:latin typeface="Times New Roman" panose="02020603050405020304" pitchFamily="18" charset="0"/>
              </a:rPr>
              <a:t>IATF 16949:2016</a:t>
            </a:r>
            <a:endParaRPr lang="en-US" altLang="en-US" sz="2215" dirty="0">
              <a:latin typeface="Times New Roman" panose="02020603050405020304" pitchFamily="18" charset="0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5227347" y="1860986"/>
            <a:ext cx="4049915" cy="42110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Lingkup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Referensi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Normatif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Istilah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Definisi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Konteks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	Leadership</a:t>
            </a: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Perencanaan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</a:pP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	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Sarana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Pendukung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(Support)</a:t>
            </a:r>
          </a:p>
          <a:p>
            <a:pPr marL="422041" indent="-422041" eaLnBrk="0" hangingPunct="0">
              <a:spcBef>
                <a:spcPct val="50000"/>
              </a:spcBef>
              <a:buAutoNum type="arabicPeriod" startAt="8"/>
            </a:pP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041" indent="-422041" eaLnBrk="0" hangingPunct="0">
              <a:spcBef>
                <a:spcPct val="50000"/>
              </a:spcBef>
              <a:buAutoNum type="arabicPeriod" startAt="8"/>
            </a:pP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Evaluasi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</a:t>
            </a:r>
          </a:p>
          <a:p>
            <a:pPr marL="422041" indent="-422041" eaLnBrk="0" hangingPunct="0">
              <a:spcBef>
                <a:spcPct val="50000"/>
              </a:spcBef>
              <a:buAutoNum type="arabicPeriod" startAt="8"/>
            </a:pP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184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46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endParaRPr lang="en-US" sz="184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6762" y="1575979"/>
            <a:ext cx="4168239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BDC40-067D-4A3E-89F5-6F414837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147638"/>
            <a:ext cx="9361488" cy="1066800"/>
          </a:xfrm>
        </p:spPr>
        <p:txBody>
          <a:bodyPr/>
          <a:lstStyle/>
          <a:p>
            <a:pPr eaLnBrk="1" hangingPunct="1"/>
            <a:r>
              <a:rPr lang="en-US" altLang="en-US" sz="2600">
                <a:solidFill>
                  <a:schemeClr val="tx1"/>
                </a:solidFill>
              </a:rPr>
              <a:t>Manajemen Review Sebaiknya Berdasarkan laporan pencapaian Performa, bukan berdasarkan laporan aktifitas</a:t>
            </a:r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44850" y="1352550"/>
          <a:ext cx="6461125" cy="47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2" name="Worksheet" r:id="rId4" imgW="14572142" imgH="10777205" progId="Excel.Sheet.8">
                  <p:embed/>
                </p:oleObj>
              </mc:Choice>
              <mc:Fallback>
                <p:oleObj name="Worksheet" r:id="rId4" imgW="14572142" imgH="10777205" progId="Excel.Sheet.8">
                  <p:embed/>
                  <p:pic>
                    <p:nvPicPr>
                      <p:cNvPr id="0" name="Picture 1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1352550"/>
                        <a:ext cx="6461125" cy="4778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66738" y="1690688"/>
            <a:ext cx="17795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Laporan </a:t>
            </a:r>
          </a:p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pencapaian</a:t>
            </a: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2428875" y="2005013"/>
            <a:ext cx="727075" cy="361950"/>
          </a:xfrm>
          <a:prstGeom prst="rightArrow">
            <a:avLst>
              <a:gd name="adj1" fmla="val 50000"/>
              <a:gd name="adj2" fmla="val 502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4103" name="Text Box 8"/>
          <p:cNvSpPr txBox="1">
            <a:spLocks noChangeArrowheads="1"/>
          </p:cNvSpPr>
          <p:nvPr/>
        </p:nvSpPr>
        <p:spPr bwMode="auto">
          <a:xfrm>
            <a:off x="495300" y="3441700"/>
            <a:ext cx="1268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Analisa</a:t>
            </a:r>
          </a:p>
        </p:txBody>
      </p:sp>
      <p:sp>
        <p:nvSpPr>
          <p:cNvPr id="4104" name="AutoShape 9"/>
          <p:cNvSpPr>
            <a:spLocks noChangeArrowheads="1"/>
          </p:cNvSpPr>
          <p:nvPr/>
        </p:nvSpPr>
        <p:spPr bwMode="auto">
          <a:xfrm>
            <a:off x="2195513" y="3586163"/>
            <a:ext cx="928687" cy="304800"/>
          </a:xfrm>
          <a:prstGeom prst="rightArrow">
            <a:avLst>
              <a:gd name="adj1" fmla="val 50000"/>
              <a:gd name="adj2" fmla="val 761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5" y="4724400"/>
            <a:ext cx="2771775" cy="1187450"/>
            <a:chOff x="126" y="2976"/>
            <a:chExt cx="1746" cy="748"/>
          </a:xfrm>
        </p:grpSpPr>
        <p:sp>
          <p:nvSpPr>
            <p:cNvPr id="4106" name="Text Box 11"/>
            <p:cNvSpPr txBox="1">
              <a:spLocks noChangeArrowheads="1"/>
            </p:cNvSpPr>
            <p:nvPr/>
          </p:nvSpPr>
          <p:spPr bwMode="auto">
            <a:xfrm>
              <a:off x="126" y="2976"/>
              <a:ext cx="163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u="sng">
                  <a:latin typeface="Times New Roman" panose="02020603050405020304" pitchFamily="18" charset="0"/>
                </a:rPr>
                <a:t>Rencana perbaikan/</a:t>
              </a:r>
            </a:p>
            <a:p>
              <a:pPr eaLnBrk="1" hangingPunct="1"/>
              <a:r>
                <a:rPr lang="en-US" altLang="en-US" sz="2400" u="sng">
                  <a:latin typeface="Times New Roman" panose="02020603050405020304" pitchFamily="18" charset="0"/>
                </a:rPr>
                <a:t>Program </a:t>
              </a:r>
            </a:p>
            <a:p>
              <a:pPr eaLnBrk="1" hangingPunct="1"/>
              <a:r>
                <a:rPr lang="en-US" altLang="en-US" sz="2400" u="sng">
                  <a:latin typeface="Times New Roman" panose="02020603050405020304" pitchFamily="18" charset="0"/>
                </a:rPr>
                <a:t>improvement</a:t>
              </a:r>
            </a:p>
          </p:txBody>
        </p:sp>
        <p:sp>
          <p:nvSpPr>
            <p:cNvPr id="4107" name="AutoShape 12"/>
            <p:cNvSpPr>
              <a:spLocks noChangeArrowheads="1"/>
            </p:cNvSpPr>
            <p:nvPr/>
          </p:nvSpPr>
          <p:spPr bwMode="auto">
            <a:xfrm>
              <a:off x="1232" y="3309"/>
              <a:ext cx="640" cy="193"/>
            </a:xfrm>
            <a:prstGeom prst="rightArrow">
              <a:avLst>
                <a:gd name="adj1" fmla="val 50000"/>
                <a:gd name="adj2" fmla="val 829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703550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jurinnov.com/wp-content/uploads/2011/07/ediscovery-computer-forensics-case-study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" y="1714489"/>
            <a:ext cx="9900705" cy="51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714488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  <a:latin typeface="Arial Black" pitchFamily="34" charset="0"/>
              </a:rPr>
              <a:t>Case Study 4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5313933" y="2060848"/>
            <a:ext cx="4385692" cy="1900238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buNone/>
            </a:pPr>
            <a:r>
              <a:rPr lang="id-ID" sz="2800" dirty="0"/>
              <a:t>Buatkan summary Report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inputan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</a:t>
            </a:r>
            <a:r>
              <a:rPr lang="id-ID" sz="2800" dirty="0"/>
              <a:t>Management Review dari data yang telah dipersiapkan</a:t>
            </a:r>
            <a:endParaRPr lang="en-US" sz="2800" dirty="0"/>
          </a:p>
        </p:txBody>
      </p:sp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6810375" y="5837280"/>
            <a:ext cx="2889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800" b="1" u="sng" dirty="0">
                <a:solidFill>
                  <a:srgbClr val="0070C0"/>
                </a:solidFill>
                <a:latin typeface="Times New Roman" pitchFamily="18" charset="0"/>
              </a:rPr>
              <a:t>Waktu : 15 Menit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628800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484" name="Picture 4" descr="http://cdn1-a.production.liputan6.static6.com/medias/840422/big/034267100_1427786715-15-min-ter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3" r="26284"/>
          <a:stretch/>
        </p:blipFill>
        <p:spPr bwMode="auto">
          <a:xfrm>
            <a:off x="7550528" y="4271067"/>
            <a:ext cx="1408943" cy="161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26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632">
            <a:off x="4384904" y="5433705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30480"/>
            <a:ext cx="9915906" cy="6827520"/>
            <a:chOff x="0" y="30480"/>
            <a:chExt cx="9915906" cy="6827520"/>
          </a:xfrm>
        </p:grpSpPr>
        <p:pic>
          <p:nvPicPr>
            <p:cNvPr id="21631" name="Picture 127" descr="Image result for work pl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480"/>
              <a:ext cx="9915906" cy="682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4" name="Rectangle 3"/>
            <p:cNvSpPr>
              <a:spLocks noChangeArrowheads="1"/>
            </p:cNvSpPr>
            <p:nvPr/>
          </p:nvSpPr>
          <p:spPr bwMode="auto">
            <a:xfrm rot="21051509">
              <a:off x="2297285" y="3533955"/>
              <a:ext cx="5321337" cy="646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92075" tIns="46038" rIns="92075" bIns="46038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3600" b="1" dirty="0"/>
                <a:t>Cost of poor</a:t>
              </a:r>
            </a:p>
          </p:txBody>
        </p:sp>
        <p:sp>
          <p:nvSpPr>
            <p:cNvPr id="2" name="Rectangle 1"/>
            <p:cNvSpPr/>
            <p:nvPr/>
          </p:nvSpPr>
          <p:spPr>
            <a:xfrm rot="21059460">
              <a:off x="2724511" y="4045530"/>
              <a:ext cx="4740179" cy="11079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en-US" sz="6600" b="1" dirty="0">
                  <a:solidFill>
                    <a:srgbClr val="FF0000"/>
                  </a:solidFill>
                </a:rPr>
                <a:t>QUALITY</a:t>
              </a:r>
              <a:endParaRPr lang="en-US" sz="66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155559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2" name="Picture 8" descr="Image result for c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46199"/>
            <a:ext cx="42672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412259" y="307313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3200" b="1" dirty="0" err="1"/>
              <a:t>Implementasi</a:t>
            </a:r>
            <a:r>
              <a:rPr lang="en-US" altLang="en-US" sz="3200" b="1" dirty="0"/>
              <a:t> Cost Of Poor Quality</a:t>
            </a:r>
            <a:endParaRPr lang="en-GB" altLang="en-US" sz="3200" b="1" dirty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>
          <a:xfrm>
            <a:off x="412259" y="1471909"/>
            <a:ext cx="8420100" cy="4114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sz="2800" dirty="0" err="1"/>
              <a:t>Tentukan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faktor-faktor</a:t>
            </a:r>
            <a:r>
              <a:rPr lang="en-US" altLang="en-US" sz="2800" dirty="0"/>
              <a:t> yang </a:t>
            </a:r>
            <a:r>
              <a:rPr lang="en-US" altLang="en-US" sz="2800" dirty="0" err="1"/>
              <a:t>akan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dimasukkan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dalam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perhitungan</a:t>
            </a:r>
            <a:r>
              <a:rPr lang="en-US" altLang="en-US" sz="2800" dirty="0"/>
              <a:t> cost of poor quality, </a:t>
            </a:r>
            <a:r>
              <a:rPr lang="en-US" altLang="en-US" sz="2800" dirty="0" err="1"/>
              <a:t>misalnya</a:t>
            </a:r>
            <a:r>
              <a:rPr lang="en-US" altLang="en-US" sz="2800" dirty="0"/>
              <a:t> :</a:t>
            </a:r>
          </a:p>
          <a:p>
            <a:pPr marL="1371600" lvl="2" indent="-457200" eaLnBrk="1" hangingPunct="1"/>
            <a:r>
              <a:rPr lang="en-US" altLang="en-US" sz="2000" dirty="0"/>
              <a:t>Internal Failure :</a:t>
            </a:r>
          </a:p>
          <a:p>
            <a:pPr marL="1752600" lvl="3" indent="-3810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repair</a:t>
            </a:r>
          </a:p>
          <a:p>
            <a:pPr marL="1752600" lvl="3" indent="-3810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scrap</a:t>
            </a:r>
          </a:p>
          <a:p>
            <a:pPr marL="1752600" lvl="3" indent="-381000" eaLnBrk="1" hangingPunct="1"/>
            <a:r>
              <a:rPr lang="en-US" altLang="en-US" sz="2000" dirty="0" err="1"/>
              <a:t>Kerugian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akibat</a:t>
            </a:r>
            <a:r>
              <a:rPr lang="en-US" altLang="en-US" sz="2000" dirty="0"/>
              <a:t> down grade </a:t>
            </a:r>
            <a:r>
              <a:rPr lang="en-US" altLang="en-US" sz="2000" dirty="0" err="1"/>
              <a:t>produk</a:t>
            </a:r>
            <a:endParaRPr lang="en-US" altLang="en-US" sz="2000" dirty="0"/>
          </a:p>
          <a:p>
            <a:pPr marL="1752600" lvl="3" indent="-3810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sortir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endParaRPr lang="en-US" altLang="en-US" sz="2000" dirty="0"/>
          </a:p>
          <a:p>
            <a:pPr marL="1752600" lvl="3" indent="-3810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perbaikan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</a:t>
            </a:r>
            <a:r>
              <a:rPr lang="en-US" altLang="en-US" sz="2000" dirty="0"/>
              <a:t> tools </a:t>
            </a:r>
          </a:p>
          <a:p>
            <a:pPr marL="1371600" lvl="3" indent="0" defTabSz="849313" eaLnBrk="1" hangingPunct="1">
              <a:buNone/>
            </a:pPr>
            <a:r>
              <a:rPr lang="en-US" altLang="en-US" sz="2000" dirty="0"/>
              <a:t>	(jig, dies, </a:t>
            </a:r>
            <a:r>
              <a:rPr lang="en-US" altLang="en-US" sz="2000" dirty="0" err="1"/>
              <a:t>mould</a:t>
            </a:r>
            <a:r>
              <a:rPr lang="en-US" altLang="en-US" sz="2000" dirty="0"/>
              <a:t>) </a:t>
            </a:r>
            <a:r>
              <a:rPr lang="en-US" altLang="en-US" sz="2000" dirty="0" err="1"/>
              <a:t>akibat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masalah</a:t>
            </a:r>
            <a:r>
              <a:rPr lang="en-US" altLang="en-US" sz="2000" dirty="0"/>
              <a:t> quality </a:t>
            </a:r>
          </a:p>
          <a:p>
            <a:pPr marL="1752600" lvl="3" indent="-381000" eaLnBrk="1" hangingPunct="1"/>
            <a:r>
              <a:rPr lang="en-US" altLang="en-US" sz="2000" dirty="0" err="1"/>
              <a:t>dll</a:t>
            </a:r>
            <a:endParaRPr lang="en-US" altLang="en-US" sz="2000" dirty="0"/>
          </a:p>
          <a:p>
            <a:pPr marL="1371600" lvl="2" indent="-457200" eaLnBrk="1" hangingPunct="1"/>
            <a:endParaRPr lang="en-US" altLang="en-US" dirty="0"/>
          </a:p>
          <a:p>
            <a:pPr marL="609600" indent="-609600" eaLnBrk="1" hangingPunct="1"/>
            <a:endParaRPr lang="en-GB" altLang="en-US" dirty="0"/>
          </a:p>
        </p:txBody>
      </p:sp>
      <p:pic>
        <p:nvPicPr>
          <p:cNvPr id="686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12732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648200"/>
            <a:ext cx="685800" cy="2209800"/>
          </a:xfrm>
          <a:prstGeom prst="rect">
            <a:avLst/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131576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3226" b="1"/>
          <a:stretch/>
        </p:blipFill>
        <p:spPr bwMode="auto">
          <a:xfrm>
            <a:off x="0" y="3108960"/>
            <a:ext cx="937260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525780"/>
            <a:ext cx="329565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 dirty="0" err="1"/>
              <a:t>Implementasi</a:t>
            </a:r>
            <a:br>
              <a:rPr lang="en-US" altLang="en-US" sz="3200" b="1" dirty="0"/>
            </a:br>
            <a:r>
              <a:rPr lang="en-US" altLang="en-US" sz="3200" b="1" dirty="0"/>
              <a:t>Cost Of Poor Quality</a:t>
            </a:r>
            <a:endParaRPr lang="en-GB" altLang="en-US" sz="3200" b="1" dirty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>
          <a:xfrm>
            <a:off x="4827587" y="1371600"/>
            <a:ext cx="4545013" cy="4114800"/>
          </a:xfrm>
        </p:spPr>
        <p:txBody>
          <a:bodyPr>
            <a:noAutofit/>
          </a:bodyPr>
          <a:lstStyle/>
          <a:p>
            <a:pPr eaLnBrk="1" hangingPunct="1"/>
            <a:endParaRPr lang="en-US" altLang="en-US" sz="3600" dirty="0"/>
          </a:p>
          <a:p>
            <a:pPr lvl="1" eaLnBrk="1" hangingPunct="1"/>
            <a:r>
              <a:rPr lang="en-US" altLang="en-US" sz="2400" dirty="0"/>
              <a:t>External failure</a:t>
            </a:r>
          </a:p>
          <a:p>
            <a:pPr lvl="2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sortir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di Customer</a:t>
            </a:r>
          </a:p>
          <a:p>
            <a:pPr lvl="2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repair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di Customer</a:t>
            </a:r>
          </a:p>
          <a:p>
            <a:pPr lvl="2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pemotongan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/ </a:t>
            </a:r>
            <a:r>
              <a:rPr lang="en-US" altLang="en-US" sz="2000" dirty="0" err="1"/>
              <a:t>pemotongan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tagihan</a:t>
            </a:r>
            <a:endParaRPr lang="en-US" altLang="en-US" sz="2000" dirty="0"/>
          </a:p>
          <a:p>
            <a:pPr lvl="2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pengiriman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karyawan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customer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menangani</a:t>
            </a:r>
            <a:r>
              <a:rPr lang="en-US" altLang="en-US" sz="2000" dirty="0"/>
              <a:t> problem quality </a:t>
            </a:r>
          </a:p>
          <a:p>
            <a:pPr lvl="2" eaLnBrk="1" hangingPunct="1"/>
            <a:r>
              <a:rPr lang="en-US" altLang="en-US" sz="2000" dirty="0" err="1"/>
              <a:t>dll</a:t>
            </a:r>
            <a:endParaRPr lang="en-US" altLang="en-US" sz="2000" dirty="0"/>
          </a:p>
          <a:p>
            <a:pPr lvl="2" eaLnBrk="1" hangingPunct="1"/>
            <a:endParaRPr lang="en-US" altLang="en-US" sz="2000" dirty="0"/>
          </a:p>
          <a:p>
            <a:pPr eaLnBrk="1" hangingPunct="1"/>
            <a:endParaRPr lang="en-GB" alt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" cy="23622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0" y="1668780"/>
            <a:ext cx="457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095130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9871"/>
            <a:ext cx="4267200" cy="48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325563"/>
          </a:xfrm>
          <a:solidFill>
            <a:srgbClr val="009592"/>
          </a:solidFill>
        </p:spPr>
        <p:txBody>
          <a:bodyPr/>
          <a:lstStyle/>
          <a:p>
            <a:pPr algn="ctr" eaLnBrk="1" hangingPunct="1"/>
            <a:r>
              <a:rPr lang="en-US" altLang="en-US" sz="3200" b="1" dirty="0" err="1">
                <a:solidFill>
                  <a:schemeClr val="bg1"/>
                </a:solidFill>
              </a:rPr>
              <a:t>Implementasi</a:t>
            </a:r>
            <a:r>
              <a:rPr lang="en-US" altLang="en-US" sz="3200" b="1" dirty="0">
                <a:solidFill>
                  <a:schemeClr val="bg1"/>
                </a:solidFill>
              </a:rPr>
              <a:t> Cost Of Poor Quality</a:t>
            </a:r>
            <a:endParaRPr lang="en-GB" altLang="en-US" sz="3200" b="1" dirty="0">
              <a:solidFill>
                <a:schemeClr val="bg1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idx="1"/>
          </p:nvPr>
        </p:nvSpPr>
        <p:spPr>
          <a:xfrm>
            <a:off x="3116943" y="2044474"/>
            <a:ext cx="6411913" cy="4114800"/>
          </a:xfrm>
        </p:spPr>
        <p:txBody>
          <a:bodyPr/>
          <a:lstStyle/>
          <a:p>
            <a:pPr marL="533400" indent="-533400" eaLnBrk="1" hangingPunct="1">
              <a:buFontTx/>
              <a:buAutoNum type="arabicPeriod" startAt="2"/>
            </a:pPr>
            <a:r>
              <a:rPr lang="en-US" altLang="en-US" sz="2400" dirty="0" err="1"/>
              <a:t>Tentukan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faktor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perhitungan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harus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dimasukkan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setiap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kategori</a:t>
            </a:r>
            <a:r>
              <a:rPr lang="en-US" altLang="en-US" dirty="0"/>
              <a:t> </a:t>
            </a:r>
          </a:p>
          <a:p>
            <a:pPr marL="1295400" lvl="2" indent="-381000" eaLnBrk="1" hangingPunct="1"/>
            <a:r>
              <a:rPr lang="en-US" altLang="en-US" sz="2400" dirty="0"/>
              <a:t>Down grade</a:t>
            </a:r>
          </a:p>
          <a:p>
            <a:pPr marL="1714500" lvl="3" indent="-3429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kerugian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akibat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harga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lebih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murah</a:t>
            </a:r>
            <a:r>
              <a:rPr lang="en-US" altLang="en-US" sz="2000" dirty="0"/>
              <a:t> </a:t>
            </a:r>
          </a:p>
          <a:p>
            <a:pPr marL="1714500" lvl="3" indent="-342900" eaLnBrk="1" hangingPunct="1">
              <a:buFontTx/>
              <a:buNone/>
            </a:pPr>
            <a:r>
              <a:rPr lang="en-US" altLang="en-US" sz="2000" dirty="0"/>
              <a:t>	(</a:t>
            </a:r>
            <a:r>
              <a:rPr lang="en-US" altLang="en-US" sz="2000" dirty="0" err="1"/>
              <a:t>Harga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jual</a:t>
            </a:r>
            <a:r>
              <a:rPr lang="en-US" altLang="en-US" sz="2000" dirty="0"/>
              <a:t> normal – </a:t>
            </a:r>
            <a:r>
              <a:rPr lang="en-US" altLang="en-US" sz="2000" dirty="0" err="1"/>
              <a:t>harga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jual</a:t>
            </a:r>
            <a:r>
              <a:rPr lang="en-US" altLang="en-US" sz="2000" dirty="0"/>
              <a:t> downgrade)</a:t>
            </a:r>
          </a:p>
          <a:p>
            <a:pPr marL="1295400" lvl="2" indent="-381000" eaLnBrk="1" hangingPunct="1"/>
            <a:r>
              <a:rPr lang="en-US" altLang="en-US" sz="2400" dirty="0"/>
              <a:t>Repair</a:t>
            </a:r>
          </a:p>
          <a:p>
            <a:pPr marL="1714500" lvl="3" indent="-3429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manpower</a:t>
            </a:r>
          </a:p>
          <a:p>
            <a:pPr marL="1714500" lvl="3" indent="-3429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mesin</a:t>
            </a:r>
            <a:endParaRPr lang="en-US" altLang="en-US" sz="2000" dirty="0"/>
          </a:p>
          <a:p>
            <a:pPr marL="1714500" lvl="3" indent="-3429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material </a:t>
            </a:r>
            <a:r>
              <a:rPr lang="en-US" altLang="en-US" sz="2000" dirty="0" err="1"/>
              <a:t>pengganti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digunakan</a:t>
            </a:r>
            <a:endParaRPr lang="en-US" altLang="en-US" sz="2000" dirty="0"/>
          </a:p>
          <a:p>
            <a:pPr marL="1714500" lvl="3" indent="-342900" eaLnBrk="1" hangingPunct="1"/>
            <a:r>
              <a:rPr lang="en-US" altLang="en-US" sz="2000" dirty="0" err="1"/>
              <a:t>Biaya</a:t>
            </a:r>
            <a:r>
              <a:rPr lang="en-US" altLang="en-US" sz="2000" dirty="0"/>
              <a:t> repacking (</a:t>
            </a:r>
            <a:r>
              <a:rPr lang="en-US" altLang="en-US" sz="2000" dirty="0" err="1"/>
              <a:t>bila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)</a:t>
            </a:r>
          </a:p>
          <a:p>
            <a:pPr marL="914400" lvl="1" indent="-457200" eaLnBrk="1" hangingPunct="1"/>
            <a:endParaRPr lang="en-GB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661298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3"/>
          <p:cNvSpPr>
            <a:spLocks noGrp="1" noChangeArrowheads="1"/>
          </p:cNvSpPr>
          <p:nvPr>
            <p:ph type="title"/>
          </p:nvPr>
        </p:nvSpPr>
        <p:spPr>
          <a:xfrm>
            <a:off x="3360056" y="72799"/>
            <a:ext cx="6545944" cy="1325563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 err="1"/>
              <a:t>Implementasi</a:t>
            </a:r>
            <a:r>
              <a:rPr lang="en-US" altLang="en-US" sz="3200" dirty="0"/>
              <a:t> Cost Of Poor Quality</a:t>
            </a:r>
            <a:endParaRPr lang="en-GB" altLang="en-US" sz="32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idx="1"/>
          </p:nvPr>
        </p:nvSpPr>
        <p:spPr>
          <a:xfrm>
            <a:off x="3546233" y="2105480"/>
            <a:ext cx="6030913" cy="4114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3"/>
            </a:pPr>
            <a:r>
              <a:rPr lang="en-US" altLang="en-US" sz="2400" dirty="0" err="1"/>
              <a:t>Siapkan</a:t>
            </a:r>
            <a:r>
              <a:rPr lang="en-US" altLang="en-US" sz="2400" dirty="0"/>
              <a:t> media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penerapan</a:t>
            </a:r>
            <a:r>
              <a:rPr lang="en-US" altLang="en-US" sz="2400" dirty="0"/>
              <a:t>/ </a:t>
            </a:r>
            <a:r>
              <a:rPr lang="en-US" altLang="en-US" sz="2400" dirty="0" err="1"/>
              <a:t>pencatatan</a:t>
            </a:r>
            <a:r>
              <a:rPr lang="en-US" altLang="en-US" sz="2400" dirty="0"/>
              <a:t>  Cost of Poor quality</a:t>
            </a:r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altLang="en-US" sz="2000" dirty="0"/>
              <a:t>Standard form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pencatatan</a:t>
            </a:r>
            <a:endParaRPr lang="en-US" altLang="en-US" sz="2000" dirty="0"/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altLang="en-US" sz="2000" dirty="0" err="1"/>
              <a:t>Penanggung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jawab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pencatat</a:t>
            </a:r>
            <a:r>
              <a:rPr lang="en-US" altLang="en-US" sz="2000" dirty="0"/>
              <a:t> data</a:t>
            </a:r>
          </a:p>
          <a:p>
            <a:pPr marL="1371600" lvl="2" indent="-457200" eaLnBrk="1" hangingPunct="1">
              <a:lnSpc>
                <a:spcPct val="90000"/>
              </a:lnSpc>
            </a:pPr>
            <a:r>
              <a:rPr lang="en-US" altLang="en-US" sz="2000" dirty="0" err="1"/>
              <a:t>Penaggung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jawab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kompilasi</a:t>
            </a:r>
            <a:r>
              <a:rPr lang="en-US" altLang="en-US" sz="2000" dirty="0"/>
              <a:t> data 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altLang="en-US" sz="2400" dirty="0" err="1"/>
              <a:t>Lakukan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sosialisasi</a:t>
            </a:r>
            <a:endParaRPr lang="en-US" altLang="en-US" sz="2400" dirty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altLang="en-US" sz="2400" dirty="0" err="1"/>
              <a:t>Kumpulkan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perhitungan</a:t>
            </a:r>
            <a:r>
              <a:rPr lang="en-US" altLang="en-US" sz="2400" dirty="0"/>
              <a:t> total cost of poor quality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altLang="en-US" sz="2400" dirty="0" err="1"/>
              <a:t>Presentasikan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Manajemen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buat</a:t>
            </a:r>
            <a:r>
              <a:rPr lang="en-US" altLang="en-US" sz="2400" dirty="0"/>
              <a:t> program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meminimalkan</a:t>
            </a:r>
            <a:r>
              <a:rPr lang="en-US" altLang="en-US" sz="2400" dirty="0"/>
              <a:t> cost of poor quality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GB" altLang="en-US" sz="2400" dirty="0"/>
          </a:p>
        </p:txBody>
      </p:sp>
      <p:pic>
        <p:nvPicPr>
          <p:cNvPr id="71685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1" y="246402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 descr="Image result for cost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5" y="1197086"/>
            <a:ext cx="3180575" cy="23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443634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>
            <a:extLst>
              <a:ext uri="{FF2B5EF4-FFF2-40B4-BE49-F238E27FC236}">
                <a16:creationId xmlns:a16="http://schemas.microsoft.com/office/drawing/2014/main" id="{FCFDEE06-911D-4D0C-9BD4-3DE9A0639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26026" y="6248400"/>
            <a:ext cx="4495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1B87A95-2C79-4BAD-86EE-1D701EF1391E}" type="slidenum">
              <a:rPr lang="en-US" altLang="en-US" sz="1400"/>
              <a:pPr algn="r"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9CC9FD05-645D-4EB1-A0EC-EBC03A840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1175" y="52387"/>
            <a:ext cx="8543925" cy="1325563"/>
          </a:xfrm>
          <a:solidFill>
            <a:srgbClr val="00B0F0"/>
          </a:solidFill>
        </p:spPr>
        <p:txBody>
          <a:bodyPr/>
          <a:lstStyle/>
          <a:p>
            <a:pPr algn="ctr" eaLnBrk="1" hangingPunct="1"/>
            <a:r>
              <a:rPr lang="en-US" altLang="en-US" sz="2800" b="1" dirty="0" err="1"/>
              <a:t>Contoh</a:t>
            </a:r>
            <a:r>
              <a:rPr lang="en-US" altLang="en-US" sz="2800" b="1" dirty="0"/>
              <a:t> Form </a:t>
            </a:r>
            <a:r>
              <a:rPr lang="en-US" altLang="en-US" sz="2800" b="1" dirty="0" err="1"/>
              <a:t>Perhitungan</a:t>
            </a:r>
            <a:r>
              <a:rPr lang="en-US" altLang="en-US" sz="2800" b="1" dirty="0"/>
              <a:t> Cost Of Poor Quality</a:t>
            </a:r>
          </a:p>
        </p:txBody>
      </p:sp>
      <p:pic>
        <p:nvPicPr>
          <p:cNvPr id="67588" name="Picture 3">
            <a:extLst>
              <a:ext uri="{FF2B5EF4-FFF2-40B4-BE49-F238E27FC236}">
                <a16:creationId xmlns:a16="http://schemas.microsoft.com/office/drawing/2014/main" id="{DD4247F5-FC92-4343-9934-59B6E8B70E8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513" y="4543425"/>
            <a:ext cx="8543925" cy="1243013"/>
          </a:xfrm>
          <a:solidFill>
            <a:schemeClr val="bg1"/>
          </a:solidFill>
        </p:spPr>
      </p:pic>
      <p:grpSp>
        <p:nvGrpSpPr>
          <p:cNvPr id="67589" name="Group 4">
            <a:extLst>
              <a:ext uri="{FF2B5EF4-FFF2-40B4-BE49-F238E27FC236}">
                <a16:creationId xmlns:a16="http://schemas.microsoft.com/office/drawing/2014/main" id="{374B89DD-FCD6-40A4-85F6-221CB46847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463" y="1520825"/>
            <a:ext cx="8566150" cy="2771775"/>
            <a:chOff x="331" y="742"/>
            <a:chExt cx="5396" cy="1746"/>
          </a:xfrm>
        </p:grpSpPr>
        <p:sp>
          <p:nvSpPr>
            <p:cNvPr id="67590" name="AutoShape 5">
              <a:extLst>
                <a:ext uri="{FF2B5EF4-FFF2-40B4-BE49-F238E27FC236}">
                  <a16:creationId xmlns:a16="http://schemas.microsoft.com/office/drawing/2014/main" id="{3D7E42C0-9FB3-4A79-BB61-F668DFFEF7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1" y="742"/>
              <a:ext cx="5396" cy="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591" name="Rectangle 6">
              <a:extLst>
                <a:ext uri="{FF2B5EF4-FFF2-40B4-BE49-F238E27FC236}">
                  <a16:creationId xmlns:a16="http://schemas.microsoft.com/office/drawing/2014/main" id="{BC7CB090-B115-4FBA-A4E9-7D3F6A02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" y="1006"/>
              <a:ext cx="5388" cy="27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592" name="Rectangle 7">
              <a:extLst>
                <a:ext uri="{FF2B5EF4-FFF2-40B4-BE49-F238E27FC236}">
                  <a16:creationId xmlns:a16="http://schemas.microsoft.com/office/drawing/2014/main" id="{B3883F06-1F63-43E8-8BD0-4BAD1E3C9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1149"/>
              <a:ext cx="35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Casting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3" name="Rectangle 8">
              <a:extLst>
                <a:ext uri="{FF2B5EF4-FFF2-40B4-BE49-F238E27FC236}">
                  <a16:creationId xmlns:a16="http://schemas.microsoft.com/office/drawing/2014/main" id="{DFAA5287-6598-416A-AEE3-E74505C07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1149"/>
              <a:ext cx="38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finishing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4" name="Rectangle 9">
              <a:extLst>
                <a:ext uri="{FF2B5EF4-FFF2-40B4-BE49-F238E27FC236}">
                  <a16:creationId xmlns:a16="http://schemas.microsoft.com/office/drawing/2014/main" id="{73C5A152-0727-445F-86C3-9BBA67DB6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" y="1149"/>
              <a:ext cx="475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machining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5" name="Rectangle 10">
              <a:extLst>
                <a:ext uri="{FF2B5EF4-FFF2-40B4-BE49-F238E27FC236}">
                  <a16:creationId xmlns:a16="http://schemas.microsoft.com/office/drawing/2014/main" id="{F46EEA15-FA5C-46A3-B15B-567EF5E57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" y="1149"/>
              <a:ext cx="365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painting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6" name="Rectangle 11">
              <a:extLst>
                <a:ext uri="{FF2B5EF4-FFF2-40B4-BE49-F238E27FC236}">
                  <a16:creationId xmlns:a16="http://schemas.microsoft.com/office/drawing/2014/main" id="{09FB99C6-74F6-4EC7-8E22-0524F705C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1149"/>
              <a:ext cx="35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packing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7" name="Rectangle 12">
              <a:extLst>
                <a:ext uri="{FF2B5EF4-FFF2-40B4-BE49-F238E27FC236}">
                  <a16:creationId xmlns:a16="http://schemas.microsoft.com/office/drawing/2014/main" id="{EB4E978E-E2BD-4A69-9BA1-0F96F0B37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" y="1283"/>
              <a:ext cx="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1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8" name="Rectangle 13">
              <a:extLst>
                <a:ext uri="{FF2B5EF4-FFF2-40B4-BE49-F238E27FC236}">
                  <a16:creationId xmlns:a16="http://schemas.microsoft.com/office/drawing/2014/main" id="{98695C6A-1855-4840-8B44-367FC7F39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283"/>
              <a:ext cx="56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Cup bearing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599" name="Rectangle 14">
              <a:extLst>
                <a:ext uri="{FF2B5EF4-FFF2-40B4-BE49-F238E27FC236}">
                  <a16:creationId xmlns:a16="http://schemas.microsoft.com/office/drawing/2014/main" id="{B25A477A-C30F-426C-B892-4AF5C71F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283"/>
              <a:ext cx="4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Rp10.000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0" name="Rectangle 15">
              <a:extLst>
                <a:ext uri="{FF2B5EF4-FFF2-40B4-BE49-F238E27FC236}">
                  <a16:creationId xmlns:a16="http://schemas.microsoft.com/office/drawing/2014/main" id="{786B0F86-F5A1-4EBC-842A-DA5430F1D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1283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Rp1.500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1" name="Rectangle 16">
              <a:extLst>
                <a:ext uri="{FF2B5EF4-FFF2-40B4-BE49-F238E27FC236}">
                  <a16:creationId xmlns:a16="http://schemas.microsoft.com/office/drawing/2014/main" id="{67387D5F-B310-47B0-863C-B9D88B56D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1283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Rp5.000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2" name="Rectangle 17">
              <a:extLst>
                <a:ext uri="{FF2B5EF4-FFF2-40B4-BE49-F238E27FC236}">
                  <a16:creationId xmlns:a16="http://schemas.microsoft.com/office/drawing/2014/main" id="{F77DD2F1-0CEB-48DE-9197-4526C3EA6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1283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Rp2.000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3" name="Rectangle 18">
              <a:extLst>
                <a:ext uri="{FF2B5EF4-FFF2-40B4-BE49-F238E27FC236}">
                  <a16:creationId xmlns:a16="http://schemas.microsoft.com/office/drawing/2014/main" id="{CA7C2171-E59F-490A-B236-8F747EA39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" y="1283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Rp1.000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4" name="Rectangle 19">
              <a:extLst>
                <a:ext uri="{FF2B5EF4-FFF2-40B4-BE49-F238E27FC236}">
                  <a16:creationId xmlns:a16="http://schemas.microsoft.com/office/drawing/2014/main" id="{E62FC046-5DED-49F9-B771-990C3F1FD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" y="1417"/>
              <a:ext cx="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2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5" name="Rectangle 20">
              <a:extLst>
                <a:ext uri="{FF2B5EF4-FFF2-40B4-BE49-F238E27FC236}">
                  <a16:creationId xmlns:a16="http://schemas.microsoft.com/office/drawing/2014/main" id="{2EB4A5E9-A8B3-473A-A8F6-99DB8E4D8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417"/>
              <a:ext cx="57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Brake wheel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6" name="Rectangle 21">
              <a:extLst>
                <a:ext uri="{FF2B5EF4-FFF2-40B4-BE49-F238E27FC236}">
                  <a16:creationId xmlns:a16="http://schemas.microsoft.com/office/drawing/2014/main" id="{EAE56DBE-DAEA-4494-97AA-FAED2A361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417"/>
              <a:ext cx="4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Rp25.000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7" name="Rectangle 22">
              <a:extLst>
                <a:ext uri="{FF2B5EF4-FFF2-40B4-BE49-F238E27FC236}">
                  <a16:creationId xmlns:a16="http://schemas.microsoft.com/office/drawing/2014/main" id="{2AF7B681-C0E2-4196-A373-CF3174C8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1417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Rp2.500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8" name="Rectangle 23">
              <a:extLst>
                <a:ext uri="{FF2B5EF4-FFF2-40B4-BE49-F238E27FC236}">
                  <a16:creationId xmlns:a16="http://schemas.microsoft.com/office/drawing/2014/main" id="{D3F6A81F-B451-4B86-BE5C-FFBCB26D5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1417"/>
              <a:ext cx="4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Rp15.000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09" name="Rectangle 24">
              <a:extLst>
                <a:ext uri="{FF2B5EF4-FFF2-40B4-BE49-F238E27FC236}">
                  <a16:creationId xmlns:a16="http://schemas.microsoft.com/office/drawing/2014/main" id="{9E0985CF-0534-4990-A18B-B7B34F25E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1417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Rp2.500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0" name="Rectangle 25">
              <a:extLst>
                <a:ext uri="{FF2B5EF4-FFF2-40B4-BE49-F238E27FC236}">
                  <a16:creationId xmlns:a16="http://schemas.microsoft.com/office/drawing/2014/main" id="{BE671122-3DE7-46DF-B4F5-252C8B9D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" y="1417"/>
              <a:ext cx="39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Rp1.200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1" name="Rectangle 26">
              <a:extLst>
                <a:ext uri="{FF2B5EF4-FFF2-40B4-BE49-F238E27FC236}">
                  <a16:creationId xmlns:a16="http://schemas.microsoft.com/office/drawing/2014/main" id="{2F8A8CF2-6C75-444C-A6BE-B19C73771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782"/>
              <a:ext cx="334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100">
                  <a:solidFill>
                    <a:srgbClr val="000000"/>
                  </a:solidFill>
                </a:rPr>
                <a:t>Perhitungan Biaya proses + material + mesin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2" name="Rectangle 27">
              <a:extLst>
                <a:ext uri="{FF2B5EF4-FFF2-40B4-BE49-F238E27FC236}">
                  <a16:creationId xmlns:a16="http://schemas.microsoft.com/office/drawing/2014/main" id="{6F132459-CE49-4452-ABF9-A5498505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077"/>
              <a:ext cx="48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Nama part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3" name="Rectangle 28">
              <a:extLst>
                <a:ext uri="{FF2B5EF4-FFF2-40B4-BE49-F238E27FC236}">
                  <a16:creationId xmlns:a16="http://schemas.microsoft.com/office/drawing/2014/main" id="{39BCE32C-A367-438A-BF54-56E8FB8D2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" y="1077"/>
              <a:ext cx="13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No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4" name="Rectangle 29">
              <a:extLst>
                <a:ext uri="{FF2B5EF4-FFF2-40B4-BE49-F238E27FC236}">
                  <a16:creationId xmlns:a16="http://schemas.microsoft.com/office/drawing/2014/main" id="{4688DFEE-2825-43C8-AA19-6BD49E9A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014"/>
              <a:ext cx="32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>
                  <a:solidFill>
                    <a:srgbClr val="000000"/>
                  </a:solidFill>
                </a:rPr>
                <a:t>Proses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7615" name="Line 30">
              <a:extLst>
                <a:ext uri="{FF2B5EF4-FFF2-40B4-BE49-F238E27FC236}">
                  <a16:creationId xmlns:a16="http://schemas.microsoft.com/office/drawing/2014/main" id="{27150EE3-8F86-4146-8C57-1E0537B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" y="1002"/>
              <a:ext cx="1" cy="14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6" name="Rectangle 31">
              <a:extLst>
                <a:ext uri="{FF2B5EF4-FFF2-40B4-BE49-F238E27FC236}">
                  <a16:creationId xmlns:a16="http://schemas.microsoft.com/office/drawing/2014/main" id="{065B9C5E-467A-4470-9C13-C6DD54BC2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" y="1002"/>
              <a:ext cx="11" cy="14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17" name="Line 32">
              <a:extLst>
                <a:ext uri="{FF2B5EF4-FFF2-40B4-BE49-F238E27FC236}">
                  <a16:creationId xmlns:a16="http://schemas.microsoft.com/office/drawing/2014/main" id="{56A7D6D6-5C52-4D41-81A3-A234B3425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7" y="1012"/>
              <a:ext cx="1" cy="14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8" name="Rectangle 33">
              <a:extLst>
                <a:ext uri="{FF2B5EF4-FFF2-40B4-BE49-F238E27FC236}">
                  <a16:creationId xmlns:a16="http://schemas.microsoft.com/office/drawing/2014/main" id="{07732EE1-4D24-4BCF-9802-9F60B50D4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" y="1012"/>
              <a:ext cx="11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19" name="Line 34">
              <a:extLst>
                <a:ext uri="{FF2B5EF4-FFF2-40B4-BE49-F238E27FC236}">
                  <a16:creationId xmlns:a16="http://schemas.microsoft.com/office/drawing/2014/main" id="{0BF4CE8C-9E07-414C-A735-451C6A54D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5" y="1012"/>
              <a:ext cx="1" cy="14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0" name="Rectangle 35">
              <a:extLst>
                <a:ext uri="{FF2B5EF4-FFF2-40B4-BE49-F238E27FC236}">
                  <a16:creationId xmlns:a16="http://schemas.microsoft.com/office/drawing/2014/main" id="{4BF8A9B9-1A58-4950-9A29-12EC87255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1012"/>
              <a:ext cx="11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21" name="Line 36">
              <a:extLst>
                <a:ext uri="{FF2B5EF4-FFF2-40B4-BE49-F238E27FC236}">
                  <a16:creationId xmlns:a16="http://schemas.microsoft.com/office/drawing/2014/main" id="{5C98E656-DDE7-419E-B6D2-415971718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6" y="1012"/>
              <a:ext cx="1" cy="147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2" name="Rectangle 37">
              <a:extLst>
                <a:ext uri="{FF2B5EF4-FFF2-40B4-BE49-F238E27FC236}">
                  <a16:creationId xmlns:a16="http://schemas.microsoft.com/office/drawing/2014/main" id="{8CB7B171-24ED-43E8-9A82-F6F877C40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" y="1012"/>
              <a:ext cx="11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23" name="Line 38">
              <a:extLst>
                <a:ext uri="{FF2B5EF4-FFF2-40B4-BE49-F238E27FC236}">
                  <a16:creationId xmlns:a16="http://schemas.microsoft.com/office/drawing/2014/main" id="{B1496C14-CA9F-4CBA-B9BF-2807D01BF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0" y="1147"/>
              <a:ext cx="1" cy="13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4" name="Rectangle 39">
              <a:extLst>
                <a:ext uri="{FF2B5EF4-FFF2-40B4-BE49-F238E27FC236}">
                  <a16:creationId xmlns:a16="http://schemas.microsoft.com/office/drawing/2014/main" id="{C904CD7C-1671-4ADF-AF08-9B2FBE00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1147"/>
              <a:ext cx="11" cy="1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25" name="Line 40">
              <a:extLst>
                <a:ext uri="{FF2B5EF4-FFF2-40B4-BE49-F238E27FC236}">
                  <a16:creationId xmlns:a16="http://schemas.microsoft.com/office/drawing/2014/main" id="{D3F3849F-CC3C-4442-8464-2023E5463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1147"/>
              <a:ext cx="1" cy="13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6" name="Rectangle 41">
              <a:extLst>
                <a:ext uri="{FF2B5EF4-FFF2-40B4-BE49-F238E27FC236}">
                  <a16:creationId xmlns:a16="http://schemas.microsoft.com/office/drawing/2014/main" id="{9D2BE697-813B-41A5-A7E7-2BC7E99C8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1147"/>
              <a:ext cx="11" cy="1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27" name="Line 42">
              <a:extLst>
                <a:ext uri="{FF2B5EF4-FFF2-40B4-BE49-F238E27FC236}">
                  <a16:creationId xmlns:a16="http://schemas.microsoft.com/office/drawing/2014/main" id="{3BEB096C-B450-4C66-AB5A-DFB949438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8" y="1147"/>
              <a:ext cx="1" cy="13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8" name="Rectangle 43">
              <a:extLst>
                <a:ext uri="{FF2B5EF4-FFF2-40B4-BE49-F238E27FC236}">
                  <a16:creationId xmlns:a16="http://schemas.microsoft.com/office/drawing/2014/main" id="{1394E9DF-36D5-4828-8669-31A8DB6C2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" y="1147"/>
              <a:ext cx="11" cy="1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29" name="Line 44">
              <a:extLst>
                <a:ext uri="{FF2B5EF4-FFF2-40B4-BE49-F238E27FC236}">
                  <a16:creationId xmlns:a16="http://schemas.microsoft.com/office/drawing/2014/main" id="{B8B84E27-CAF6-4E70-869B-0D318196E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9" y="1147"/>
              <a:ext cx="1" cy="13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0" name="Rectangle 45">
              <a:extLst>
                <a:ext uri="{FF2B5EF4-FFF2-40B4-BE49-F238E27FC236}">
                  <a16:creationId xmlns:a16="http://schemas.microsoft.com/office/drawing/2014/main" id="{750A7CDC-E88A-460E-8880-44ADAD12E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" y="1147"/>
              <a:ext cx="11" cy="1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31" name="Line 46">
              <a:extLst>
                <a:ext uri="{FF2B5EF4-FFF2-40B4-BE49-F238E27FC236}">
                  <a16:creationId xmlns:a16="http://schemas.microsoft.com/office/drawing/2014/main" id="{B11C0946-867F-481D-9DD4-01D76459E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002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2" name="Rectangle 47">
              <a:extLst>
                <a:ext uri="{FF2B5EF4-FFF2-40B4-BE49-F238E27FC236}">
                  <a16:creationId xmlns:a16="http://schemas.microsoft.com/office/drawing/2014/main" id="{0D43AEC3-3715-493A-ADA3-F57100F50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002"/>
              <a:ext cx="5385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33" name="Line 48">
              <a:extLst>
                <a:ext uri="{FF2B5EF4-FFF2-40B4-BE49-F238E27FC236}">
                  <a16:creationId xmlns:a16="http://schemas.microsoft.com/office/drawing/2014/main" id="{B8C394BC-7EA7-4501-8CC6-5CABBB2C5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6" y="1136"/>
              <a:ext cx="402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4" name="Rectangle 49">
              <a:extLst>
                <a:ext uri="{FF2B5EF4-FFF2-40B4-BE49-F238E27FC236}">
                  <a16:creationId xmlns:a16="http://schemas.microsoft.com/office/drawing/2014/main" id="{5E6688D1-3437-493F-926E-4B8530749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1136"/>
              <a:ext cx="4021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35" name="Line 50">
              <a:extLst>
                <a:ext uri="{FF2B5EF4-FFF2-40B4-BE49-F238E27FC236}">
                  <a16:creationId xmlns:a16="http://schemas.microsoft.com/office/drawing/2014/main" id="{547F18AB-6A7B-49B0-B875-8C05E807E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270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6" name="Rectangle 51">
              <a:extLst>
                <a:ext uri="{FF2B5EF4-FFF2-40B4-BE49-F238E27FC236}">
                  <a16:creationId xmlns:a16="http://schemas.microsoft.com/office/drawing/2014/main" id="{49274A43-F044-4B6A-B97D-40859AFC8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270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37" name="Line 52">
              <a:extLst>
                <a:ext uri="{FF2B5EF4-FFF2-40B4-BE49-F238E27FC236}">
                  <a16:creationId xmlns:a16="http://schemas.microsoft.com/office/drawing/2014/main" id="{CF1770AA-7C88-4B04-A59A-042C7A4BD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404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8" name="Rectangle 53">
              <a:extLst>
                <a:ext uri="{FF2B5EF4-FFF2-40B4-BE49-F238E27FC236}">
                  <a16:creationId xmlns:a16="http://schemas.microsoft.com/office/drawing/2014/main" id="{31E63123-C5BE-41B0-8FF0-5D09585A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404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39" name="Line 54">
              <a:extLst>
                <a:ext uri="{FF2B5EF4-FFF2-40B4-BE49-F238E27FC236}">
                  <a16:creationId xmlns:a16="http://schemas.microsoft.com/office/drawing/2014/main" id="{C8F882C9-914F-4670-AA31-C76CAB2E1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538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0" name="Rectangle 55">
              <a:extLst>
                <a:ext uri="{FF2B5EF4-FFF2-40B4-BE49-F238E27FC236}">
                  <a16:creationId xmlns:a16="http://schemas.microsoft.com/office/drawing/2014/main" id="{520DB20A-9D9D-4BFE-A926-08ABDB663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538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41" name="Line 56">
              <a:extLst>
                <a:ext uri="{FF2B5EF4-FFF2-40B4-BE49-F238E27FC236}">
                  <a16:creationId xmlns:a16="http://schemas.microsoft.com/office/drawing/2014/main" id="{430FAA47-913B-41C1-A508-7E69896A5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673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2" name="Rectangle 57">
              <a:extLst>
                <a:ext uri="{FF2B5EF4-FFF2-40B4-BE49-F238E27FC236}">
                  <a16:creationId xmlns:a16="http://schemas.microsoft.com/office/drawing/2014/main" id="{E0F2DC24-9B7B-4320-B96C-502F889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673"/>
              <a:ext cx="5385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43" name="Line 58">
              <a:extLst>
                <a:ext uri="{FF2B5EF4-FFF2-40B4-BE49-F238E27FC236}">
                  <a16:creationId xmlns:a16="http://schemas.microsoft.com/office/drawing/2014/main" id="{CD887209-521F-4762-9D4E-1A8483C6F0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807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4" name="Rectangle 59">
              <a:extLst>
                <a:ext uri="{FF2B5EF4-FFF2-40B4-BE49-F238E27FC236}">
                  <a16:creationId xmlns:a16="http://schemas.microsoft.com/office/drawing/2014/main" id="{DC7A5D65-44F9-4AA9-AA38-3508563DE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807"/>
              <a:ext cx="5385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45" name="Line 60">
              <a:extLst>
                <a:ext uri="{FF2B5EF4-FFF2-40B4-BE49-F238E27FC236}">
                  <a16:creationId xmlns:a16="http://schemas.microsoft.com/office/drawing/2014/main" id="{9F90B3CD-FA34-42AE-8B01-F9FDAB514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1941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6" name="Rectangle 61">
              <a:extLst>
                <a:ext uri="{FF2B5EF4-FFF2-40B4-BE49-F238E27FC236}">
                  <a16:creationId xmlns:a16="http://schemas.microsoft.com/office/drawing/2014/main" id="{E4B736FB-069E-4BB1-9189-2C0795F5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1941"/>
              <a:ext cx="5385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47" name="Line 62">
              <a:extLst>
                <a:ext uri="{FF2B5EF4-FFF2-40B4-BE49-F238E27FC236}">
                  <a16:creationId xmlns:a16="http://schemas.microsoft.com/office/drawing/2014/main" id="{466A9E88-E242-4BB1-8EAF-970DDD7BA5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2075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8" name="Rectangle 63">
              <a:extLst>
                <a:ext uri="{FF2B5EF4-FFF2-40B4-BE49-F238E27FC236}">
                  <a16:creationId xmlns:a16="http://schemas.microsoft.com/office/drawing/2014/main" id="{FFC2FFD1-85F9-41C3-862A-BA7E2C7C5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2075"/>
              <a:ext cx="5385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49" name="Line 64">
              <a:extLst>
                <a:ext uri="{FF2B5EF4-FFF2-40B4-BE49-F238E27FC236}">
                  <a16:creationId xmlns:a16="http://schemas.microsoft.com/office/drawing/2014/main" id="{AAC50F0A-050B-48AF-A5E4-88E66D4EA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2209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0" name="Rectangle 65">
              <a:extLst>
                <a:ext uri="{FF2B5EF4-FFF2-40B4-BE49-F238E27FC236}">
                  <a16:creationId xmlns:a16="http://schemas.microsoft.com/office/drawing/2014/main" id="{A74FB48A-FCA6-494A-863F-B4D1F8B41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2209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51" name="Line 66">
              <a:extLst>
                <a:ext uri="{FF2B5EF4-FFF2-40B4-BE49-F238E27FC236}">
                  <a16:creationId xmlns:a16="http://schemas.microsoft.com/office/drawing/2014/main" id="{B05602F5-88E8-46DD-BFA3-9C6A1D570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2343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2" name="Rectangle 67">
              <a:extLst>
                <a:ext uri="{FF2B5EF4-FFF2-40B4-BE49-F238E27FC236}">
                  <a16:creationId xmlns:a16="http://schemas.microsoft.com/office/drawing/2014/main" id="{4B221BF1-10D7-4418-9DD6-005FF970C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2343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  <p:sp>
          <p:nvSpPr>
            <p:cNvPr id="67653" name="Line 68">
              <a:extLst>
                <a:ext uri="{FF2B5EF4-FFF2-40B4-BE49-F238E27FC236}">
                  <a16:creationId xmlns:a16="http://schemas.microsoft.com/office/drawing/2014/main" id="{6E510C0B-C1E1-48CD-81F5-F738FB856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" y="2477"/>
              <a:ext cx="538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4" name="Rectangle 69">
              <a:extLst>
                <a:ext uri="{FF2B5EF4-FFF2-40B4-BE49-F238E27FC236}">
                  <a16:creationId xmlns:a16="http://schemas.microsoft.com/office/drawing/2014/main" id="{C5E544D6-AA63-46E7-97DC-718210128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" y="2477"/>
              <a:ext cx="5385" cy="1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d-ID" altLang="en-US" sz="180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729BD1-E4A7-4975-9F0A-5DFC05F1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5767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913" y="261258"/>
            <a:ext cx="8936037" cy="4752068"/>
          </a:xfrm>
          <a:solidFill>
            <a:schemeClr val="bg1"/>
          </a:solidFill>
        </p:spPr>
      </p:pic>
      <p:pic>
        <p:nvPicPr>
          <p:cNvPr id="7373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5227638"/>
            <a:ext cx="8985250" cy="1311275"/>
          </a:xfrm>
          <a:solidFill>
            <a:schemeClr val="bg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0525" y="6452879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539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ChangeArrowheads="1"/>
          </p:cNvSpPr>
          <p:nvPr/>
        </p:nvSpPr>
        <p:spPr bwMode="auto">
          <a:xfrm>
            <a:off x="237406" y="98610"/>
            <a:ext cx="46085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chemeClr val="tx2"/>
                </a:solidFill>
              </a:rPr>
              <a:t>9.2.2 Internal Audit</a:t>
            </a:r>
          </a:p>
        </p:txBody>
      </p:sp>
      <p:sp>
        <p:nvSpPr>
          <p:cNvPr id="74758" name="Text Box 3"/>
          <p:cNvSpPr txBox="1">
            <a:spLocks noChangeArrowheads="1"/>
          </p:cNvSpPr>
          <p:nvPr/>
        </p:nvSpPr>
        <p:spPr bwMode="auto">
          <a:xfrm>
            <a:off x="4862988" y="980421"/>
            <a:ext cx="4894833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Menetapkan</a:t>
            </a:r>
            <a:r>
              <a:rPr lang="en-US" altLang="en-US" sz="1400" dirty="0"/>
              <a:t> program internal audit </a:t>
            </a:r>
            <a:r>
              <a:rPr lang="en-US" altLang="en-US" sz="1400" dirty="0" err="1"/>
              <a:t>sesuai</a:t>
            </a:r>
            <a:r>
              <a:rPr lang="en-US" altLang="en-US" sz="1400" dirty="0"/>
              <a:t> interval yang </a:t>
            </a:r>
            <a:r>
              <a:rPr lang="en-US" altLang="en-US" sz="1400" dirty="0" err="1"/>
              <a:t>telah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ditentukan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untuk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memeriksa</a:t>
            </a:r>
            <a:r>
              <a:rPr lang="en-US" altLang="en-US" sz="1400" dirty="0"/>
              <a:t> SMM </a:t>
            </a:r>
            <a:r>
              <a:rPr lang="en-US" altLang="en-US" sz="1400" dirty="0" err="1"/>
              <a:t>dijalankan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dengan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efektif</a:t>
            </a:r>
            <a:endParaRPr lang="en-US" altLang="en-US" sz="1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b="1" i="1" u="sng" dirty="0">
                <a:solidFill>
                  <a:srgbClr val="FF0000"/>
                </a:solidFill>
              </a:rPr>
              <a:t>Program audit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diprioritaskan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berdasarkan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risiko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tren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kerja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internal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eksternal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kekritikalan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dari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setiap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proses (IATF 9.2.2.1).</a:t>
            </a:r>
          </a:p>
          <a:p>
            <a:pPr eaLnBrk="1" hangingPunct="1"/>
            <a:r>
              <a:rPr lang="en-US" altLang="en-US" sz="1400" i="1" dirty="0"/>
              <a:t>Internal quality audit </a:t>
            </a:r>
            <a:r>
              <a:rPr lang="en-US" altLang="en-US" sz="1400" i="1" dirty="0" err="1"/>
              <a:t>meliputi</a:t>
            </a:r>
            <a:r>
              <a:rPr lang="en-US" altLang="en-US" sz="1400" i="1" dirty="0"/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Audit </a:t>
            </a:r>
            <a:r>
              <a:rPr lang="en-US" altLang="en-US" sz="1400" i="1" dirty="0" err="1"/>
              <a:t>sistem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manajemen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mutu</a:t>
            </a:r>
            <a:r>
              <a:rPr lang="en-US" altLang="en-US" sz="1400" i="1" dirty="0"/>
              <a:t> (IATF 9.2.2.2)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Audit proses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 (IATF 9.2.2.3)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Audit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(IATF 9.2.2.4)</a:t>
            </a:r>
          </a:p>
          <a:p>
            <a:pPr marL="179388" lvl="1" indent="0" eaLnBrk="1" hangingPunct="1"/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Semua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audit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sistem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dan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proses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selesai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dalam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siklus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3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tahun</a:t>
            </a:r>
            <a:endParaRPr lang="en-US" sz="1400" b="1" i="1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74759" name="Text Box 4"/>
          <p:cNvSpPr txBox="1">
            <a:spLocks noChangeArrowheads="1"/>
          </p:cNvSpPr>
          <p:nvPr/>
        </p:nvSpPr>
        <p:spPr bwMode="auto">
          <a:xfrm>
            <a:off x="4880992" y="3775099"/>
            <a:ext cx="4894262" cy="2462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u="sng" dirty="0"/>
              <a:t>Schedule audit </a:t>
            </a:r>
            <a:r>
              <a:rPr lang="en-US" altLang="en-US" sz="1400" u="sng" dirty="0" err="1"/>
              <a:t>dibuat</a:t>
            </a:r>
            <a:r>
              <a:rPr lang="en-US" altLang="en-US" sz="1400" u="sng" dirty="0"/>
              <a:t> </a:t>
            </a:r>
            <a:r>
              <a:rPr lang="en-US" altLang="en-US" sz="1400" u="sng" dirty="0" err="1"/>
              <a:t>berdasarkan</a:t>
            </a:r>
            <a:r>
              <a:rPr lang="en-US" altLang="en-US" sz="1400" u="sng" dirty="0"/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Pentingnya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proses yang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diaudit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sz="1200" b="1" dirty="0">
                <a:solidFill>
                  <a:srgbClr val="0033CC"/>
                </a:solidFill>
              </a:rPr>
              <a:t>*</a:t>
            </a:r>
            <a:endParaRPr lang="en-US" altLang="en-US" sz="1200" b="1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sebelumnya</a:t>
            </a:r>
            <a:endParaRPr lang="en-US" altLang="en-US" sz="14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Internal audit </a:t>
            </a:r>
            <a:r>
              <a:rPr lang="en-US" altLang="en-US" sz="1400" i="1" dirty="0" err="1"/>
              <a:t>harus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meliputi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seluruh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aktifitas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shift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Frekuensi</a:t>
            </a:r>
            <a:r>
              <a:rPr lang="en-US" altLang="en-US" sz="1400" i="1" dirty="0"/>
              <a:t> audit </a:t>
            </a:r>
            <a:r>
              <a:rPr lang="en-US" altLang="en-US" sz="1400" i="1" dirty="0" err="1"/>
              <a:t>ditambah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ketika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terjadi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perubahan</a:t>
            </a:r>
            <a:r>
              <a:rPr lang="en-US" altLang="en-US" sz="1400" i="1" dirty="0"/>
              <a:t> proses, </a:t>
            </a:r>
            <a:r>
              <a:rPr lang="en-US" altLang="en-US" sz="1400" i="1" dirty="0" err="1"/>
              <a:t>ketidaksesuaian</a:t>
            </a:r>
            <a:r>
              <a:rPr lang="en-US" altLang="en-US" sz="1400" i="1" dirty="0"/>
              <a:t> internal/ </a:t>
            </a:r>
            <a:r>
              <a:rPr lang="en-US" altLang="en-US" sz="1400" i="1" dirty="0" err="1"/>
              <a:t>eksternal</a:t>
            </a:r>
            <a:r>
              <a:rPr lang="en-US" altLang="en-US" sz="1400" i="1" dirty="0"/>
              <a:t> (customer claim)</a:t>
            </a:r>
          </a:p>
          <a:p>
            <a:pPr eaLnBrk="1" hangingPunct="1">
              <a:buFontTx/>
              <a:buChar char="•"/>
            </a:pPr>
            <a:r>
              <a:rPr lang="en-US" altLang="en-US" sz="1400" dirty="0" err="1"/>
              <a:t>Audior</a:t>
            </a:r>
            <a:r>
              <a:rPr lang="en-US" altLang="en-US" sz="1400" dirty="0"/>
              <a:t> yang </a:t>
            </a:r>
            <a:r>
              <a:rPr lang="en-US" altLang="en-US" sz="1400" dirty="0" err="1"/>
              <a:t>digunakan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harus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independen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dan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tidak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melakukan</a:t>
            </a:r>
            <a:r>
              <a:rPr lang="en-US" altLang="en-US" sz="1400" dirty="0"/>
              <a:t> audit </a:t>
            </a:r>
            <a:r>
              <a:rPr lang="en-US" altLang="en-US" sz="1400" dirty="0" err="1"/>
              <a:t>areanya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sendiri</a:t>
            </a:r>
            <a:endParaRPr lang="en-US" altLang="en-US" sz="1400" dirty="0"/>
          </a:p>
          <a:p>
            <a:pPr eaLnBrk="1" hangingPunct="1">
              <a:buFontTx/>
              <a:buChar char="•"/>
            </a:pPr>
            <a:r>
              <a:rPr lang="en-US" altLang="en-US" sz="1400" dirty="0"/>
              <a:t>Auditor </a:t>
            </a:r>
            <a:r>
              <a:rPr lang="en-US" altLang="en-US" sz="1400" dirty="0" err="1"/>
              <a:t>harus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memiliki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kualifikasi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untuk</a:t>
            </a:r>
            <a:r>
              <a:rPr lang="en-US" altLang="en-US" sz="1400" dirty="0"/>
              <a:t> </a:t>
            </a:r>
            <a:r>
              <a:rPr lang="en-US" altLang="en-US" sz="1400" dirty="0" err="1"/>
              <a:t>melakukan</a:t>
            </a:r>
            <a:r>
              <a:rPr lang="en-US" altLang="en-US" sz="1400" dirty="0"/>
              <a:t> audit </a:t>
            </a:r>
            <a:r>
              <a:rPr lang="en-US" altLang="en-US" sz="1400" dirty="0" err="1"/>
              <a:t>terhadap</a:t>
            </a:r>
            <a:r>
              <a:rPr lang="en-US" altLang="en-US" sz="1400" dirty="0"/>
              <a:t> </a:t>
            </a:r>
            <a:r>
              <a:rPr lang="en-US" altLang="en-US" sz="1400" dirty="0" err="1"/>
              <a:t>persyaratan</a:t>
            </a:r>
            <a:r>
              <a:rPr lang="en-US" altLang="en-US" sz="1400" dirty="0"/>
              <a:t> IATF 16949 (IATF 7.2.3)</a:t>
            </a:r>
          </a:p>
        </p:txBody>
      </p:sp>
      <p:sp>
        <p:nvSpPr>
          <p:cNvPr id="74761" name="Text Box 7"/>
          <p:cNvSpPr txBox="1">
            <a:spLocks noChangeArrowheads="1"/>
          </p:cNvSpPr>
          <p:nvPr/>
        </p:nvSpPr>
        <p:spPr bwMode="auto">
          <a:xfrm>
            <a:off x="4879975" y="188640"/>
            <a:ext cx="489585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dirty="0" err="1"/>
              <a:t>Harus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ada</a:t>
            </a:r>
            <a:r>
              <a:rPr lang="en-US" altLang="en-US" sz="1400" dirty="0"/>
              <a:t> </a:t>
            </a:r>
            <a:r>
              <a:rPr lang="en-US" altLang="en-US" sz="1400" dirty="0" err="1"/>
              <a:t>prosedur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terdokumentasi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untuk</a:t>
            </a:r>
            <a:r>
              <a:rPr lang="en-US" altLang="en-US" sz="1400" dirty="0"/>
              <a:t> proses internal audit </a:t>
            </a:r>
          </a:p>
          <a:p>
            <a:pPr eaLnBrk="1" hangingPunct="1">
              <a:buFontTx/>
              <a:buChar char="•"/>
            </a:pPr>
            <a:r>
              <a:rPr lang="en-US" altLang="en-US" sz="1400" dirty="0"/>
              <a:t>Record audit </a:t>
            </a:r>
            <a:r>
              <a:rPr lang="en-US" altLang="en-US" sz="1400" dirty="0" err="1"/>
              <a:t>harus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dipelihara</a:t>
            </a:r>
            <a:endParaRPr lang="en-US" altLang="en-US" sz="1400" dirty="0"/>
          </a:p>
        </p:txBody>
      </p:sp>
      <p:graphicFrame>
        <p:nvGraphicFramePr>
          <p:cNvPr id="2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773997"/>
              </p:ext>
            </p:extLst>
          </p:nvPr>
        </p:nvGraphicFramePr>
        <p:xfrm>
          <a:off x="0" y="620688"/>
          <a:ext cx="4845918" cy="6084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7" name="Visio" r:id="rId4" imgW="3805809" imgH="4669917" progId="Visio.Drawing.11">
                  <p:embed/>
                </p:oleObj>
              </mc:Choice>
              <mc:Fallback>
                <p:oleObj name="Visio" r:id="rId4" imgW="3805809" imgH="4669917" progId="Visio.Drawing.11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20688"/>
                        <a:ext cx="4845918" cy="6084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3110978" y="3429000"/>
            <a:ext cx="1296987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4407965" y="3501009"/>
            <a:ext cx="0" cy="648072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4407965" y="4149080"/>
            <a:ext cx="360363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 flipH="1">
            <a:off x="3079626" y="1110803"/>
            <a:ext cx="1296987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>
            <a:off x="4376613" y="1182812"/>
            <a:ext cx="0" cy="648072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4393416" y="1844824"/>
            <a:ext cx="360363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879974" y="6399234"/>
            <a:ext cx="4895279" cy="306077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CATATAN : </a:t>
            </a:r>
            <a:r>
              <a:rPr lang="en-US" sz="1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sz="1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sz="1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sz="1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sz="1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sz="1400" i="1" dirty="0"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5059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4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855" y="3829"/>
            <a:ext cx="8229600" cy="1055077"/>
          </a:xfrm>
        </p:spPr>
        <p:txBody>
          <a:bodyPr>
            <a:normAutofit/>
          </a:bodyPr>
          <a:lstStyle/>
          <a:p>
            <a:pPr algn="ctr"/>
            <a:r>
              <a:rPr lang="en-US" sz="2954" b="1" u="sng" dirty="0">
                <a:solidFill>
                  <a:schemeClr val="bg1"/>
                </a:solidFill>
              </a:rPr>
              <a:t>PDCA Cycle </a:t>
            </a:r>
            <a:r>
              <a:rPr lang="en-US" sz="2954" b="1" u="sng" dirty="0" err="1">
                <a:solidFill>
                  <a:schemeClr val="bg1"/>
                </a:solidFill>
              </a:rPr>
              <a:t>Pada</a:t>
            </a:r>
            <a:r>
              <a:rPr lang="en-US" sz="2954" b="1" u="sng" dirty="0">
                <a:solidFill>
                  <a:schemeClr val="bg1"/>
                </a:solidFill>
              </a:rPr>
              <a:t> IATF 16949:2016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0739" y="1350818"/>
            <a:ext cx="8016717" cy="4821382"/>
            <a:chOff x="2143356" y="942109"/>
            <a:chExt cx="8684776" cy="5223164"/>
          </a:xfrm>
        </p:grpSpPr>
        <p:sp>
          <p:nvSpPr>
            <p:cNvPr id="4" name="Rounded Rectangle 3"/>
            <p:cNvSpPr/>
            <p:nvPr/>
          </p:nvSpPr>
          <p:spPr>
            <a:xfrm>
              <a:off x="3747363" y="942109"/>
              <a:ext cx="5216528" cy="5223164"/>
            </a:xfrm>
            <a:prstGeom prst="roundRect">
              <a:avLst/>
            </a:prstGeom>
            <a:solidFill>
              <a:schemeClr val="bg1"/>
            </a:solidFill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5" name="Oval 4"/>
            <p:cNvSpPr/>
            <p:nvPr/>
          </p:nvSpPr>
          <p:spPr>
            <a:xfrm>
              <a:off x="4018904" y="1362107"/>
              <a:ext cx="4640187" cy="45537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6" name="Oval 5"/>
            <p:cNvSpPr/>
            <p:nvPr/>
          </p:nvSpPr>
          <p:spPr>
            <a:xfrm>
              <a:off x="4245614" y="3094994"/>
              <a:ext cx="1051436" cy="10371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92" dirty="0">
                  <a:solidFill>
                    <a:schemeClr val="tx1"/>
                  </a:solidFill>
                </a:rPr>
                <a:t>(6)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39302" y="3083399"/>
              <a:ext cx="1074399" cy="10371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92" dirty="0">
                  <a:solidFill>
                    <a:schemeClr val="tx1"/>
                  </a:solidFill>
                </a:rPr>
                <a:t>(5)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31526" y="3305770"/>
              <a:ext cx="1082240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Leadership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23987" y="3332664"/>
              <a:ext cx="894690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Planning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253266" y="3083400"/>
              <a:ext cx="1051436" cy="10371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92" dirty="0">
                  <a:solidFill>
                    <a:schemeClr val="tx1"/>
                  </a:solidFill>
                </a:rPr>
                <a:t>(9)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72972" y="3332664"/>
              <a:ext cx="1222905" cy="530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Performance</a:t>
              </a:r>
            </a:p>
            <a:p>
              <a:pPr algn="ctr"/>
              <a:r>
                <a:rPr lang="en-US" sz="1292" dirty="0"/>
                <a:t>Evaluation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739302" y="4471731"/>
              <a:ext cx="1088254" cy="105003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2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92" dirty="0">
                  <a:solidFill>
                    <a:schemeClr val="tx1"/>
                  </a:solidFill>
                </a:rPr>
                <a:t>(10)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67862" y="4764281"/>
              <a:ext cx="1243744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Improvement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746492" y="1682137"/>
              <a:ext cx="1049803" cy="105003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92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79765" y="1743023"/>
              <a:ext cx="983256" cy="961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Support</a:t>
              </a:r>
            </a:p>
            <a:p>
              <a:pPr algn="ctr"/>
              <a:r>
                <a:rPr lang="en-US" sz="1292" dirty="0"/>
                <a:t>(7)</a:t>
              </a:r>
            </a:p>
            <a:p>
              <a:pPr algn="ctr"/>
              <a:r>
                <a:rPr lang="en-US" sz="1292" dirty="0"/>
                <a:t>Operation</a:t>
              </a:r>
            </a:p>
            <a:p>
              <a:pPr algn="ctr"/>
              <a:r>
                <a:rPr lang="en-US" sz="1292" dirty="0"/>
                <a:t>(8)</a:t>
              </a:r>
            </a:p>
          </p:txBody>
        </p:sp>
        <p:sp>
          <p:nvSpPr>
            <p:cNvPr id="16" name="Bent Arrow 15"/>
            <p:cNvSpPr/>
            <p:nvPr/>
          </p:nvSpPr>
          <p:spPr>
            <a:xfrm>
              <a:off x="4624973" y="1951046"/>
              <a:ext cx="905436" cy="1039906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tx1"/>
                </a:solidFill>
              </a:endParaRPr>
            </a:p>
          </p:txBody>
        </p:sp>
        <p:sp>
          <p:nvSpPr>
            <p:cNvPr id="17" name="Bent Arrow 16"/>
            <p:cNvSpPr/>
            <p:nvPr/>
          </p:nvSpPr>
          <p:spPr>
            <a:xfrm rot="16200000">
              <a:off x="4574512" y="4258183"/>
              <a:ext cx="905436" cy="1039906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tx1"/>
                </a:solidFill>
              </a:endParaRPr>
            </a:p>
          </p:txBody>
        </p:sp>
        <p:sp>
          <p:nvSpPr>
            <p:cNvPr id="18" name="Bent Arrow 17"/>
            <p:cNvSpPr/>
            <p:nvPr/>
          </p:nvSpPr>
          <p:spPr>
            <a:xfrm rot="5400000">
              <a:off x="7052944" y="1986097"/>
              <a:ext cx="905436" cy="1039906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tx1"/>
                </a:solidFill>
              </a:endParaRPr>
            </a:p>
          </p:txBody>
        </p:sp>
        <p:sp>
          <p:nvSpPr>
            <p:cNvPr id="19" name="Bent Arrow 18"/>
            <p:cNvSpPr/>
            <p:nvPr/>
          </p:nvSpPr>
          <p:spPr>
            <a:xfrm rot="10800000">
              <a:off x="6985709" y="4306213"/>
              <a:ext cx="905436" cy="1039906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0608" y="2562140"/>
              <a:ext cx="578632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b="1" dirty="0"/>
                <a:t>Plan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0410" y="2578283"/>
              <a:ext cx="439704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b="1" dirty="0"/>
                <a:t>Do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18149" y="4494401"/>
              <a:ext cx="736660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b="1" dirty="0"/>
                <a:t>Check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44019" y="4494401"/>
              <a:ext cx="757499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b="1" dirty="0"/>
                <a:t>Action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6299" y="967180"/>
              <a:ext cx="2817091" cy="315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92" dirty="0"/>
                <a:t>Quality Management System  (4)</a:t>
              </a:r>
            </a:p>
          </p:txBody>
        </p:sp>
        <p:sp>
          <p:nvSpPr>
            <p:cNvPr id="25" name="Up-Down Arrow 24"/>
            <p:cNvSpPr/>
            <p:nvPr/>
          </p:nvSpPr>
          <p:spPr>
            <a:xfrm rot="3648324">
              <a:off x="3381642" y="3917140"/>
              <a:ext cx="418345" cy="115452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6" name="Up-Down Arrow 25"/>
            <p:cNvSpPr/>
            <p:nvPr/>
          </p:nvSpPr>
          <p:spPr>
            <a:xfrm rot="6920201">
              <a:off x="3385946" y="2019723"/>
              <a:ext cx="418345" cy="121032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2227809" y="1488877"/>
              <a:ext cx="1272276" cy="961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Organization and its context</a:t>
              </a:r>
            </a:p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(4)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2143356" y="3328782"/>
              <a:ext cx="1410293" cy="53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Customer Requirements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477491" y="3451344"/>
              <a:ext cx="541413" cy="362974"/>
            </a:xfrm>
            <a:prstGeom prst="rightArrow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2205214" y="4891638"/>
              <a:ext cx="1272276" cy="1177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Need and expectations of relevant interested parties (4)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 flipH="1">
              <a:off x="9555856" y="3338658"/>
              <a:ext cx="1272276" cy="53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b="1" dirty="0">
                  <a:solidFill>
                    <a:schemeClr val="bg1"/>
                  </a:solidFill>
                </a:rPr>
                <a:t>Result of the QMS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9419202" y="2502071"/>
              <a:ext cx="1408929" cy="53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Customer Requirements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flipH="1">
              <a:off x="9461479" y="4178851"/>
              <a:ext cx="1272276" cy="53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92" dirty="0">
                  <a:solidFill>
                    <a:schemeClr val="bg1"/>
                  </a:solidFill>
                </a:rPr>
                <a:t>Product and Services</a:t>
              </a:r>
            </a:p>
          </p:txBody>
        </p:sp>
        <p:sp>
          <p:nvSpPr>
            <p:cNvPr id="34" name="Right Arrow 33"/>
            <p:cNvSpPr/>
            <p:nvPr/>
          </p:nvSpPr>
          <p:spPr>
            <a:xfrm rot="18940464">
              <a:off x="9200816" y="3006702"/>
              <a:ext cx="600415" cy="50677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5" name="Right Arrow 34"/>
            <p:cNvSpPr/>
            <p:nvPr/>
          </p:nvSpPr>
          <p:spPr>
            <a:xfrm rot="2675685">
              <a:off x="9200376" y="3669537"/>
              <a:ext cx="600415" cy="50677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36" name="Up-Down Arrow 35"/>
            <p:cNvSpPr/>
            <p:nvPr/>
          </p:nvSpPr>
          <p:spPr>
            <a:xfrm rot="5400000">
              <a:off x="8833952" y="3219504"/>
              <a:ext cx="418345" cy="752156"/>
            </a:xfrm>
            <a:prstGeom prst="upDownArrow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cxnSp>
          <p:nvCxnSpPr>
            <p:cNvPr id="37" name="Straight Arrow Connector 36"/>
            <p:cNvCxnSpPr>
              <a:stCxn id="7" idx="0"/>
              <a:endCxn id="14" idx="4"/>
            </p:cNvCxnSpPr>
            <p:nvPr/>
          </p:nvCxnSpPr>
          <p:spPr>
            <a:xfrm flipH="1" flipV="1">
              <a:off x="6271394" y="2732172"/>
              <a:ext cx="5108" cy="35122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2" idx="0"/>
              <a:endCxn id="7" idx="4"/>
            </p:cNvCxnSpPr>
            <p:nvPr/>
          </p:nvCxnSpPr>
          <p:spPr>
            <a:xfrm flipH="1" flipV="1">
              <a:off x="6276502" y="4120504"/>
              <a:ext cx="6927" cy="35122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0" idx="2"/>
              <a:endCxn id="7" idx="6"/>
            </p:cNvCxnSpPr>
            <p:nvPr/>
          </p:nvCxnSpPr>
          <p:spPr>
            <a:xfrm flipH="1" flipV="1">
              <a:off x="6813701" y="3601952"/>
              <a:ext cx="43956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291095" y="3589180"/>
              <a:ext cx="439565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2" name="Footer Placeholder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69113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4420435" y="307165"/>
            <a:ext cx="46085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chemeClr val="tx2"/>
                </a:solidFill>
              </a:rPr>
              <a:t>9.2.2 Internal Audit</a:t>
            </a:r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5024438" y="2109186"/>
            <a:ext cx="4629150" cy="156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/>
              <a:t>Manajemen</a:t>
            </a:r>
            <a:r>
              <a:rPr lang="en-US" altLang="en-US" sz="1600" dirty="0"/>
              <a:t> yang </a:t>
            </a:r>
            <a:r>
              <a:rPr lang="en-US" altLang="en-US" sz="1600" dirty="0" err="1"/>
              <a:t>bertanggung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jawab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terhadap</a:t>
            </a:r>
            <a:r>
              <a:rPr lang="en-US" altLang="en-US" sz="1600" dirty="0"/>
              <a:t> area yang </a:t>
            </a:r>
            <a:r>
              <a:rPr lang="en-US" altLang="en-US" sz="1600" dirty="0" err="1"/>
              <a:t>diaudit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harus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memastikan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bahwa</a:t>
            </a:r>
            <a:r>
              <a:rPr lang="en-US" altLang="en-US" sz="1600" dirty="0"/>
              <a:t> </a:t>
            </a:r>
            <a:r>
              <a:rPr lang="en-US" altLang="en-US" sz="1600" b="1" dirty="0" err="1"/>
              <a:t>koreksi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dan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tindakan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perbaikan</a:t>
            </a:r>
            <a:r>
              <a:rPr lang="en-US" altLang="en-US" sz="1600" dirty="0"/>
              <a:t> yang </a:t>
            </a:r>
            <a:r>
              <a:rPr lang="en-US" altLang="en-US" sz="1600" dirty="0" err="1"/>
              <a:t>perlu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dilakukan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terhadap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ketidaksesuaian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penyebab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ketidaksesuaian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telah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dilakukan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tanpa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adanya</a:t>
            </a:r>
            <a:r>
              <a:rPr lang="en-US" altLang="en-US" sz="1600" dirty="0"/>
              <a:t>  </a:t>
            </a:r>
            <a:r>
              <a:rPr lang="en-US" altLang="en-US" sz="1600" dirty="0" err="1"/>
              <a:t>penundaan</a:t>
            </a:r>
            <a:endParaRPr lang="en-US" altLang="en-US" sz="1600" dirty="0"/>
          </a:p>
        </p:txBody>
      </p:sp>
      <p:sp>
        <p:nvSpPr>
          <p:cNvPr id="75781" name="Line 4"/>
          <p:cNvSpPr>
            <a:spLocks noChangeShapeType="1"/>
          </p:cNvSpPr>
          <p:nvPr/>
        </p:nvSpPr>
        <p:spPr bwMode="auto">
          <a:xfrm flipH="1">
            <a:off x="3415896" y="2780928"/>
            <a:ext cx="1295400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5745088" y="579437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600" dirty="0"/>
          </a:p>
        </p:txBody>
      </p:sp>
      <p:sp>
        <p:nvSpPr>
          <p:cNvPr id="75783" name="Text Box 6"/>
          <p:cNvSpPr txBox="1">
            <a:spLocks noChangeArrowheads="1"/>
          </p:cNvSpPr>
          <p:nvPr/>
        </p:nvSpPr>
        <p:spPr bwMode="auto">
          <a:xfrm>
            <a:off x="5024438" y="4216732"/>
            <a:ext cx="4629150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/>
              <a:t>Harus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dilakukan</a:t>
            </a:r>
            <a:r>
              <a:rPr lang="en-US" altLang="en-US" sz="1600" dirty="0"/>
              <a:t> review </a:t>
            </a:r>
            <a:r>
              <a:rPr lang="en-US" altLang="en-US" sz="1600" dirty="0" err="1"/>
              <a:t>terhadap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efektifitas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tindakan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perbaikan</a:t>
            </a:r>
            <a:endParaRPr lang="en-US" altLang="en-US" sz="1600" dirty="0"/>
          </a:p>
        </p:txBody>
      </p:sp>
      <p:sp>
        <p:nvSpPr>
          <p:cNvPr id="75784" name="Text Box 7"/>
          <p:cNvSpPr txBox="1">
            <a:spLocks noChangeArrowheads="1"/>
          </p:cNvSpPr>
          <p:nvPr/>
        </p:nvSpPr>
        <p:spPr bwMode="auto">
          <a:xfrm>
            <a:off x="5020266" y="5865801"/>
            <a:ext cx="4633322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/>
              <a:t>Hasil</a:t>
            </a:r>
            <a:r>
              <a:rPr lang="en-US" altLang="en-US" sz="1600" dirty="0"/>
              <a:t> review </a:t>
            </a:r>
            <a:r>
              <a:rPr lang="en-US" altLang="en-US" sz="1600" dirty="0" err="1"/>
              <a:t>efektifitas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tindakan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perbaikan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harus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dilaporkan</a:t>
            </a:r>
            <a:endParaRPr lang="en-US" altLang="en-US" sz="1600" dirty="0"/>
          </a:p>
        </p:txBody>
      </p:sp>
      <p:graphicFrame>
        <p:nvGraphicFramePr>
          <p:cNvPr id="1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326818"/>
              </p:ext>
            </p:extLst>
          </p:nvPr>
        </p:nvGraphicFramePr>
        <p:xfrm>
          <a:off x="268579" y="119402"/>
          <a:ext cx="3980393" cy="63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9" name="Visio" r:id="rId4" imgW="2867787" imgH="4396740" progId="Visio.Drawing.11">
                  <p:embed/>
                </p:oleObj>
              </mc:Choice>
              <mc:Fallback>
                <p:oleObj name="Visio" r:id="rId4" imgW="2867787" imgH="4396740" progId="Visio.Drawing.11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79" y="119402"/>
                        <a:ext cx="3980393" cy="6331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4"/>
          <p:cNvSpPr>
            <a:spLocks noChangeShapeType="1"/>
          </p:cNvSpPr>
          <p:nvPr/>
        </p:nvSpPr>
        <p:spPr bwMode="auto">
          <a:xfrm flipH="1">
            <a:off x="4110037" y="4509119"/>
            <a:ext cx="671597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3462337" y="6130925"/>
            <a:ext cx="1295400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7413230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9380" y="130639"/>
            <a:ext cx="7443936" cy="1143000"/>
          </a:xfrm>
        </p:spPr>
        <p:txBody>
          <a:bodyPr/>
          <a:lstStyle/>
          <a:p>
            <a:pPr algn="r" eaLnBrk="1" hangingPunct="1"/>
            <a:r>
              <a:rPr lang="en-US" sz="3200" b="1" dirty="0"/>
              <a:t>KUALIFIKASI INTERNAL AUDITOR (IATF 7.2.3)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724653" y="1752601"/>
            <a:ext cx="8952748" cy="4968875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				Auditor sistem manajemen mutu, auditor proses 					manufaktur, dan auditor produk semua harus 					menunjukkan kompetensi minimum berikut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pt-BR" sz="2000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pt-BR" sz="2000" dirty="0"/>
          </a:p>
          <a:p>
            <a:pPr marL="457200" indent="-457200">
              <a:buFont typeface="+mj-lt"/>
              <a:buAutoNum type="alphaLcParenR"/>
            </a:pPr>
            <a:r>
              <a:rPr lang="pt-BR" sz="2000" b="1" u="sng" dirty="0">
                <a:solidFill>
                  <a:srgbClr val="FF0000"/>
                </a:solidFill>
              </a:rPr>
              <a:t>memahami tentang </a:t>
            </a:r>
            <a:r>
              <a:rPr lang="pt-BR" sz="2000" b="1" i="1" u="sng" dirty="0">
                <a:solidFill>
                  <a:srgbClr val="FF0000"/>
                </a:solidFill>
              </a:rPr>
              <a:t>automotive process approach</a:t>
            </a:r>
            <a:r>
              <a:rPr lang="pt-BR" sz="2000" b="1" u="sng" dirty="0">
                <a:solidFill>
                  <a:srgbClr val="FF0000"/>
                </a:solidFill>
              </a:rPr>
              <a:t> untuk proses audit, termasuk </a:t>
            </a:r>
            <a:r>
              <a:rPr lang="pt-BR" sz="2000" b="1" i="1" u="sng" dirty="0">
                <a:solidFill>
                  <a:srgbClr val="FF0000"/>
                </a:solidFill>
              </a:rPr>
              <a:t>risk-based thinking</a:t>
            </a:r>
            <a:r>
              <a:rPr lang="pt-BR" sz="2000" b="1" u="sng" dirty="0">
                <a:solidFill>
                  <a:srgbClr val="FF0000"/>
                </a:solidFill>
              </a:rPr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khusus pelanggan yang berlaku;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ISO 9001 dan IATF 16949 yang berlaku yang berkaitan dengan ruang lingkup audit;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core tool yang berlaku terkait dengan ruang lingkup audit;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bagaimana merencanakan, melakukan, laporan, dan menutup temuan audit.</a:t>
            </a:r>
            <a:endParaRPr lang="en-US" sz="2000" dirty="0"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7182" y="1137217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16090" r="16334"/>
          <a:stretch/>
        </p:blipFill>
        <p:spPr>
          <a:xfrm>
            <a:off x="688366" y="1255496"/>
            <a:ext cx="2442029" cy="2086802"/>
          </a:xfrm>
          <a:prstGeom prst="rect">
            <a:avLst/>
          </a:prstGeom>
          <a:solidFill>
            <a:srgbClr val="0033CC"/>
          </a:solidFill>
        </p:spPr>
      </p:pic>
      <p:sp>
        <p:nvSpPr>
          <p:cNvPr id="3" name="Rectangle 2"/>
          <p:cNvSpPr/>
          <p:nvPr/>
        </p:nvSpPr>
        <p:spPr>
          <a:xfrm>
            <a:off x="0" y="0"/>
            <a:ext cx="533400" cy="1752601"/>
          </a:xfrm>
          <a:prstGeom prst="rect">
            <a:avLst/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83948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-566382" y="252247"/>
            <a:ext cx="9386171" cy="1143000"/>
          </a:xfrm>
        </p:spPr>
        <p:txBody>
          <a:bodyPr/>
          <a:lstStyle/>
          <a:p>
            <a:pPr algn="r" eaLnBrk="1" hangingPunct="1"/>
            <a:r>
              <a:rPr lang="en-US" sz="3200" b="1" dirty="0"/>
              <a:t>KUALIFIKASI INTERNAL AUDITOR (IATF 7.2.3)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2188479"/>
            <a:ext cx="7880920" cy="4968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000" dirty="0"/>
              <a:t>Selain itu untuk auditor proses manfaktur harus memahami pengetahuan teknis yang relevan dari proses yang diaudit, termasuk </a:t>
            </a:r>
            <a:r>
              <a:rPr lang="pt-BR" sz="2000" b="1" i="1" u="sng" dirty="0">
                <a:solidFill>
                  <a:srgbClr val="FF0000"/>
                </a:solidFill>
              </a:rPr>
              <a:t>analisis risiko proses (seperti PFMEA) dan control plan</a:t>
            </a:r>
            <a:r>
              <a:rPr lang="pt-BR" sz="2000" i="1" u="sng" dirty="0">
                <a:solidFill>
                  <a:srgbClr val="FF000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/>
              <a:t>Auditor produk harus menunjukkan kompetensi dalam </a:t>
            </a:r>
            <a:r>
              <a:rPr lang="pt-BR" sz="2000" b="1" i="1" u="sng" dirty="0">
                <a:solidFill>
                  <a:srgbClr val="FF0000"/>
                </a:solidFill>
              </a:rPr>
              <a:t>memahami persyaratan produk dan penggunaan peralatan pengujian</a:t>
            </a:r>
            <a:r>
              <a:rPr lang="pt-BR" sz="2000" u="sng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untuk memverifikasi kesesuaian produk.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000" dirty="0"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ea typeface="Times New Roman" panose="02020603050405020304" pitchFamily="18" charset="0"/>
              </a:rPr>
              <a:t>Memelihara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pengetahuan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tentang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persyaratan</a:t>
            </a:r>
            <a:r>
              <a:rPr lang="en-US" sz="2000" dirty="0"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ea typeface="Times New Roman" panose="02020603050405020304" pitchFamily="18" charset="0"/>
              </a:rPr>
              <a:t>relevan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berdasarkan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perubahan</a:t>
            </a:r>
            <a:r>
              <a:rPr lang="en-US" sz="2000" dirty="0">
                <a:ea typeface="Times New Roman" panose="02020603050405020304" pitchFamily="18" charset="0"/>
              </a:rPr>
              <a:t> internal (</a:t>
            </a:r>
            <a:r>
              <a:rPr lang="en-US" sz="2000" dirty="0" err="1">
                <a:ea typeface="Times New Roman" panose="02020603050405020304" pitchFamily="18" charset="0"/>
              </a:rPr>
              <a:t>misalnya</a:t>
            </a:r>
            <a:r>
              <a:rPr lang="en-US" sz="2000" dirty="0"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a typeface="Times New Roman" panose="02020603050405020304" pitchFamily="18" charset="0"/>
              </a:rPr>
              <a:t>teknologi</a:t>
            </a:r>
            <a:r>
              <a:rPr lang="en-US" sz="2000" dirty="0">
                <a:ea typeface="Times New Roman" panose="02020603050405020304" pitchFamily="18" charset="0"/>
              </a:rPr>
              <a:t> proses </a:t>
            </a:r>
            <a:r>
              <a:rPr lang="en-US" sz="2000" dirty="0" err="1">
                <a:ea typeface="Times New Roman" panose="02020603050405020304" pitchFamily="18" charset="0"/>
              </a:rPr>
              <a:t>dan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teknologi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produk</a:t>
            </a:r>
            <a:r>
              <a:rPr lang="en-US" sz="2000" dirty="0"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a typeface="Times New Roman" panose="02020603050405020304" pitchFamily="18" charset="0"/>
              </a:rPr>
              <a:t>dan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perubahan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a typeface="Times New Roman" panose="02020603050405020304" pitchFamily="18" charset="0"/>
              </a:rPr>
              <a:t>eksternal</a:t>
            </a:r>
            <a:r>
              <a:rPr lang="en-US" sz="2000" dirty="0">
                <a:ea typeface="Times New Roman" panose="02020603050405020304" pitchFamily="18" charset="0"/>
              </a:rPr>
              <a:t> (</a:t>
            </a:r>
            <a:r>
              <a:rPr lang="en-US" sz="2000" dirty="0" err="1">
                <a:ea typeface="Times New Roman" panose="02020603050405020304" pitchFamily="18" charset="0"/>
              </a:rPr>
              <a:t>misalnya</a:t>
            </a:r>
            <a:r>
              <a:rPr lang="en-US" sz="2000" dirty="0">
                <a:ea typeface="Times New Roman" panose="02020603050405020304" pitchFamily="18" charset="0"/>
              </a:rPr>
              <a:t>, ISO 9001, IATF 16949, core tools, </a:t>
            </a:r>
            <a:r>
              <a:rPr lang="en-US" sz="2000" i="1" dirty="0">
                <a:ea typeface="Times New Roman" panose="02020603050405020304" pitchFamily="18" charset="0"/>
              </a:rPr>
              <a:t>customer specific requirement</a:t>
            </a:r>
            <a:r>
              <a:rPr lang="en-US" sz="2000" dirty="0">
                <a:ea typeface="Times New Roman" panose="02020603050405020304" pitchFamily="18" charset="0"/>
              </a:rPr>
              <a:t>).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6704" y="1644418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849799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8441" y="-6975"/>
            <a:ext cx="9810750" cy="998538"/>
          </a:xfrm>
        </p:spPr>
        <p:txBody>
          <a:bodyPr/>
          <a:lstStyle/>
          <a:p>
            <a:pPr eaLnBrk="1" hangingPunct="1"/>
            <a:r>
              <a:rPr lang="nb-NO" altLang="en-US" sz="3033" dirty="0"/>
              <a:t>10.2  Ketidaksesuaian dan Tindakan Korektif</a:t>
            </a:r>
            <a:endParaRPr lang="en-US" altLang="en-US" sz="3033" dirty="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106013" y="1042137"/>
            <a:ext cx="3432704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termasuk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customer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1261224" y="1635258"/>
            <a:ext cx="0" cy="390392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 flipH="1">
            <a:off x="4613959" y="3248422"/>
            <a:ext cx="624284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50188" name="Text Box 20"/>
          <p:cNvSpPr txBox="1">
            <a:spLocks noChangeArrowheads="1"/>
          </p:cNvSpPr>
          <p:nvPr/>
        </p:nvSpPr>
        <p:spPr bwMode="auto">
          <a:xfrm>
            <a:off x="5238245" y="2085623"/>
            <a:ext cx="4591555" cy="259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105000"/>
              </a:lnSpc>
              <a:buFont typeface="Wingdings" panose="05000000000000000000" pitchFamily="2" charset="2"/>
              <a:buChar char="§"/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menghilangkan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sehingga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kasus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sama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ATAU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di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tempat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lain</a:t>
            </a:r>
          </a:p>
          <a:p>
            <a:pPr marL="285750" indent="-285750" eaLnBrk="1" hangingPunct="1">
              <a:lnSpc>
                <a:spcPct val="105000"/>
              </a:lnSpc>
              <a:buFont typeface="Wingdings" panose="05000000000000000000" pitchFamily="2" charset="2"/>
              <a:buChar char="§"/>
            </a:pPr>
            <a:r>
              <a:rPr lang="en-US" altLang="en-US" i="1" dirty="0" err="1"/>
              <a:t>Menetapkan</a:t>
            </a:r>
            <a:r>
              <a:rPr lang="en-US" altLang="en-US" i="1" dirty="0"/>
              <a:t> proses </a:t>
            </a:r>
            <a:r>
              <a:rPr lang="en-US" altLang="en-US" i="1" dirty="0" err="1"/>
              <a:t>untuk</a:t>
            </a:r>
            <a:r>
              <a:rPr lang="en-US" altLang="en-US" i="1" dirty="0"/>
              <a:t> </a:t>
            </a:r>
            <a:r>
              <a:rPr lang="en-US" altLang="en-US" i="1" dirty="0" err="1"/>
              <a:t>pemecahan</a:t>
            </a:r>
            <a:r>
              <a:rPr lang="en-US" altLang="en-US" i="1" dirty="0"/>
              <a:t> </a:t>
            </a:r>
            <a:r>
              <a:rPr lang="en-US" altLang="en-US" i="1" dirty="0" err="1"/>
              <a:t>masalah</a:t>
            </a:r>
            <a:r>
              <a:rPr lang="en-US" altLang="en-US" i="1" dirty="0"/>
              <a:t> (problem solving) IATF 10.2.3</a:t>
            </a:r>
            <a:endParaRPr lang="en-US" altLang="en-US" sz="1517" dirty="0">
              <a:latin typeface="Tahoma" panose="020B0604030504040204" pitchFamily="34" charset="0"/>
            </a:endParaRPr>
          </a:p>
          <a:p>
            <a:pPr marL="285750" indent="-285750" eaLnBrk="1" hangingPunct="1">
              <a:lnSpc>
                <a:spcPct val="105000"/>
              </a:lnSpc>
              <a:buFont typeface="Wingdings" panose="05000000000000000000" pitchFamily="2" charset="2"/>
              <a:buChar char="§"/>
            </a:pPr>
            <a:r>
              <a:rPr lang="en-US" altLang="en-US" i="1" dirty="0" err="1"/>
              <a:t>Mengutamakan</a:t>
            </a:r>
            <a:r>
              <a:rPr lang="en-US" altLang="en-US" i="1" dirty="0"/>
              <a:t> </a:t>
            </a:r>
            <a:r>
              <a:rPr lang="en-US" altLang="en-US" i="1" dirty="0" err="1"/>
              <a:t>untuk</a:t>
            </a:r>
            <a:r>
              <a:rPr lang="en-US" altLang="en-US" i="1" dirty="0"/>
              <a:t> </a:t>
            </a:r>
            <a:r>
              <a:rPr lang="en-US" altLang="en-US" i="1" dirty="0" err="1"/>
              <a:t>melakukan</a:t>
            </a:r>
            <a:r>
              <a:rPr lang="en-US" altLang="en-US" i="1" dirty="0"/>
              <a:t> </a:t>
            </a:r>
            <a:r>
              <a:rPr lang="en-US" altLang="en-US" i="1" dirty="0" err="1"/>
              <a:t>metode</a:t>
            </a:r>
            <a:r>
              <a:rPr lang="en-US" altLang="en-US" i="1" dirty="0"/>
              <a:t> anti </a:t>
            </a:r>
            <a:r>
              <a:rPr lang="en-US" altLang="en-US" i="1" dirty="0" err="1"/>
              <a:t>salah</a:t>
            </a:r>
            <a:r>
              <a:rPr lang="en-US" altLang="en-US" i="1" dirty="0"/>
              <a:t> (</a:t>
            </a:r>
            <a:r>
              <a:rPr lang="en-US" altLang="en-US" i="1" dirty="0" err="1"/>
              <a:t>pokayoke</a:t>
            </a:r>
            <a:r>
              <a:rPr lang="en-US" altLang="en-US" i="1" dirty="0"/>
              <a:t>); IATF 10.2.4</a:t>
            </a:r>
          </a:p>
          <a:p>
            <a:pPr marL="0" indent="0"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89" name="Text Box 21"/>
          <p:cNvSpPr txBox="1">
            <a:spLocks noChangeArrowheads="1"/>
          </p:cNvSpPr>
          <p:nvPr/>
        </p:nvSpPr>
        <p:spPr bwMode="auto">
          <a:xfrm>
            <a:off x="4926101" y="4488926"/>
            <a:ext cx="4490376" cy="33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Evaluasi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diambil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90" name="Text Box 22"/>
          <p:cNvSpPr txBox="1">
            <a:spLocks noChangeArrowheads="1"/>
          </p:cNvSpPr>
          <p:nvPr/>
        </p:nvSpPr>
        <p:spPr bwMode="auto">
          <a:xfrm>
            <a:off x="4753449" y="5679054"/>
            <a:ext cx="5076351" cy="11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pada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SMM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simpan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Informasi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terdokumentasi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i="1" dirty="0" err="1"/>
              <a:t>Melakukan</a:t>
            </a:r>
            <a:r>
              <a:rPr lang="en-US" altLang="en-US" i="1" dirty="0"/>
              <a:t> </a:t>
            </a:r>
            <a:r>
              <a:rPr lang="en-US" altLang="en-US" i="1" dirty="0" err="1"/>
              <a:t>tindakan</a:t>
            </a:r>
            <a:r>
              <a:rPr lang="en-US" altLang="en-US" i="1" dirty="0"/>
              <a:t> </a:t>
            </a:r>
            <a:r>
              <a:rPr lang="en-US" altLang="en-US" i="1" dirty="0" err="1"/>
              <a:t>perbaikan</a:t>
            </a:r>
            <a:r>
              <a:rPr lang="en-US" altLang="en-US" i="1" dirty="0"/>
              <a:t> </a:t>
            </a:r>
            <a:r>
              <a:rPr lang="en-US" altLang="en-US" i="1" dirty="0" err="1"/>
              <a:t>terhadap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r>
              <a:rPr lang="en-US" altLang="en-US" i="1" dirty="0"/>
              <a:t> </a:t>
            </a:r>
            <a:r>
              <a:rPr lang="en-US" altLang="en-US" i="1" dirty="0" err="1"/>
              <a:t>dan</a:t>
            </a:r>
            <a:r>
              <a:rPr lang="en-US" altLang="en-US" i="1" dirty="0"/>
              <a:t> proses yang </a:t>
            </a:r>
            <a:r>
              <a:rPr lang="en-US" altLang="en-US" i="1" dirty="0" err="1"/>
              <a:t>sejenis</a:t>
            </a:r>
            <a:r>
              <a:rPr lang="en-US" altLang="en-US" i="1" dirty="0"/>
              <a:t> (10.2.1)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076833"/>
            <a:ext cx="4465997" cy="4735940"/>
          </a:xfrm>
          <a:prstGeom prst="rect">
            <a:avLst/>
          </a:prstGeom>
        </p:spPr>
      </p:pic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3964741" y="4576270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3759660" y="6558662"/>
            <a:ext cx="779065" cy="17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4811531" y="5177128"/>
            <a:ext cx="4490376" cy="3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eaLnBrk="1" hangingPunct="1">
              <a:lnSpc>
                <a:spcPct val="105000"/>
              </a:lnSpc>
            </a:pP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Update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resiko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peluang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bila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diperlukan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sz="1500" b="1" dirty="0">
                <a:solidFill>
                  <a:srgbClr val="0033CC"/>
                </a:solidFill>
              </a:rPr>
              <a:t>*</a:t>
            </a:r>
            <a:endParaRPr lang="en-US" sz="1500" b="1" i="1" dirty="0">
              <a:solidFill>
                <a:srgbClr val="0033CC"/>
              </a:solidFill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3807835" y="5464769"/>
            <a:ext cx="945615" cy="33011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4146172" y="1609669"/>
            <a:ext cx="3012" cy="45459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2814" y="768675"/>
            <a:ext cx="3449093" cy="13169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0540" y="6356351"/>
            <a:ext cx="2228850" cy="365125"/>
          </a:xfrm>
        </p:spPr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01D30-B190-4A76-8DA5-0F9B6CB7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52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907588" cy="1184275"/>
          </a:xfrm>
          <a:solidFill>
            <a:srgbClr val="009592"/>
          </a:solidFill>
        </p:spPr>
        <p:txBody>
          <a:bodyPr/>
          <a:lstStyle/>
          <a:p>
            <a:pPr algn="ctr" eaLnBrk="1" hangingPunct="1"/>
            <a:r>
              <a:rPr lang="en-US" sz="3900" b="1" dirty="0">
                <a:solidFill>
                  <a:schemeClr val="bg1"/>
                </a:solidFill>
              </a:rPr>
              <a:t>10.3 </a:t>
            </a:r>
            <a:r>
              <a:rPr lang="en-US" sz="3900" b="1" dirty="0" err="1">
                <a:solidFill>
                  <a:schemeClr val="bg1"/>
                </a:solidFill>
              </a:rPr>
              <a:t>Peningkatan</a:t>
            </a:r>
            <a:r>
              <a:rPr lang="en-US" sz="3900" b="1" dirty="0">
                <a:solidFill>
                  <a:schemeClr val="bg1"/>
                </a:solidFill>
              </a:rPr>
              <a:t> </a:t>
            </a:r>
            <a:r>
              <a:rPr lang="en-US" sz="3900" b="1" dirty="0" err="1">
                <a:solidFill>
                  <a:schemeClr val="bg1"/>
                </a:solidFill>
              </a:rPr>
              <a:t>Berkelanjutan</a:t>
            </a:r>
            <a:endParaRPr lang="en-US" sz="3900" b="1" dirty="0">
              <a:solidFill>
                <a:schemeClr val="bg1"/>
              </a:solidFill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73525" y="1298575"/>
            <a:ext cx="5832475" cy="54435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1700" i="1" dirty="0"/>
              <a:t>Perusahaan </a:t>
            </a:r>
            <a:r>
              <a:rPr lang="en-US" sz="1700" i="1" dirty="0" err="1"/>
              <a:t>harus</a:t>
            </a:r>
            <a:r>
              <a:rPr lang="en-US" sz="1700" i="1" dirty="0"/>
              <a:t> </a:t>
            </a:r>
            <a:r>
              <a:rPr lang="en-US" sz="1700" i="1" dirty="0" err="1"/>
              <a:t>melakukan</a:t>
            </a:r>
            <a:r>
              <a:rPr lang="en-US" sz="1700" i="1" dirty="0"/>
              <a:t> </a:t>
            </a:r>
            <a:r>
              <a:rPr lang="en-US" sz="1700" i="1" dirty="0" err="1"/>
              <a:t>peningkatan</a:t>
            </a:r>
            <a:r>
              <a:rPr lang="en-US" sz="1700" i="1" dirty="0"/>
              <a:t> </a:t>
            </a:r>
            <a:r>
              <a:rPr lang="en-US" sz="1700" i="1" dirty="0" err="1"/>
              <a:t>keefektifan</a:t>
            </a:r>
            <a:r>
              <a:rPr lang="en-US" sz="1700" i="1" dirty="0"/>
              <a:t> SMM </a:t>
            </a:r>
            <a:r>
              <a:rPr lang="en-US" sz="1700" i="1" dirty="0" err="1"/>
              <a:t>secara</a:t>
            </a:r>
            <a:r>
              <a:rPr lang="en-US" sz="1700" i="1" dirty="0"/>
              <a:t> </a:t>
            </a:r>
            <a:r>
              <a:rPr lang="en-US" sz="1700" i="1" dirty="0" err="1"/>
              <a:t>berkesinambungan</a:t>
            </a:r>
            <a:r>
              <a:rPr lang="en-US" sz="1700" i="1" dirty="0"/>
              <a:t>, </a:t>
            </a:r>
            <a:r>
              <a:rPr lang="en-US" sz="1700" i="1" dirty="0" err="1"/>
              <a:t>mencakup</a:t>
            </a:r>
            <a:r>
              <a:rPr lang="en-US" sz="1700" i="1" dirty="0"/>
              <a:t> : 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Peningkatan</a:t>
            </a:r>
            <a:r>
              <a:rPr lang="en-US" sz="1700" dirty="0"/>
              <a:t> </a:t>
            </a:r>
            <a:r>
              <a:rPr lang="en-US" sz="1700" dirty="0" err="1"/>
              <a:t>produk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layanan</a:t>
            </a:r>
            <a:endParaRPr lang="en-US" sz="1700" dirty="0"/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Mengkoreksi</a:t>
            </a:r>
            <a:r>
              <a:rPr lang="en-US" sz="1700" dirty="0"/>
              <a:t>, </a:t>
            </a:r>
            <a:r>
              <a:rPr lang="en-US" sz="1700" dirty="0" err="1"/>
              <a:t>mencegah</a:t>
            </a:r>
            <a:r>
              <a:rPr lang="en-US" sz="1700" dirty="0"/>
              <a:t> </a:t>
            </a:r>
            <a:r>
              <a:rPr lang="en-US" sz="1700" dirty="0" err="1"/>
              <a:t>atau</a:t>
            </a:r>
            <a:r>
              <a:rPr lang="en-US" sz="1700" dirty="0"/>
              <a:t> </a:t>
            </a:r>
            <a:r>
              <a:rPr lang="en-US" sz="1700" dirty="0" err="1"/>
              <a:t>mengurangi</a:t>
            </a:r>
            <a:r>
              <a:rPr lang="en-US" sz="1700" dirty="0"/>
              <a:t> </a:t>
            </a:r>
            <a:r>
              <a:rPr lang="en-US" sz="1700" dirty="0" err="1"/>
              <a:t>efek</a:t>
            </a:r>
            <a:r>
              <a:rPr lang="en-US" sz="1700" dirty="0"/>
              <a:t> yang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diinginkan</a:t>
            </a:r>
            <a:endParaRPr lang="en-US" sz="1700" dirty="0"/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Meningkatkan</a:t>
            </a:r>
            <a:r>
              <a:rPr lang="en-US" sz="1700" dirty="0"/>
              <a:t> </a:t>
            </a:r>
            <a:r>
              <a:rPr lang="en-US" sz="1700" dirty="0" err="1"/>
              <a:t>kinerja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efektifitas</a:t>
            </a:r>
            <a:r>
              <a:rPr lang="en-US" sz="1700" dirty="0"/>
              <a:t> </a:t>
            </a:r>
            <a:r>
              <a:rPr lang="en-US" sz="1700" dirty="0" err="1"/>
              <a:t>sistem</a:t>
            </a:r>
            <a:r>
              <a:rPr lang="en-US" sz="1700" dirty="0"/>
              <a:t> </a:t>
            </a:r>
            <a:r>
              <a:rPr lang="en-US" sz="1700" dirty="0" err="1"/>
              <a:t>manajemen</a:t>
            </a:r>
            <a:r>
              <a:rPr lang="en-US" sz="1700" dirty="0"/>
              <a:t> </a:t>
            </a:r>
            <a:r>
              <a:rPr lang="en-US" sz="1700" dirty="0" err="1"/>
              <a:t>mutu</a:t>
            </a:r>
            <a:r>
              <a:rPr lang="en-US" sz="1700" dirty="0"/>
              <a:t> (</a:t>
            </a:r>
            <a:r>
              <a:rPr lang="en-US" sz="1700" dirty="0" err="1"/>
              <a:t>hasil</a:t>
            </a:r>
            <a:r>
              <a:rPr lang="en-US" sz="1700" dirty="0"/>
              <a:t> output </a:t>
            </a:r>
            <a:r>
              <a:rPr lang="en-US" sz="1700" dirty="0" err="1"/>
              <a:t>tinjauan</a:t>
            </a:r>
            <a:r>
              <a:rPr lang="en-US" sz="1700" dirty="0"/>
              <a:t> </a:t>
            </a:r>
            <a:r>
              <a:rPr lang="en-US" sz="1700" dirty="0" err="1"/>
              <a:t>manajemen</a:t>
            </a:r>
            <a:r>
              <a:rPr lang="en-US" sz="1700" dirty="0"/>
              <a:t>)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altLang="en-US" sz="1700" i="1" dirty="0" err="1"/>
              <a:t>Menetapkan</a:t>
            </a:r>
            <a:r>
              <a:rPr lang="en-US" altLang="en-US" sz="1700" i="1" dirty="0"/>
              <a:t> proses </a:t>
            </a:r>
            <a:r>
              <a:rPr lang="en-US" altLang="en-US" sz="1700" i="1" dirty="0" err="1"/>
              <a:t>untuk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peningkatan</a:t>
            </a:r>
            <a:r>
              <a:rPr lang="en-US" altLang="en-US" sz="1700" i="1" dirty="0"/>
              <a:t> yang </a:t>
            </a:r>
            <a:r>
              <a:rPr lang="en-US" altLang="en-US" sz="1700" i="1" dirty="0" err="1"/>
              <a:t>berkelanjutan</a:t>
            </a:r>
            <a:r>
              <a:rPr lang="en-US" altLang="en-US" sz="1700" i="1" dirty="0"/>
              <a:t> (IATF 10.3.1)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altLang="en-US" sz="1700" i="1" dirty="0" err="1"/>
              <a:t>Melakukan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peningkatan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pada</a:t>
            </a:r>
            <a:r>
              <a:rPr lang="en-US" altLang="en-US" sz="1700" i="1" dirty="0"/>
              <a:t> proses </a:t>
            </a:r>
            <a:r>
              <a:rPr lang="en-US" altLang="en-US" sz="1700" i="1" dirty="0" err="1"/>
              <a:t>produksi</a:t>
            </a:r>
            <a:r>
              <a:rPr lang="en-US" altLang="en-US" sz="1700" i="1" dirty="0"/>
              <a:t> (IATF 10.3.1)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600" i="1" dirty="0" err="1"/>
              <a:t>Peningkatan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pada</a:t>
            </a:r>
            <a:r>
              <a:rPr lang="en-US" altLang="en-US" sz="1600" i="1" dirty="0"/>
              <a:t> 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secara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difokuskan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mengontrol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mengurangi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variasi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pada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karakteristik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parameter 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600" i="1" dirty="0" err="1"/>
              <a:t>Peningkatan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baru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bisa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dilakukan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apabila</a:t>
            </a:r>
            <a:r>
              <a:rPr lang="en-US" altLang="en-US" sz="1600" i="1" dirty="0"/>
              <a:t> proses </a:t>
            </a:r>
            <a:r>
              <a:rPr lang="en-US" altLang="en-US" sz="1600" i="1" dirty="0" err="1"/>
              <a:t>sudah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mampu</a:t>
            </a:r>
            <a:r>
              <a:rPr lang="en-US" altLang="en-US" sz="1600" i="1" dirty="0"/>
              <a:t> (capable)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stabil</a:t>
            </a:r>
            <a:r>
              <a:rPr lang="en-US" altLang="en-US" sz="1600" i="1" dirty="0"/>
              <a:t> (stable). </a:t>
            </a:r>
            <a:endParaRPr lang="en-GB" altLang="en-US" sz="1200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endParaRPr lang="en-US" altLang="en-US" sz="1800" i="1" u="sng" dirty="0">
              <a:solidFill>
                <a:srgbClr val="0033CC"/>
              </a:solidFill>
            </a:endParaRPr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endParaRPr lang="en-US" sz="18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91891"/>
              </p:ext>
            </p:extLst>
          </p:nvPr>
        </p:nvGraphicFramePr>
        <p:xfrm>
          <a:off x="973349" y="4379396"/>
          <a:ext cx="3979651" cy="236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 err="1">
                          <a:solidFill>
                            <a:srgbClr val="000000"/>
                          </a:solidFill>
                          <a:latin typeface="+mj-lt"/>
                        </a:rPr>
                        <a:t>Inovation</a:t>
                      </a:r>
                      <a:endParaRPr lang="en-US" sz="1200" b="1" u="sng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Membuat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atau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competitor</a:t>
                      </a:r>
                      <a:endParaRPr lang="id-ID" sz="12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Continuous improvement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Mencapai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sesuatu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baik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0" indent="0" eaLnBrk="0" hangingPunct="0"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8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Corrective action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untuk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mengatasi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masalah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terjadi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terhadap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target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tidak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tercapai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44628" y="5075238"/>
            <a:ext cx="619129" cy="1625215"/>
          </a:xfrm>
          <a:prstGeom prst="upArrow">
            <a:avLst>
              <a:gd name="adj1" fmla="val 50000"/>
              <a:gd name="adj2" fmla="val 73529"/>
            </a:avLst>
          </a:prstGeom>
          <a:solidFill>
            <a:schemeClr val="accent1">
              <a:lumMod val="75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/>
          </a:p>
        </p:txBody>
      </p:sp>
      <p:sp>
        <p:nvSpPr>
          <p:cNvPr id="100374" name="WordArt 10"/>
          <p:cNvSpPr>
            <a:spLocks noChangeArrowheads="1" noChangeShapeType="1" noTextEdit="1"/>
          </p:cNvSpPr>
          <p:nvPr/>
        </p:nvSpPr>
        <p:spPr bwMode="auto">
          <a:xfrm>
            <a:off x="586395" y="6020079"/>
            <a:ext cx="26828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Not</a:t>
            </a:r>
          </a:p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latin typeface="Arial Black"/>
              </a:rPr>
              <a:t>OK</a:t>
            </a:r>
          </a:p>
        </p:txBody>
      </p:sp>
      <p:sp>
        <p:nvSpPr>
          <p:cNvPr id="100375" name="WordArt 11"/>
          <p:cNvSpPr>
            <a:spLocks noChangeArrowheads="1" noChangeShapeType="1" noTextEdit="1"/>
          </p:cNvSpPr>
          <p:nvPr/>
        </p:nvSpPr>
        <p:spPr bwMode="auto">
          <a:xfrm>
            <a:off x="586397" y="5122345"/>
            <a:ext cx="227013" cy="1857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 Black"/>
              </a:rPr>
              <a:t>OK</a:t>
            </a:r>
          </a:p>
        </p:txBody>
      </p:sp>
      <p:sp>
        <p:nvSpPr>
          <p:cNvPr id="100376" name="Text Box 17"/>
          <p:cNvSpPr txBox="1">
            <a:spLocks noChangeArrowheads="1"/>
          </p:cNvSpPr>
          <p:nvPr/>
        </p:nvSpPr>
        <p:spPr bwMode="auto">
          <a:xfrm>
            <a:off x="-375592" y="2968496"/>
            <a:ext cx="472082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600" u="sng" dirty="0">
                <a:latin typeface="Times New Roman" pitchFamily="18" charset="0"/>
              </a:rPr>
              <a:t>Continuous Improvement </a:t>
            </a:r>
            <a:r>
              <a:rPr lang="en-US" sz="2600" u="sng" dirty="0" err="1">
                <a:latin typeface="Times New Roman" pitchFamily="18" charset="0"/>
              </a:rPr>
              <a:t>vs</a:t>
            </a:r>
            <a:r>
              <a:rPr lang="en-US" sz="2600" u="sng" dirty="0">
                <a:latin typeface="Times New Roman" pitchFamily="18" charset="0"/>
              </a:rPr>
              <a:t> Corrective Action </a:t>
            </a:r>
          </a:p>
        </p:txBody>
      </p:sp>
      <p:sp>
        <p:nvSpPr>
          <p:cNvPr id="100377" name="AutoShape 12"/>
          <p:cNvSpPr>
            <a:spLocks/>
          </p:cNvSpPr>
          <p:nvPr/>
        </p:nvSpPr>
        <p:spPr bwMode="auto">
          <a:xfrm>
            <a:off x="895960" y="4582802"/>
            <a:ext cx="232172" cy="1006078"/>
          </a:xfrm>
          <a:prstGeom prst="leftBrace">
            <a:avLst>
              <a:gd name="adj1" fmla="val 95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sp>
        <p:nvSpPr>
          <p:cNvPr id="100378" name="AutoShape 12"/>
          <p:cNvSpPr>
            <a:spLocks/>
          </p:cNvSpPr>
          <p:nvPr/>
        </p:nvSpPr>
        <p:spPr bwMode="auto">
          <a:xfrm>
            <a:off x="895960" y="5806938"/>
            <a:ext cx="232172" cy="773906"/>
          </a:xfrm>
          <a:prstGeom prst="leftBrace">
            <a:avLst>
              <a:gd name="adj1" fmla="val 95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6672" y="1124744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24" name="Picture 4" descr="https://cimx.files.wordpress.com/2013/11/toolbox-guy-web-112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1" y="1548908"/>
            <a:ext cx="1197025" cy="15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www.datadogs.nl/files/algemeen/Foto_Plan-do-check-a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854" l="0" r="100000">
                        <a14:foregroundMark x1="7118" y1="46042" x2="7118" y2="46042"/>
                        <a14:foregroundMark x1="8266" y1="50000" x2="8266" y2="50000"/>
                        <a14:foregroundMark x1="8726" y1="52812" x2="8726" y2="52812"/>
                        <a14:foregroundMark x1="9989" y1="37083" x2="9989" y2="37083"/>
                        <a14:foregroundMark x1="11481" y1="33542" x2="11481" y2="33542"/>
                        <a14:foregroundMark x1="11711" y1="30104" x2="11711" y2="30104"/>
                        <a14:foregroundMark x1="17681" y1="22708" x2="17681" y2="22708"/>
                        <a14:foregroundMark x1="20321" y1="19167" x2="20321" y2="19167"/>
                        <a14:foregroundMark x1="24914" y1="17604" x2="24914" y2="17604"/>
                        <a14:foregroundMark x1="27095" y1="16354" x2="27095" y2="16354"/>
                        <a14:foregroundMark x1="31688" y1="14375" x2="31688" y2="14375"/>
                        <a14:foregroundMark x1="37199" y1="11979" x2="37199" y2="11979"/>
                        <a14:foregroundMark x1="46383" y1="10417" x2="46383" y2="10417"/>
                        <a14:foregroundMark x1="73823" y1="45625" x2="73823" y2="45625"/>
                        <a14:foregroundMark x1="78875" y1="47083" x2="78875" y2="47083"/>
                        <a14:foregroundMark x1="81286" y1="64792" x2="81286" y2="64792"/>
                        <a14:foregroundMark x1="61309" y1="70521" x2="61309" y2="70521"/>
                        <a14:foregroundMark x1="55454" y1="70104" x2="55454" y2="70104"/>
                        <a14:foregroundMark x1="63375" y1="70521" x2="63375" y2="70521"/>
                        <a14:foregroundMark x1="67738" y1="69583" x2="67738" y2="69583"/>
                        <a14:foregroundMark x1="72790" y1="70729" x2="72790" y2="70729"/>
                        <a14:foregroundMark x1="65557" y1="66979" x2="65557" y2="66979"/>
                        <a14:foregroundMark x1="56716" y1="67917" x2="56716" y2="67917"/>
                        <a14:foregroundMark x1="70379" y1="68333" x2="70379" y2="68333"/>
                        <a14:foregroundMark x1="56716" y1="66979" x2="56716" y2="66979"/>
                        <a14:foregroundMark x1="51665" y1="68958" x2="51665" y2="68958"/>
                        <a14:foregroundMark x1="52813" y1="75729" x2="52813" y2="75729"/>
                        <a14:foregroundMark x1="57635" y1="75104" x2="57635" y2="75104"/>
                        <a14:foregroundMark x1="57176" y1="55000" x2="57176" y2="55000"/>
                        <a14:foregroundMark x1="44891" y1="35104" x2="44891" y2="35104"/>
                        <a14:foregroundMark x1="50861" y1="33125" x2="50861" y2="33125"/>
                        <a14:foregroundMark x1="40069" y1="33333" x2="40069" y2="33333"/>
                        <a14:foregroundMark x1="36510" y1="32500" x2="36510" y2="32500"/>
                        <a14:foregroundMark x1="35247" y1="36250" x2="35247" y2="36250"/>
                        <a14:foregroundMark x1="48450" y1="34688" x2="48450" y2="34688"/>
                        <a14:foregroundMark x1="46843" y1="31563" x2="46843" y2="31563"/>
                        <a14:foregroundMark x1="49483" y1="30521" x2="49483" y2="30521"/>
                        <a14:foregroundMark x1="38921" y1="30938" x2="38921" y2="30938"/>
                        <a14:foregroundMark x1="37428" y1="57604" x2="37428" y2="57604"/>
                        <a14:foregroundMark x1="31917" y1="57188" x2="31917" y2="57188"/>
                        <a14:foregroundMark x1="48220" y1="39271" x2="48220" y2="39271"/>
                        <a14:foregroundMark x1="58094" y1="63333" x2="58898" y2="62813"/>
                        <a14:foregroundMark x1="87026" y1="53021" x2="87026" y2="53021"/>
                        <a14:foregroundMark x1="84386" y1="60833" x2="84386" y2="60833"/>
                        <a14:foregroundMark x1="79564" y1="69792" x2="79564" y2="69792"/>
                        <a14:foregroundMark x1="65557" y1="78542" x2="65557" y2="78542"/>
                        <a14:foregroundMark x1="65786" y1="69583" x2="65786" y2="69583"/>
                        <a14:foregroundMark x1="62342" y1="68333" x2="62342" y2="68333"/>
                        <a14:foregroundMark x1="59587" y1="68125" x2="59587" y2="68125"/>
                        <a14:foregroundMark x1="73134" y1="68750" x2="73134" y2="68750"/>
                        <a14:foregroundMark x1="73708" y1="68125" x2="73708" y2="68125"/>
                        <a14:foregroundMark x1="70953" y1="74063" x2="70953" y2="74063"/>
                        <a14:foregroundMark x1="68312" y1="77917" x2="68312" y2="77917"/>
                        <a14:foregroundMark x1="52583" y1="78750" x2="52583" y2="78750"/>
                        <a14:foregroundMark x1="61998" y1="79583" x2="61998" y2="79583"/>
                        <a14:foregroundMark x1="53157" y1="51458" x2="53157" y2="51458"/>
                        <a14:foregroundMark x1="54420" y1="50313" x2="54420" y2="50313"/>
                        <a14:foregroundMark x1="57520" y1="53021" x2="57520" y2="53021"/>
                        <a14:foregroundMark x1="55109" y1="55625" x2="55109" y2="55625"/>
                        <a14:foregroundMark x1="71527" y1="46979" x2="71527" y2="46979"/>
                        <a14:foregroundMark x1="47991" y1="48125" x2="47991" y2="48125"/>
                        <a14:foregroundMark x1="20781" y1="49375" x2="20781" y2="49375"/>
                        <a14:foregroundMark x1="26751" y1="33750" x2="26751" y2="33750"/>
                        <a14:foregroundMark x1="46383" y1="23646" x2="46383" y2="23646"/>
                        <a14:foregroundMark x1="36051" y1="33750" x2="36051" y2="33750"/>
                        <a14:foregroundMark x1="27784" y1="54792" x2="27784" y2="54792"/>
                        <a14:foregroundMark x1="50976" y1="24896" x2="50976" y2="24896"/>
                        <a14:foregroundMark x1="54191" y1="35833" x2="54191" y2="35833"/>
                        <a14:foregroundMark x1="52124" y1="40104" x2="52124" y2="40104"/>
                        <a14:foregroundMark x1="43398" y1="41354" x2="43398" y2="41354"/>
                        <a14:foregroundMark x1="33525" y1="41875" x2="33525" y2="41875"/>
                        <a14:foregroundMark x1="26177" y1="43958" x2="26177" y2="43958"/>
                        <a14:foregroundMark x1="76234" y1="44271" x2="76234" y2="44271"/>
                        <a14:foregroundMark x1="56372" y1="32083" x2="55454" y2="32083"/>
                        <a14:foregroundMark x1="79564" y1="69167" x2="79564" y2="69167"/>
                        <a14:foregroundMark x1="79908" y1="68438" x2="79908" y2="68438"/>
                        <a14:foregroundMark x1="80138" y1="68021" x2="80138" y2="68021"/>
                        <a14:foregroundMark x1="80367" y1="67188" x2="80367" y2="67188"/>
                        <a14:foregroundMark x1="80482" y1="66146" x2="80482" y2="66146"/>
                        <a14:foregroundMark x1="80712" y1="65417" x2="80712" y2="65417"/>
                        <a14:foregroundMark x1="80482" y1="65208" x2="80482" y2="65208"/>
                        <a14:foregroundMark x1="78875" y1="65000" x2="78875" y2="65000"/>
                        <a14:foregroundMark x1="78645" y1="65000" x2="78645" y2="65000"/>
                        <a14:foregroundMark x1="45121" y1="40104" x2="45121" y2="40104"/>
                        <a14:foregroundMark x1="43054" y1="40104" x2="43054" y2="40104"/>
                        <a14:foregroundMark x1="42595" y1="39792" x2="42595" y2="39792"/>
                        <a14:foregroundMark x1="42135" y1="39792" x2="42135" y2="39792"/>
                        <a14:foregroundMark x1="41102" y1="39583" x2="41102" y2="39583"/>
                        <a14:foregroundMark x1="40987" y1="39375" x2="40987" y2="39375"/>
                        <a14:foregroundMark x1="40413" y1="39375" x2="40413" y2="39375"/>
                        <a14:foregroundMark x1="39150" y1="39375" x2="39150" y2="39375"/>
                        <a14:foregroundMark x1="38921" y1="39375" x2="38921" y2="39375"/>
                        <a14:foregroundMark x1="37199" y1="40104" x2="37199" y2="40104"/>
                        <a14:foregroundMark x1="37199" y1="40104" x2="37199" y2="40104"/>
                        <a14:foregroundMark x1="34443" y1="40104" x2="34443" y2="40104"/>
                        <a14:foregroundMark x1="31573" y1="38958" x2="31573" y2="38958"/>
                        <a14:foregroundMark x1="32606" y1="36667" x2="32606" y2="36667"/>
                        <a14:foregroundMark x1="32606" y1="34583" x2="32606" y2="34583"/>
                        <a14:foregroundMark x1="56716" y1="47604" x2="56716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52" y="1435011"/>
            <a:ext cx="1477937" cy="16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308354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8429" y="56017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2800" b="1" dirty="0" err="1">
                <a:solidFill>
                  <a:schemeClr val="tx1"/>
                </a:solidFill>
              </a:rPr>
              <a:t>Kepuasan</a:t>
            </a:r>
            <a:r>
              <a:rPr lang="en-US" altLang="en-US" sz="2800" b="1" dirty="0">
                <a:solidFill>
                  <a:schemeClr val="tx1"/>
                </a:solidFill>
              </a:rPr>
              <a:t> Customer (9.1.2)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9988"/>
            <a:ext cx="9216454" cy="52114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dirty="0" err="1"/>
              <a:t>Kepuasan</a:t>
            </a:r>
            <a:r>
              <a:rPr lang="en-US" altLang="en-US" sz="1800" b="1" dirty="0"/>
              <a:t> Customer (9.1.2)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 err="1"/>
              <a:t>Memonitor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informasi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mengenai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persepsi</a:t>
            </a:r>
            <a:r>
              <a:rPr lang="en-US" altLang="en-US" sz="1800" dirty="0"/>
              <a:t> Customer </a:t>
            </a:r>
            <a:r>
              <a:rPr lang="en-US" altLang="en-US" sz="1800" dirty="0" err="1"/>
              <a:t>mengenai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bagaimana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perusahaan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memenuhi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r>
              <a:rPr lang="en-US" altLang="en-US" sz="1800" dirty="0"/>
              <a:t> customer, </a:t>
            </a:r>
            <a:r>
              <a:rPr lang="en-US" altLang="en-US" sz="1800" dirty="0" err="1"/>
              <a:t>metode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memperoleh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mengunakan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informasi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ditetapkan</a:t>
            </a: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i="1" dirty="0" err="1"/>
              <a:t>Mengevaluasi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indikator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kerja</a:t>
            </a:r>
            <a:r>
              <a:rPr lang="en-US" altLang="en-US" sz="1800" i="1" dirty="0"/>
              <a:t> internal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(IATF 9.1.2.1)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800" i="1" dirty="0" err="1"/>
              <a:t>Kepuasan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seharusnya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dimonitor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melalui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evaluasi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secara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menerus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terhadap</a:t>
            </a:r>
            <a:r>
              <a:rPr lang="en-US" altLang="en-US" sz="1800" i="1" dirty="0"/>
              <a:t> performance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realisasi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proses</a:t>
            </a:r>
            <a:r>
              <a:rPr lang="en-US" altLang="en-US" sz="1800" i="1" dirty="0"/>
              <a:t>. Performa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berdasarkan</a:t>
            </a:r>
            <a:r>
              <a:rPr lang="en-US" altLang="en-US" sz="1800" i="1" dirty="0"/>
              <a:t> data yang objectives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meliputi</a:t>
            </a:r>
            <a:r>
              <a:rPr lang="en-US" altLang="en-US" sz="1800" i="1" dirty="0"/>
              <a:t> (</a:t>
            </a:r>
            <a:r>
              <a:rPr lang="en-US" altLang="en-US" sz="1800" i="1" dirty="0" err="1"/>
              <a:t>tapi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terbatas</a:t>
            </a:r>
            <a:r>
              <a:rPr lang="en-US" altLang="en-US" sz="1800" i="1" dirty="0"/>
              <a:t>) :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/>
              <a:t>Performa </a:t>
            </a:r>
            <a:r>
              <a:rPr lang="en-US" altLang="en-US" sz="1600" i="1" dirty="0" err="1"/>
              <a:t>pengiriman</a:t>
            </a:r>
            <a:r>
              <a:rPr lang="en-US" altLang="en-US" sz="1600" i="1" dirty="0"/>
              <a:t> part yang </a:t>
            </a:r>
            <a:r>
              <a:rPr lang="en-US" altLang="en-US" sz="1600" i="1" dirty="0" err="1"/>
              <a:t>berkualitas</a:t>
            </a:r>
            <a:endParaRPr lang="en-US" altLang="en-US" sz="16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 err="1"/>
              <a:t>Gangguan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customer (customer disruption) 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pengembalian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luar</a:t>
            </a:r>
            <a:r>
              <a:rPr lang="en-US" altLang="en-US" sz="1600" i="1" dirty="0"/>
              <a:t> (field return)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/>
              <a:t>Performa schedule </a:t>
            </a:r>
            <a:r>
              <a:rPr lang="en-US" altLang="en-US" sz="1600" i="1" dirty="0" err="1"/>
              <a:t>pengiriman</a:t>
            </a:r>
            <a:r>
              <a:rPr lang="en-US" altLang="en-US" sz="1600" i="1" dirty="0"/>
              <a:t> (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kejadian</a:t>
            </a:r>
            <a:r>
              <a:rPr lang="en-US" altLang="en-US" sz="1600" i="1" dirty="0"/>
              <a:t> premium freight) </a:t>
            </a:r>
            <a:r>
              <a:rPr lang="en-US" altLang="en-US" sz="1600" i="1" dirty="0" err="1"/>
              <a:t>dan</a:t>
            </a:r>
            <a:endParaRPr lang="en-US" altLang="en-US" sz="16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 err="1"/>
              <a:t>Catatan</a:t>
            </a:r>
            <a:r>
              <a:rPr lang="en-US" altLang="en-US" sz="1600" i="1" dirty="0"/>
              <a:t> customer </a:t>
            </a:r>
            <a:r>
              <a:rPr lang="en-US" altLang="en-US" sz="1600" i="1" dirty="0" err="1"/>
              <a:t>sehubungan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dengan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masalah</a:t>
            </a:r>
            <a:r>
              <a:rPr lang="en-US" altLang="en-US" sz="1600" i="1" dirty="0"/>
              <a:t> quality </a:t>
            </a:r>
            <a:r>
              <a:rPr lang="en-US" altLang="en-US" sz="1600" i="1" dirty="0" err="1"/>
              <a:t>atau</a:t>
            </a:r>
            <a:r>
              <a:rPr lang="en-US" altLang="en-US" sz="1600" i="1" dirty="0"/>
              <a:t> delivery</a:t>
            </a:r>
            <a:endParaRPr lang="en-US" altLang="en-US" sz="1800" i="1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b="1" i="1" u="sng" dirty="0">
                <a:solidFill>
                  <a:srgbClr val="FF0000"/>
                </a:solidFill>
              </a:rPr>
              <a:t>Review data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performa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customer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termasuk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portal online customer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scorecard customer,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Jika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tersedia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(IATF 9.1.2.1)</a:t>
            </a:r>
            <a:endParaRPr lang="en-US" altLang="en-US" sz="1400" b="1" i="1" u="sng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1012602" y="2543897"/>
            <a:ext cx="8508652" cy="98829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NOTE. </a:t>
            </a:r>
            <a:r>
              <a:rPr lang="en-US" sz="1600" dirty="0" err="1">
                <a:solidFill>
                  <a:schemeClr val="tx1"/>
                </a:solidFill>
              </a:rPr>
              <a:t>Pemantauan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persepsi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mencakup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mendapatkan</a:t>
            </a:r>
            <a:r>
              <a:rPr lang="en-US" sz="1600" dirty="0">
                <a:solidFill>
                  <a:schemeClr val="tx1"/>
                </a:solidFill>
              </a:rPr>
              <a:t> input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sumber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seperti</a:t>
            </a:r>
            <a:r>
              <a:rPr lang="en-US" sz="1600" dirty="0">
                <a:solidFill>
                  <a:schemeClr val="tx1"/>
                </a:solidFill>
              </a:rPr>
              <a:t> survey </a:t>
            </a:r>
            <a:r>
              <a:rPr lang="en-US" sz="1600" dirty="0" err="1">
                <a:solidFill>
                  <a:schemeClr val="tx1"/>
                </a:solidFill>
              </a:rPr>
              <a:t>kepuasan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, data </a:t>
            </a:r>
            <a:r>
              <a:rPr lang="en-US" sz="1600" dirty="0" err="1">
                <a:solidFill>
                  <a:schemeClr val="tx1"/>
                </a:solidFill>
              </a:rPr>
              <a:t>pelanggan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pada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kualitas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produk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dikirimkan</a:t>
            </a:r>
            <a:r>
              <a:rPr lang="en-US" sz="1600" dirty="0">
                <a:solidFill>
                  <a:schemeClr val="tx1"/>
                </a:solidFill>
              </a:rPr>
              <a:t>, survey </a:t>
            </a:r>
            <a:r>
              <a:rPr lang="en-US" sz="1600" dirty="0" err="1">
                <a:solidFill>
                  <a:schemeClr val="tx1"/>
                </a:solidFill>
              </a:rPr>
              <a:t>opini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pengguna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analisa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kehilangan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bisnis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pujian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hak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garansi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laporan</a:t>
            </a:r>
            <a:r>
              <a:rPr lang="en-US" sz="1600" dirty="0">
                <a:solidFill>
                  <a:schemeClr val="tx1"/>
                </a:solidFill>
              </a:rPr>
              <a:t> dealer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7467600" y="0"/>
            <a:ext cx="2438400" cy="9906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8064" y="627517"/>
            <a:ext cx="4639072" cy="248783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08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00" name="Picture 52" descr="Image result for realisa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58"/>
            <a:ext cx="99060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639085"/>
            <a:ext cx="9906000" cy="1899828"/>
          </a:xfrm>
          <a:prstGeom prst="rect">
            <a:avLst/>
          </a:prstGeom>
          <a:solidFill>
            <a:schemeClr val="dk1">
              <a:alpha val="8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381000" y="5173179"/>
            <a:ext cx="8991600" cy="831639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PROSES REALISASI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95207-F316-4C06-BB27-28BD387A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32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95172" y="248730"/>
            <a:ext cx="6596814" cy="820737"/>
          </a:xfrm>
        </p:spPr>
        <p:txBody>
          <a:bodyPr/>
          <a:lstStyle/>
          <a:p>
            <a:pPr eaLnBrk="1" hangingPunct="1"/>
            <a:r>
              <a:rPr lang="en-US" altLang="en-US" sz="2925" dirty="0"/>
              <a:t>8.2.1. </a:t>
            </a:r>
            <a:r>
              <a:rPr lang="en-US" altLang="en-US" sz="2925" dirty="0" err="1"/>
              <a:t>Komunikasi</a:t>
            </a:r>
            <a:r>
              <a:rPr lang="en-US" altLang="en-US" sz="2925" dirty="0"/>
              <a:t> </a:t>
            </a:r>
            <a:r>
              <a:rPr lang="en-US" altLang="en-US" sz="2925" dirty="0" err="1"/>
              <a:t>dengan</a:t>
            </a:r>
            <a:r>
              <a:rPr lang="en-US" altLang="en-US" sz="2925" dirty="0"/>
              <a:t> </a:t>
            </a:r>
            <a:r>
              <a:rPr lang="en-US" altLang="en-US" sz="2925" dirty="0" err="1"/>
              <a:t>pelanggan</a:t>
            </a:r>
            <a:r>
              <a:rPr lang="en-US" altLang="en-US" sz="2925" dirty="0"/>
              <a:t> </a:t>
            </a:r>
          </a:p>
        </p:txBody>
      </p:sp>
      <p:sp>
        <p:nvSpPr>
          <p:cNvPr id="1689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45724" y="1102898"/>
            <a:ext cx="6777789" cy="38877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600" i="1" dirty="0" err="1"/>
              <a:t>Menetapkan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mengimplementasikan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sistem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komunikasi</a:t>
            </a:r>
            <a:r>
              <a:rPr lang="en-US" altLang="en-US" sz="2600" i="1" dirty="0"/>
              <a:t> yang </a:t>
            </a:r>
            <a:r>
              <a:rPr lang="en-US" altLang="en-US" sz="2600" i="1" dirty="0" err="1"/>
              <a:t>efektif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pelanggan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terkait</a:t>
            </a:r>
            <a:r>
              <a:rPr lang="en-US" altLang="en-US" sz="2600" i="1" dirty="0"/>
              <a:t> </a:t>
            </a:r>
            <a:r>
              <a:rPr lang="en-US" altLang="en-US" sz="2600" i="1" dirty="0" err="1"/>
              <a:t>dengan</a:t>
            </a:r>
            <a:endParaRPr lang="en-US" altLang="en-US" sz="2600" i="1" dirty="0"/>
          </a:p>
          <a:p>
            <a:pPr lvl="1" eaLnBrk="1" hangingPunct="1"/>
            <a:r>
              <a:rPr lang="en-US" altLang="en-US" i="1" dirty="0" err="1"/>
              <a:t>Informasi</a:t>
            </a:r>
            <a:r>
              <a:rPr lang="en-US" altLang="en-US" i="1" dirty="0"/>
              <a:t> </a:t>
            </a:r>
            <a:r>
              <a:rPr lang="en-US" altLang="en-US" i="1" dirty="0" err="1"/>
              <a:t>mengenai</a:t>
            </a:r>
            <a:r>
              <a:rPr lang="en-US" altLang="en-US" i="1" dirty="0"/>
              <a:t> </a:t>
            </a:r>
            <a:r>
              <a:rPr lang="en-US" altLang="en-US" i="1" dirty="0" err="1"/>
              <a:t>Produk</a:t>
            </a:r>
            <a:endParaRPr lang="en-US" altLang="en-US" i="1" dirty="0"/>
          </a:p>
          <a:p>
            <a:pPr marL="1180171" lvl="2"/>
            <a:r>
              <a:rPr lang="en-US" altLang="en-US" sz="1950" dirty="0" err="1"/>
              <a:t>Katalog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produk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terupdate</a:t>
            </a:r>
            <a:endParaRPr lang="en-US" altLang="en-US" sz="1950" dirty="0"/>
          </a:p>
          <a:p>
            <a:pPr lvl="1" eaLnBrk="1" hangingPunct="1"/>
            <a:r>
              <a:rPr lang="en-US" altLang="en-US" i="1" dirty="0" err="1"/>
              <a:t>Permintaan</a:t>
            </a:r>
            <a:r>
              <a:rPr lang="en-US" altLang="en-US" i="1" dirty="0"/>
              <a:t>, </a:t>
            </a:r>
            <a:r>
              <a:rPr lang="en-US" altLang="en-US" i="1" dirty="0" err="1"/>
              <a:t>penanganan</a:t>
            </a:r>
            <a:r>
              <a:rPr lang="en-US" altLang="en-US" i="1" dirty="0"/>
              <a:t> </a:t>
            </a:r>
            <a:r>
              <a:rPr lang="en-US" altLang="en-US" i="1" dirty="0" err="1"/>
              <a:t>kontrak</a:t>
            </a:r>
            <a:r>
              <a:rPr lang="en-US" altLang="en-US" i="1" dirty="0"/>
              <a:t> </a:t>
            </a:r>
            <a:r>
              <a:rPr lang="en-US" altLang="en-US" i="1" dirty="0" err="1"/>
              <a:t>atau</a:t>
            </a:r>
            <a:r>
              <a:rPr lang="en-US" altLang="en-US" i="1" dirty="0"/>
              <a:t> order 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perubahannya</a:t>
            </a:r>
            <a:r>
              <a:rPr lang="en-US" altLang="en-US" i="1" dirty="0"/>
              <a:t>.</a:t>
            </a:r>
          </a:p>
          <a:p>
            <a:pPr lvl="1" eaLnBrk="1" hangingPunct="1"/>
            <a:r>
              <a:rPr lang="en-US" altLang="en-US" i="1" dirty="0"/>
              <a:t>Customer Feedback (</a:t>
            </a:r>
            <a:r>
              <a:rPr lang="en-US" altLang="en-US" i="1" dirty="0" err="1"/>
              <a:t>termasuk</a:t>
            </a:r>
            <a:r>
              <a:rPr lang="en-US" altLang="en-US" i="1" dirty="0"/>
              <a:t> </a:t>
            </a:r>
            <a:r>
              <a:rPr lang="en-US" altLang="en-US" i="1" dirty="0" err="1"/>
              <a:t>keluhan</a:t>
            </a:r>
            <a:r>
              <a:rPr lang="en-US" altLang="en-US" i="1" dirty="0"/>
              <a:t> </a:t>
            </a:r>
            <a:r>
              <a:rPr lang="en-US" altLang="en-US" i="1" dirty="0" err="1"/>
              <a:t>pelanggan</a:t>
            </a:r>
            <a:r>
              <a:rPr lang="en-US" altLang="en-US" i="1" dirty="0"/>
              <a:t>)</a:t>
            </a:r>
          </a:p>
          <a:p>
            <a:pPr lvl="2"/>
            <a:r>
              <a:rPr lang="en-US" altLang="en-US" sz="1950" dirty="0" err="1"/>
              <a:t>Baik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 </a:t>
            </a:r>
            <a:r>
              <a:rPr lang="en-US" altLang="en-US" sz="1950" dirty="0" err="1"/>
              <a:t>maupun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tidak</a:t>
            </a:r>
            <a:r>
              <a:rPr lang="en-US" altLang="en-US" sz="1950" dirty="0"/>
              <a:t> </a:t>
            </a:r>
            <a:r>
              <a:rPr lang="en-US" altLang="en-US" sz="1950" dirty="0" err="1"/>
              <a:t>langsung</a:t>
            </a:r>
            <a:r>
              <a:rPr lang="en-US" altLang="en-US" sz="1950" dirty="0"/>
              <a:t>, </a:t>
            </a:r>
            <a:r>
              <a:rPr lang="en-US" altLang="en-US" sz="1950" dirty="0" err="1"/>
              <a:t>misalnya</a:t>
            </a:r>
            <a:r>
              <a:rPr lang="en-US" altLang="en-US" sz="1950" dirty="0"/>
              <a:t> complain </a:t>
            </a:r>
            <a:r>
              <a:rPr lang="en-US" altLang="en-US" sz="1950" dirty="0" err="1"/>
              <a:t>melalui</a:t>
            </a:r>
            <a:r>
              <a:rPr lang="en-US" altLang="en-US" sz="1950" dirty="0"/>
              <a:t> </a:t>
            </a:r>
            <a:r>
              <a:rPr lang="en-US" altLang="en-US" sz="1950" dirty="0" err="1"/>
              <a:t>surat</a:t>
            </a:r>
            <a:r>
              <a:rPr lang="en-US" altLang="en-US" sz="1950" dirty="0"/>
              <a:t> </a:t>
            </a:r>
            <a:r>
              <a:rPr lang="en-US" altLang="en-US" sz="1950" dirty="0" err="1"/>
              <a:t>pembaca</a:t>
            </a:r>
            <a:endParaRPr lang="en-US" altLang="en-US" sz="1950" dirty="0"/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Menangani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mengontrol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properti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milik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pelanggan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.</a:t>
            </a:r>
          </a:p>
          <a:p>
            <a:pPr lvl="1"/>
            <a:r>
              <a:rPr lang="en-US" i="1" dirty="0" err="1">
                <a:effectLst/>
                <a:ea typeface="Times New Roman" panose="02020603050405020304" pitchFamily="18" charset="0"/>
              </a:rPr>
              <a:t>Membuat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ketentuan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spesifik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mengenai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tindakan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mungkin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dilakukan</a:t>
            </a:r>
            <a:r>
              <a:rPr lang="en-US" i="1" dirty="0">
                <a:effectLst/>
                <a:ea typeface="Times New Roman" panose="02020603050405020304" pitchFamily="18" charset="0"/>
              </a:rPr>
              <a:t>,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apabila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jika</a:t>
            </a:r>
            <a:r>
              <a:rPr lang="en-US" i="1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ea typeface="Times New Roman" panose="02020603050405020304" pitchFamily="18" charset="0"/>
              </a:rPr>
              <a:t>diperlukan</a:t>
            </a:r>
            <a:r>
              <a:rPr lang="en-US" dirty="0"/>
              <a:t>.</a:t>
            </a:r>
            <a:endParaRPr lang="en-US" altLang="en-US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13089" y="421429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2681415" cy="685800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22" y="6478077"/>
            <a:ext cx="1982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www.sentral-sistem.com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ccidental Presidency" panose="00000400000000000000" pitchFamily="2" charset="0"/>
              </a:rPr>
              <a:t>ISO 9001</a:t>
            </a:r>
            <a:endParaRPr lang="en-US" dirty="0"/>
          </a:p>
        </p:txBody>
      </p:sp>
      <p:sp>
        <p:nvSpPr>
          <p:cNvPr id="9" name="Moon 8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9333" y="3770850"/>
            <a:ext cx="2557531" cy="2646016"/>
            <a:chOff x="169333" y="3770850"/>
            <a:chExt cx="2557531" cy="2646016"/>
          </a:xfrm>
        </p:grpSpPr>
        <p:sp>
          <p:nvSpPr>
            <p:cNvPr id="12" name="Rectangle 11"/>
            <p:cNvSpPr/>
            <p:nvPr/>
          </p:nvSpPr>
          <p:spPr>
            <a:xfrm>
              <a:off x="1648276" y="3770850"/>
              <a:ext cx="508648" cy="211759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32273" y="5479318"/>
              <a:ext cx="472776" cy="932750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>
              <a:off x="2168500" y="5886486"/>
              <a:ext cx="55836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2179615" y="4953042"/>
              <a:ext cx="519977" cy="528142"/>
            </a:xfrm>
            <a:prstGeom prst="rtTriangle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2220452" y="4978679"/>
              <a:ext cx="472590" cy="496604"/>
            </a:xfrm>
            <a:prstGeom prst="rtTriangle">
              <a:avLst/>
            </a:prstGeom>
            <a:pattFill prst="narHorz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6064" y="4992214"/>
              <a:ext cx="1926207" cy="488969"/>
            </a:xfrm>
            <a:prstGeom prst="rect">
              <a:avLst/>
            </a:pr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931" y="6442357"/>
            <a:ext cx="310923" cy="280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447532"/>
            <a:ext cx="2681415" cy="23512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24600"/>
            <a:ext cx="2311400" cy="365125"/>
          </a:xfrm>
        </p:spPr>
        <p:txBody>
          <a:bodyPr/>
          <a:lstStyle/>
          <a:p>
            <a:fld id="{8646E38D-1E4E-4D64-8D25-29F399A3900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9936A2-B64B-4C4F-BE2F-6AE65FD2F63C}"/>
              </a:ext>
            </a:extLst>
          </p:cNvPr>
          <p:cNvSpPr/>
          <p:nvPr/>
        </p:nvSpPr>
        <p:spPr>
          <a:xfrm>
            <a:off x="2987479" y="4688031"/>
            <a:ext cx="6596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Komunikasi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tertulis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atau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verbal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harus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disesuaikan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dengan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bahasa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telah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disepakati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dengan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customer.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Organisasi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harus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mempunyai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kemampuan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untuk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berkomunikasi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terkait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informasi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yang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diperlukan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termasuk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data customer,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bahasa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komputer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dan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format (</a:t>
            </a:r>
            <a:r>
              <a:rPr lang="en-US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Contoh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+mn-lt"/>
              </a:rPr>
              <a:t>computer-aided  design data,   electronic   data  interchange</a:t>
            </a:r>
            <a:r>
              <a:rPr lang="en-US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) (IATF 8.2.1.1)</a:t>
            </a:r>
            <a:endParaRPr lang="en-US" i="1" dirty="0">
              <a:solidFill>
                <a:srgbClr val="FF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E1FF69C-6F60-4781-910D-1C6E5A18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98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type="title"/>
          </p:nvPr>
        </p:nvSpPr>
        <p:spPr>
          <a:xfrm>
            <a:off x="344488" y="44450"/>
            <a:ext cx="6192837" cy="1143000"/>
          </a:xfrm>
        </p:spPr>
        <p:txBody>
          <a:bodyPr/>
          <a:lstStyle/>
          <a:p>
            <a:pPr eaLnBrk="1" hangingPunct="1"/>
            <a:r>
              <a:rPr lang="id-ID" altLang="en-US" sz="2200" dirty="0"/>
              <a:t>8</a:t>
            </a:r>
            <a:r>
              <a:rPr lang="en-US" altLang="en-US" sz="2200" dirty="0"/>
              <a:t>.2.</a:t>
            </a:r>
            <a:r>
              <a:rPr lang="id-ID" altLang="en-US" sz="2200" dirty="0"/>
              <a:t>2</a:t>
            </a:r>
            <a:r>
              <a:rPr lang="en-US" altLang="en-US" sz="2200" dirty="0"/>
              <a:t>.</a:t>
            </a:r>
            <a:r>
              <a:rPr lang="en-US" altLang="en-US" sz="2200" dirty="0" err="1"/>
              <a:t>Penetapan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Persyaratan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Produk</a:t>
            </a:r>
            <a:r>
              <a:rPr lang="en-US" altLang="en-US" sz="2200" dirty="0"/>
              <a:t> </a:t>
            </a:r>
            <a:r>
              <a:rPr lang="id-ID" altLang="en-US" sz="2200" dirty="0"/>
              <a:t>Jasa</a:t>
            </a:r>
            <a:r>
              <a:rPr lang="en-US" altLang="en-US" sz="2200" dirty="0"/>
              <a:t> </a:t>
            </a:r>
            <a:br>
              <a:rPr lang="en-US" altLang="en-US" sz="2200" dirty="0"/>
            </a:br>
            <a:r>
              <a:rPr lang="id-ID" altLang="en-US" sz="2200" dirty="0"/>
              <a:t>8</a:t>
            </a:r>
            <a:r>
              <a:rPr lang="en-US" altLang="en-US" sz="2200" dirty="0"/>
              <a:t>.2.</a:t>
            </a:r>
            <a:r>
              <a:rPr lang="id-ID" altLang="en-US" sz="2200" dirty="0"/>
              <a:t>3</a:t>
            </a:r>
            <a:r>
              <a:rPr lang="en-US" altLang="en-US" sz="2200" dirty="0"/>
              <a:t>. </a:t>
            </a:r>
            <a:r>
              <a:rPr lang="en-US" altLang="en-US" sz="2200" dirty="0" err="1"/>
              <a:t>Peninjauan</a:t>
            </a:r>
            <a:r>
              <a:rPr lang="en-US" altLang="en-US" sz="2200" dirty="0"/>
              <a:t> </a:t>
            </a:r>
            <a:r>
              <a:rPr lang="en-US" altLang="en-US" sz="2200" dirty="0" err="1"/>
              <a:t>Kemampuan</a:t>
            </a:r>
            <a:r>
              <a:rPr lang="en-US" altLang="en-US" sz="2200" dirty="0"/>
              <a:t> Perusahaan</a:t>
            </a: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26250" y="188913"/>
            <a:ext cx="2663825" cy="15843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5" y="404813"/>
            <a:ext cx="230505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96975"/>
            <a:ext cx="3140075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281113" y="6323013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A</a:t>
            </a:r>
          </a:p>
        </p:txBody>
      </p:sp>
      <p:sp>
        <p:nvSpPr>
          <p:cNvPr id="3080" name="Text Box 10"/>
          <p:cNvSpPr txBox="1">
            <a:spLocks noChangeArrowheads="1"/>
          </p:cNvSpPr>
          <p:nvPr/>
        </p:nvSpPr>
        <p:spPr bwMode="auto">
          <a:xfrm>
            <a:off x="3657600" y="2590800"/>
            <a:ext cx="62484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u="sng" dirty="0" err="1"/>
              <a:t>Penetapan</a:t>
            </a:r>
            <a:r>
              <a:rPr lang="en-US" altLang="en-US" sz="1200" u="sng" dirty="0"/>
              <a:t> </a:t>
            </a:r>
            <a:r>
              <a:rPr lang="en-US" altLang="en-US" sz="1200" u="sng" dirty="0" err="1"/>
              <a:t>persyaratan</a:t>
            </a:r>
            <a:r>
              <a:rPr lang="en-US" altLang="en-US" sz="1200" u="sng" dirty="0"/>
              <a:t> Customer (</a:t>
            </a:r>
            <a:r>
              <a:rPr lang="id-ID" altLang="en-US" sz="1200" u="sng" dirty="0"/>
              <a:t>IATF 8</a:t>
            </a:r>
            <a:r>
              <a:rPr lang="en-US" altLang="en-US" sz="1200" u="sng" dirty="0"/>
              <a:t>.2.</a:t>
            </a:r>
            <a:r>
              <a:rPr lang="id-ID" altLang="en-US" sz="1200" u="sng" dirty="0"/>
              <a:t>2</a:t>
            </a:r>
            <a:r>
              <a:rPr lang="en-US" altLang="en-US" sz="1200" u="sng" dirty="0"/>
              <a:t>.) </a:t>
            </a:r>
          </a:p>
          <a:p>
            <a:pPr eaLnBrk="1" hangingPunct="1">
              <a:buFontTx/>
              <a:buChar char="•"/>
            </a:pPr>
            <a:r>
              <a:rPr lang="en-US" altLang="en-US" sz="1200" b="1" dirty="0" err="1">
                <a:solidFill>
                  <a:srgbClr val="0070C0"/>
                </a:solidFill>
              </a:rPr>
              <a:t>Termasuk</a:t>
            </a:r>
            <a:r>
              <a:rPr lang="en-US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en-US" sz="1200" b="1" dirty="0" err="1">
                <a:solidFill>
                  <a:srgbClr val="0070C0"/>
                </a:solidFill>
              </a:rPr>
              <a:t>persyaratan</a:t>
            </a:r>
            <a:r>
              <a:rPr lang="en-US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en-US" sz="1200" b="1" dirty="0" err="1">
                <a:solidFill>
                  <a:srgbClr val="0070C0"/>
                </a:solidFill>
              </a:rPr>
              <a:t>untuk</a:t>
            </a:r>
            <a:r>
              <a:rPr lang="en-US" altLang="en-US" sz="1200" b="1" dirty="0">
                <a:solidFill>
                  <a:srgbClr val="0070C0"/>
                </a:solidFill>
              </a:rPr>
              <a:t>  delivery </a:t>
            </a:r>
            <a:r>
              <a:rPr lang="en-US" altLang="en-US" sz="1200" b="1" dirty="0" err="1">
                <a:solidFill>
                  <a:srgbClr val="0070C0"/>
                </a:solidFill>
              </a:rPr>
              <a:t>dan</a:t>
            </a:r>
            <a:r>
              <a:rPr lang="en-US" altLang="en-US" sz="1200" b="1" dirty="0">
                <a:solidFill>
                  <a:srgbClr val="0070C0"/>
                </a:solidFill>
              </a:rPr>
              <a:t> post-delivery (</a:t>
            </a:r>
            <a:r>
              <a:rPr lang="en-US" altLang="en-US" sz="1200" b="1" dirty="0" err="1">
                <a:solidFill>
                  <a:srgbClr val="0070C0"/>
                </a:solidFill>
              </a:rPr>
              <a:t>pasca</a:t>
            </a:r>
            <a:r>
              <a:rPr lang="en-US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en-US" sz="1200" b="1" dirty="0" err="1">
                <a:solidFill>
                  <a:srgbClr val="0070C0"/>
                </a:solidFill>
              </a:rPr>
              <a:t>pengiriman</a:t>
            </a:r>
            <a:r>
              <a:rPr lang="en-US" altLang="en-US" sz="1200" b="1" dirty="0">
                <a:solidFill>
                  <a:srgbClr val="0070C0"/>
                </a:solidFill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200" i="1" dirty="0" err="1"/>
              <a:t>Persyaratan</a:t>
            </a:r>
            <a:r>
              <a:rPr lang="en-US" altLang="en-US" sz="1200" i="1" dirty="0"/>
              <a:t> yang </a:t>
            </a:r>
            <a:r>
              <a:rPr lang="en-US" altLang="en-US" sz="1200" i="1" dirty="0" err="1"/>
              <a:t>tidak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ditetapkan</a:t>
            </a:r>
            <a:r>
              <a:rPr lang="en-US" altLang="en-US" sz="1200" i="1" dirty="0"/>
              <a:t>   </a:t>
            </a:r>
            <a:r>
              <a:rPr lang="en-US" altLang="en-US" sz="1200" i="1" dirty="0" err="1"/>
              <a:t>oleh</a:t>
            </a:r>
            <a:r>
              <a:rPr lang="en-US" altLang="en-US" sz="1200" i="1" dirty="0"/>
              <a:t> customer, </a:t>
            </a:r>
            <a:r>
              <a:rPr lang="en-US" altLang="en-US" sz="1200" i="1" dirty="0" err="1"/>
              <a:t>tapi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penting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untuk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persyaratan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produk</a:t>
            </a:r>
            <a:r>
              <a:rPr lang="en-US" altLang="en-US" sz="1200" i="1" dirty="0"/>
              <a:t> </a:t>
            </a:r>
            <a:endParaRPr lang="id-ID" altLang="en-US" sz="1200" i="1" dirty="0"/>
          </a:p>
          <a:p>
            <a:pPr eaLnBrk="1" hangingPunct="1">
              <a:buFontTx/>
              <a:buChar char="•"/>
            </a:pPr>
            <a:r>
              <a:rPr lang="id-ID" altLang="en-US" sz="1200" i="1" dirty="0"/>
              <a:t>Spesial Karakeristik</a:t>
            </a:r>
            <a:endParaRPr lang="en-US" altLang="en-US" sz="1200" i="1" dirty="0"/>
          </a:p>
          <a:p>
            <a:pPr eaLnBrk="1" hangingPunct="1">
              <a:buFontTx/>
              <a:buChar char="•"/>
            </a:pPr>
            <a:r>
              <a:rPr lang="en-US" altLang="en-US" sz="1200" dirty="0" err="1"/>
              <a:t>Peraturan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terkait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dengan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persyaratan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produk</a:t>
            </a:r>
            <a:endParaRPr lang="en-US" altLang="en-US" sz="1200" dirty="0"/>
          </a:p>
          <a:p>
            <a:pPr eaLnBrk="1" hangingPunct="1">
              <a:buFontTx/>
              <a:buChar char="•"/>
            </a:pPr>
            <a:r>
              <a:rPr lang="en-US" altLang="en-US" sz="1200" i="1" dirty="0" err="1"/>
              <a:t>Tambahan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persyaratan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sesuai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kebutuhan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perusahaan</a:t>
            </a:r>
            <a:r>
              <a:rPr lang="en-US" altLang="en-US" sz="1200" u="sng" dirty="0"/>
              <a:t> </a:t>
            </a:r>
          </a:p>
          <a:p>
            <a:pPr eaLnBrk="1" hangingPunct="1">
              <a:buFontTx/>
              <a:buChar char="•"/>
            </a:pPr>
            <a:r>
              <a:rPr lang="en-US" altLang="en-US" sz="1200" i="1" dirty="0" err="1"/>
              <a:t>Aktifitas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pasca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pengiriman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termasuk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layanan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purna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jual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sesuai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kontrak</a:t>
            </a:r>
            <a:endParaRPr lang="en-US" altLang="en-US" sz="1200" i="1" dirty="0"/>
          </a:p>
          <a:p>
            <a:pPr eaLnBrk="1" hangingPunct="1">
              <a:buFontTx/>
              <a:buChar char="•"/>
            </a:pPr>
            <a:r>
              <a:rPr lang="en-US" altLang="en-US" sz="1200" i="1" dirty="0" err="1"/>
              <a:t>Persyaratan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daur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ulang</a:t>
            </a:r>
            <a:r>
              <a:rPr lang="en-US" altLang="en-US" sz="1200" i="1" dirty="0"/>
              <a:t>, </a:t>
            </a:r>
            <a:r>
              <a:rPr lang="id-ID" altLang="en-US" sz="1200" i="1" dirty="0"/>
              <a:t>disposal material, </a:t>
            </a:r>
            <a:r>
              <a:rPr lang="en-US" altLang="en-US" sz="1200" i="1" dirty="0" err="1"/>
              <a:t>keselamatan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lingkungan</a:t>
            </a:r>
            <a:r>
              <a:rPr lang="en-US" altLang="en-US" sz="1200" i="1" dirty="0"/>
              <a:t>  (IATF 8.2.2.1)</a:t>
            </a:r>
          </a:p>
          <a:p>
            <a:pPr eaLnBrk="1" hangingPunct="1">
              <a:buFontTx/>
              <a:buChar char="•"/>
            </a:pP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Customer specific requirements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harus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dievaluasi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dan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masuk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lingkup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manajemen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mutu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i="1" u="sng" dirty="0" err="1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perusahaan</a:t>
            </a:r>
            <a:r>
              <a:rPr lang="en-US" sz="1200" b="1" i="1" u="sng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. (IATF 4.2.3)</a:t>
            </a:r>
            <a:endParaRPr lang="en-US" sz="1200" b="1" u="sng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081" name="Line 11"/>
          <p:cNvSpPr>
            <a:spLocks noChangeShapeType="1"/>
          </p:cNvSpPr>
          <p:nvPr/>
        </p:nvSpPr>
        <p:spPr bwMode="auto">
          <a:xfrm flipH="1" flipV="1">
            <a:off x="2432050" y="2420938"/>
            <a:ext cx="936625" cy="43180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2"/>
          <p:cNvSpPr txBox="1">
            <a:spLocks noChangeArrowheads="1"/>
          </p:cNvSpPr>
          <p:nvPr/>
        </p:nvSpPr>
        <p:spPr bwMode="auto">
          <a:xfrm>
            <a:off x="3729038" y="4730750"/>
            <a:ext cx="59039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u="sng" dirty="0"/>
              <a:t>Review </a:t>
            </a:r>
            <a:r>
              <a:rPr lang="en-US" altLang="en-US" sz="1200" u="sng" dirty="0" err="1"/>
              <a:t>kemampuan</a:t>
            </a:r>
            <a:r>
              <a:rPr lang="en-US" altLang="en-US" sz="1200" u="sng" dirty="0"/>
              <a:t> </a:t>
            </a:r>
            <a:r>
              <a:rPr lang="en-US" altLang="en-US" sz="1200" u="sng" dirty="0" err="1"/>
              <a:t>perusahaan</a:t>
            </a:r>
            <a:r>
              <a:rPr lang="en-US" altLang="en-US" sz="1200" u="sng" dirty="0"/>
              <a:t> </a:t>
            </a:r>
            <a:r>
              <a:rPr lang="en-US" altLang="en-US" sz="1200" u="sng" dirty="0" err="1"/>
              <a:t>sebelum</a:t>
            </a:r>
            <a:r>
              <a:rPr lang="en-US" altLang="en-US" sz="1200" u="sng" dirty="0"/>
              <a:t> </a:t>
            </a:r>
            <a:r>
              <a:rPr lang="en-US" altLang="en-US" sz="1200" u="sng" dirty="0" err="1"/>
              <a:t>persetujuan</a:t>
            </a:r>
            <a:r>
              <a:rPr lang="en-US" altLang="en-US" sz="1200" u="sng" dirty="0"/>
              <a:t> (</a:t>
            </a:r>
            <a:r>
              <a:rPr lang="id-ID" altLang="en-US" sz="1200" u="sng" dirty="0"/>
              <a:t>IATF 8</a:t>
            </a:r>
            <a:r>
              <a:rPr lang="en-US" altLang="en-US" sz="1200" u="sng" dirty="0"/>
              <a:t>.2.</a:t>
            </a:r>
            <a:r>
              <a:rPr lang="id-ID" altLang="en-US" sz="1200" u="sng" dirty="0"/>
              <a:t>3</a:t>
            </a:r>
            <a:r>
              <a:rPr lang="en-US" altLang="en-US" sz="1200" u="sng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200" i="1" dirty="0" err="1"/>
              <a:t>Persyaratan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produk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sudah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jelas</a:t>
            </a:r>
            <a:r>
              <a:rPr lang="id-ID" altLang="en-US" sz="1200" i="1" dirty="0"/>
              <a:t> termasuk pengendalian Spesial Karakteristik</a:t>
            </a:r>
            <a:r>
              <a:rPr lang="en-US" altLang="en-US" sz="1200" i="1" dirty="0"/>
              <a:t> (IATF 8.2.3.1.2)</a:t>
            </a:r>
          </a:p>
          <a:p>
            <a:pPr lvl="1" eaLnBrk="1" hangingPunct="1">
              <a:buFontTx/>
              <a:buChar char="•"/>
            </a:pPr>
            <a:r>
              <a:rPr lang="en-US" altLang="en-US" sz="1200" i="1" dirty="0" err="1"/>
              <a:t>Perbedaan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sudah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diselesaikan</a:t>
            </a:r>
            <a:endParaRPr lang="id-ID" altLang="en-US" sz="1200" i="1" dirty="0"/>
          </a:p>
          <a:p>
            <a:pPr lvl="1" eaLnBrk="1" hangingPunct="1">
              <a:buFontTx/>
              <a:buChar char="•"/>
            </a:pPr>
            <a:r>
              <a:rPr lang="id-ID" altLang="en-US" sz="1200" b="1" i="1" u="sng" dirty="0">
                <a:solidFill>
                  <a:srgbClr val="FF0000"/>
                </a:solidFill>
              </a:rPr>
              <a:t>Kapasitas Produksi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(IATF 8.2.3.1.3)</a:t>
            </a:r>
            <a:endParaRPr lang="id-ID" altLang="en-US" sz="12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en-US" altLang="en-US" sz="1200" i="1" dirty="0"/>
              <a:t>Perusahaan </a:t>
            </a:r>
            <a:r>
              <a:rPr lang="en-US" altLang="en-US" sz="1200" i="1" dirty="0" err="1"/>
              <a:t>mempunyai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kemampuan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memenuhi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semua</a:t>
            </a:r>
            <a:r>
              <a:rPr lang="en-US" altLang="en-US" sz="1200" i="1" dirty="0"/>
              <a:t> yang </a:t>
            </a:r>
            <a:r>
              <a:rPr lang="en-US" altLang="en-US" sz="1200" i="1" dirty="0" err="1"/>
              <a:t>telah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ditetapkan</a:t>
            </a:r>
            <a:endParaRPr lang="en-US" altLang="en-US" sz="1200" i="1" dirty="0"/>
          </a:p>
          <a:p>
            <a:pPr lvl="1" eaLnBrk="1" hangingPunct="1">
              <a:buFontTx/>
              <a:buChar char="•"/>
            </a:pPr>
            <a:r>
              <a:rPr lang="en-US" altLang="en-US" sz="1200" i="1" dirty="0"/>
              <a:t>Review </a:t>
            </a:r>
            <a:r>
              <a:rPr lang="en-US" altLang="en-US" sz="1200" i="1" dirty="0" err="1"/>
              <a:t>kemampuan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produksi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dan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analisa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resiko</a:t>
            </a:r>
            <a:r>
              <a:rPr lang="en-US" altLang="en-US" sz="1200" i="1" dirty="0"/>
              <a:t> (IATF 8.2.3.1.3)</a:t>
            </a:r>
          </a:p>
          <a:p>
            <a:pPr eaLnBrk="1" hangingPunct="1"/>
            <a:r>
              <a:rPr lang="id-ID" altLang="en-US" sz="1200" i="1" dirty="0"/>
              <a:t>Bukti pelaksanaan review kemampuan perusahaan harus disimpan dengan </a:t>
            </a:r>
          </a:p>
          <a:p>
            <a:pPr eaLnBrk="1" hangingPunct="1"/>
            <a:r>
              <a:rPr lang="id-ID" altLang="en-US" sz="1200" i="1" dirty="0"/>
              <a:t>Menyertakan otorisasi dari customer</a:t>
            </a:r>
            <a:endParaRPr lang="en-US" altLang="en-US" sz="1200" i="1" dirty="0"/>
          </a:p>
        </p:txBody>
      </p:sp>
      <p:sp>
        <p:nvSpPr>
          <p:cNvPr id="3083" name="Line 13"/>
          <p:cNvSpPr>
            <a:spLocks noChangeShapeType="1"/>
          </p:cNvSpPr>
          <p:nvPr/>
        </p:nvSpPr>
        <p:spPr bwMode="auto">
          <a:xfrm flipH="1" flipV="1">
            <a:off x="2360613" y="4437063"/>
            <a:ext cx="1152525" cy="28733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4" name="Text Box 14"/>
          <p:cNvSpPr txBox="1">
            <a:spLocks noChangeArrowheads="1"/>
          </p:cNvSpPr>
          <p:nvPr/>
        </p:nvSpPr>
        <p:spPr bwMode="auto">
          <a:xfrm>
            <a:off x="4017963" y="1906588"/>
            <a:ext cx="54721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200" dirty="0" err="1"/>
              <a:t>Bila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persyaratan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berubah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harus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ada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amandemen</a:t>
            </a:r>
            <a:endParaRPr lang="en-US" altLang="en-US" sz="1200" dirty="0"/>
          </a:p>
          <a:p>
            <a:pPr eaLnBrk="1" hangingPunct="1">
              <a:buFontTx/>
              <a:buChar char="•"/>
            </a:pPr>
            <a:r>
              <a:rPr lang="en-US" altLang="en-US" sz="1200" b="1" i="1" u="sng" dirty="0" err="1">
                <a:solidFill>
                  <a:srgbClr val="FF0000"/>
                </a:solidFill>
              </a:rPr>
              <a:t>Perubahan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engineering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direview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secepatnya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tidak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melebihi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id-ID" altLang="en-US" sz="1200" b="1" i="1" u="sng" dirty="0">
                <a:solidFill>
                  <a:srgbClr val="FF0000"/>
                </a:solidFill>
              </a:rPr>
              <a:t>10 hari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200" b="1" i="1" u="sng" dirty="0" err="1">
                <a:solidFill>
                  <a:srgbClr val="FF0000"/>
                </a:solidFill>
              </a:rPr>
              <a:t>kerja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 (</a:t>
            </a:r>
            <a:r>
              <a:rPr lang="id-ID" altLang="en-US" sz="1200" b="1" i="1" u="sng" dirty="0">
                <a:solidFill>
                  <a:srgbClr val="FF0000"/>
                </a:solidFill>
              </a:rPr>
              <a:t>IATF 7.5.3.2.2</a:t>
            </a:r>
            <a:r>
              <a:rPr lang="en-US" altLang="en-US" sz="1200" b="1" i="1" u="sn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085" name="Line 15"/>
          <p:cNvSpPr>
            <a:spLocks noChangeShapeType="1"/>
          </p:cNvSpPr>
          <p:nvPr/>
        </p:nvSpPr>
        <p:spPr bwMode="auto">
          <a:xfrm flipH="1" flipV="1">
            <a:off x="3584575" y="1628775"/>
            <a:ext cx="431800" cy="360363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4150" y="6465958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028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>
          <a:xfrm>
            <a:off x="300880" y="251241"/>
            <a:ext cx="5830887" cy="1143000"/>
          </a:xfrm>
        </p:spPr>
        <p:txBody>
          <a:bodyPr/>
          <a:lstStyle/>
          <a:p>
            <a:pPr eaLnBrk="1" hangingPunct="1"/>
            <a:r>
              <a:rPr lang="id-ID" altLang="en-US" sz="2200" b="1" dirty="0"/>
              <a:t>8</a:t>
            </a:r>
            <a:r>
              <a:rPr lang="en-US" altLang="en-US" sz="2200" b="1" dirty="0"/>
              <a:t>.2.4. </a:t>
            </a:r>
            <a:r>
              <a:rPr lang="en-US" altLang="en-US" sz="2200" b="1" dirty="0" err="1"/>
              <a:t>Perubahan</a:t>
            </a:r>
            <a:r>
              <a:rPr lang="en-US" altLang="en-US" sz="2200" b="1" dirty="0"/>
              <a:t> </a:t>
            </a:r>
            <a:r>
              <a:rPr lang="en-US" altLang="en-US" sz="2200" b="1" dirty="0" err="1"/>
              <a:t>Persyaratan</a:t>
            </a:r>
            <a:r>
              <a:rPr lang="en-US" altLang="en-US" sz="2200" b="1" dirty="0"/>
              <a:t> </a:t>
            </a:r>
            <a:r>
              <a:rPr lang="en-US" altLang="en-US" sz="2200" b="1" dirty="0" err="1"/>
              <a:t>Produk</a:t>
            </a:r>
            <a:r>
              <a:rPr lang="en-US" altLang="en-US" sz="2200" b="1" dirty="0"/>
              <a:t> </a:t>
            </a:r>
            <a:r>
              <a:rPr lang="en-US" altLang="en-US" sz="2200" b="1" dirty="0" err="1"/>
              <a:t>dan</a:t>
            </a:r>
            <a:r>
              <a:rPr lang="en-US" altLang="en-US" sz="2200" b="1" dirty="0"/>
              <a:t> </a:t>
            </a:r>
            <a:r>
              <a:rPr lang="en-US" altLang="en-US" sz="2200" b="1" dirty="0" err="1"/>
              <a:t>Jasa</a:t>
            </a:r>
            <a:endParaRPr lang="en-US" altLang="en-US" sz="2200" b="1" dirty="0"/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5944387" y="187526"/>
            <a:ext cx="3710894" cy="283410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4219"/>
            <a:ext cx="3375399" cy="227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119313"/>
            <a:ext cx="4605390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 Box 8"/>
          <p:cNvSpPr txBox="1">
            <a:spLocks noChangeArrowheads="1"/>
          </p:cNvSpPr>
          <p:nvPr/>
        </p:nvSpPr>
        <p:spPr bwMode="auto">
          <a:xfrm>
            <a:off x="1784350" y="1628775"/>
            <a:ext cx="3286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A</a:t>
            </a:r>
          </a:p>
        </p:txBody>
      </p:sp>
      <p:sp>
        <p:nvSpPr>
          <p:cNvPr id="4104" name="Line 9"/>
          <p:cNvSpPr>
            <a:spLocks noChangeShapeType="1"/>
          </p:cNvSpPr>
          <p:nvPr/>
        </p:nvSpPr>
        <p:spPr bwMode="auto">
          <a:xfrm>
            <a:off x="1927225" y="197485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5" name="Text Box 16"/>
          <p:cNvSpPr txBox="1">
            <a:spLocks noChangeArrowheads="1"/>
          </p:cNvSpPr>
          <p:nvPr/>
        </p:nvSpPr>
        <p:spPr bwMode="auto">
          <a:xfrm>
            <a:off x="4946962" y="5428755"/>
            <a:ext cx="48974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err="1"/>
              <a:t>Bila</a:t>
            </a:r>
            <a:r>
              <a:rPr lang="en-US" altLang="en-US" dirty="0"/>
              <a:t> </a:t>
            </a:r>
            <a:r>
              <a:rPr lang="en-US" altLang="en-US" dirty="0" err="1"/>
              <a:t>persyaratan</a:t>
            </a:r>
            <a:r>
              <a:rPr lang="en-US" altLang="en-US" dirty="0"/>
              <a:t> </a:t>
            </a:r>
            <a:r>
              <a:rPr lang="en-US" altLang="en-US" dirty="0" err="1"/>
              <a:t>produk</a:t>
            </a:r>
            <a:r>
              <a:rPr lang="en-US" altLang="en-US" dirty="0"/>
              <a:t> </a:t>
            </a:r>
            <a:r>
              <a:rPr lang="en-US" altLang="en-US" dirty="0" err="1"/>
              <a:t>berubah</a:t>
            </a:r>
            <a:r>
              <a:rPr lang="en-US" altLang="en-US" dirty="0"/>
              <a:t>, </a:t>
            </a:r>
            <a:r>
              <a:rPr lang="en-US" altLang="en-US" dirty="0" err="1"/>
              <a:t>dokumen</a:t>
            </a:r>
            <a:r>
              <a:rPr lang="en-US" altLang="en-US" dirty="0"/>
              <a:t> </a:t>
            </a:r>
            <a:r>
              <a:rPr lang="en-US" altLang="en-US" dirty="0" err="1"/>
              <a:t>sudah</a:t>
            </a:r>
            <a:r>
              <a:rPr lang="en-US" altLang="en-US" dirty="0"/>
              <a:t> </a:t>
            </a:r>
            <a:r>
              <a:rPr lang="en-US" altLang="en-US" dirty="0" err="1"/>
              <a:t>diamandemen</a:t>
            </a:r>
            <a:r>
              <a:rPr lang="en-US" altLang="en-US" dirty="0"/>
              <a:t> &amp; personal </a:t>
            </a:r>
            <a:r>
              <a:rPr lang="en-US" altLang="en-US" dirty="0" err="1"/>
              <a:t>terkait</a:t>
            </a:r>
            <a:r>
              <a:rPr lang="en-US" altLang="en-US" dirty="0"/>
              <a:t> </a:t>
            </a:r>
            <a:r>
              <a:rPr lang="en-US" altLang="en-US" dirty="0" err="1"/>
              <a:t>mengetahuinya</a:t>
            </a:r>
            <a:endParaRPr lang="en-US" altLang="en-US" dirty="0"/>
          </a:p>
        </p:txBody>
      </p:sp>
      <p:sp>
        <p:nvSpPr>
          <p:cNvPr id="4106" name="Line 18"/>
          <p:cNvSpPr>
            <a:spLocks noChangeShapeType="1"/>
          </p:cNvSpPr>
          <p:nvPr/>
        </p:nvSpPr>
        <p:spPr bwMode="auto">
          <a:xfrm>
            <a:off x="3962400" y="5929313"/>
            <a:ext cx="8636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4796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/>
          </p:cNvGraphicFramePr>
          <p:nvPr>
            <p:extLst/>
          </p:nvPr>
        </p:nvGraphicFramePr>
        <p:xfrm>
          <a:off x="381000" y="926276"/>
          <a:ext cx="9144000" cy="593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7" name="Clip" r:id="rId4" imgW="6503988" imgH="4368800" progId="">
                  <p:embed/>
                </p:oleObj>
              </mc:Choice>
              <mc:Fallback>
                <p:oleObj name="Clip" r:id="rId4" imgW="6503988" imgH="4368800" progId="">
                  <p:embed/>
                  <p:pic>
                    <p:nvPicPr>
                      <p:cNvPr id="205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26276"/>
                        <a:ext cx="9144000" cy="593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4038601" y="2613791"/>
            <a:ext cx="4539373" cy="334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992" tIns="42497" rIns="84992" bIns="42497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1" dirty="0" err="1"/>
              <a:t>Alasan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Perubahan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Persyaratan</a:t>
            </a:r>
            <a:r>
              <a:rPr lang="en-US" altLang="en-US" sz="4400" b="1" dirty="0"/>
              <a:t> </a:t>
            </a:r>
            <a:r>
              <a:rPr lang="en-US" altLang="en-US" sz="8000" b="1" dirty="0"/>
              <a:t>IATF</a:t>
            </a:r>
          </a:p>
        </p:txBody>
      </p:sp>
      <p:pic>
        <p:nvPicPr>
          <p:cNvPr id="205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73" y="250583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7" descr="Image result for iat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517" y="2211647"/>
            <a:ext cx="912895" cy="7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Awareness IATF 16949 1/Rev 01(c) Copyright, Sentral Sistem Juni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155B8-BB0C-4B02-8499-13691BAC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idx="1"/>
          </p:nvPr>
        </p:nvSpPr>
        <p:spPr>
          <a:xfrm>
            <a:off x="344488" y="2383616"/>
            <a:ext cx="9163050" cy="40386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dirty="0" err="1"/>
              <a:t>Merencanakan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mengembangkan</a:t>
            </a:r>
            <a:r>
              <a:rPr lang="en-US" altLang="en-US" sz="1800" dirty="0"/>
              <a:t> proses yang </a:t>
            </a:r>
            <a:r>
              <a:rPr lang="en-US" altLang="en-US" sz="1800" dirty="0" err="1"/>
              <a:t>dibutuhkan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realisasi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produk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fokus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pencegahan</a:t>
            </a:r>
            <a:r>
              <a:rPr lang="en-US" altLang="en-US" sz="1800" dirty="0"/>
              <a:t>,  </a:t>
            </a:r>
            <a:r>
              <a:rPr lang="en-US" altLang="en-US" sz="1800" dirty="0" err="1"/>
              <a:t>termasuk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diantaranya</a:t>
            </a:r>
            <a:r>
              <a:rPr lang="en-US" altLang="en-US" sz="1800" dirty="0"/>
              <a:t>: (</a:t>
            </a:r>
            <a:r>
              <a:rPr lang="id-ID" altLang="en-US" sz="1800" dirty="0"/>
              <a:t>IATF 8</a:t>
            </a:r>
            <a:r>
              <a:rPr lang="en-US" altLang="en-US" sz="1800" dirty="0"/>
              <a:t>.1)</a:t>
            </a:r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u="sng" dirty="0" err="1"/>
              <a:t>Menentukan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sasaran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mutu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dan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persyaratan</a:t>
            </a:r>
            <a:r>
              <a:rPr lang="en-US" altLang="en-US" sz="1800" u="sng" dirty="0"/>
              <a:t> </a:t>
            </a:r>
            <a:r>
              <a:rPr lang="en-US" altLang="en-US" sz="1800" u="sng" dirty="0" err="1"/>
              <a:t>produk</a:t>
            </a:r>
            <a:endParaRPr lang="en-US" altLang="en-US" sz="1800" u="sng" dirty="0"/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Menetapkan</a:t>
            </a:r>
            <a:r>
              <a:rPr lang="en-US" altLang="en-US" sz="1800" i="1" dirty="0"/>
              <a:t> special characteristic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dibuat</a:t>
            </a:r>
            <a:r>
              <a:rPr lang="en-US" altLang="en-US" sz="1800" i="1" dirty="0"/>
              <a:t> (safety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fit-function), </a:t>
            </a:r>
            <a:r>
              <a:rPr lang="en-US" altLang="en-US" sz="1800" i="1" dirty="0" err="1"/>
              <a:t>sesuai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dengan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memberikan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penandaan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memadai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dokumen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terkait</a:t>
            </a:r>
            <a:r>
              <a:rPr lang="en-US" altLang="en-US" sz="1800" i="1" dirty="0"/>
              <a:t> (drawing, FMEA, Control Plan, </a:t>
            </a:r>
            <a:r>
              <a:rPr lang="en-US" altLang="en-US" sz="1800" i="1" dirty="0" err="1"/>
              <a:t>Instruksi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kerja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dokumen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terkait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lainnya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</a:t>
            </a:r>
            <a:r>
              <a:rPr lang="en-US" altLang="en-US" sz="1800" i="1" dirty="0"/>
              <a:t> </a:t>
            </a:r>
            <a:r>
              <a:rPr lang="id-ID" altLang="en-US" sz="1800" i="1" dirty="0"/>
              <a:t>8</a:t>
            </a:r>
            <a:r>
              <a:rPr lang="en-US" altLang="en-US" sz="1800" i="1" dirty="0"/>
              <a:t>.3.</a:t>
            </a:r>
            <a:r>
              <a:rPr lang="id-ID" altLang="en-US" sz="1800" i="1" dirty="0"/>
              <a:t>3</a:t>
            </a:r>
            <a:r>
              <a:rPr lang="en-US" altLang="en-US" sz="1800" i="1" dirty="0"/>
              <a:t>.3)</a:t>
            </a:r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Persyaratan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referensi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tekniknya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merupakan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bagian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perencanaan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mutu</a:t>
            </a:r>
            <a:r>
              <a:rPr lang="en-US" altLang="en-US" sz="1800" i="1" dirty="0"/>
              <a:t>  (</a:t>
            </a:r>
            <a:r>
              <a:rPr lang="id-ID" altLang="en-US" sz="1800" i="1" dirty="0"/>
              <a:t>IATF</a:t>
            </a:r>
            <a:r>
              <a:rPr lang="en-US" altLang="en-US" sz="1800" i="1" dirty="0"/>
              <a:t> </a:t>
            </a:r>
            <a:r>
              <a:rPr lang="id-ID" altLang="en-US" sz="1800" i="1" dirty="0"/>
              <a:t>8</a:t>
            </a:r>
            <a:r>
              <a:rPr lang="en-US" altLang="en-US" sz="1800" i="1" dirty="0"/>
              <a:t>.1.1)</a:t>
            </a:r>
            <a:endParaRPr lang="id-ID" altLang="en-US" sz="1800" i="1" dirty="0"/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dirty="0" err="1"/>
              <a:t>Penyediaan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sumber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daya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spesifik</a:t>
            </a:r>
            <a:endParaRPr lang="en-US" altLang="en-US" sz="1800" dirty="0"/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dirty="0" err="1"/>
              <a:t>Menentukan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kebutuhan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sistem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inspeksi</a:t>
            </a:r>
            <a:r>
              <a:rPr lang="en-US" altLang="en-US" sz="1800" dirty="0"/>
              <a:t> proses </a:t>
            </a:r>
            <a:r>
              <a:rPr lang="en-US" altLang="en-US" sz="1800" dirty="0" err="1"/>
              <a:t>produksi</a:t>
            </a:r>
            <a:endParaRPr lang="en-US" altLang="en-US" sz="1800" dirty="0"/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Kebutuhan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penggunaan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teknik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statistik</a:t>
            </a:r>
            <a:r>
              <a:rPr lang="en-US" altLang="en-US" sz="1800" i="1" dirty="0"/>
              <a:t> (I</a:t>
            </a:r>
            <a:r>
              <a:rPr lang="id-ID" altLang="en-US" sz="1800" i="1" dirty="0"/>
              <a:t>ATF</a:t>
            </a:r>
            <a:r>
              <a:rPr lang="en-US" altLang="en-US" sz="1800" i="1" dirty="0"/>
              <a:t> </a:t>
            </a:r>
            <a:r>
              <a:rPr lang="id-ID" altLang="en-US" sz="1800" i="1" dirty="0"/>
              <a:t>9</a:t>
            </a:r>
            <a:r>
              <a:rPr lang="en-US" altLang="en-US" sz="1800" i="1" dirty="0"/>
              <a:t>.1.1)</a:t>
            </a:r>
          </a:p>
          <a:p>
            <a:pPr marL="449263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Kebutuhan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analisa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sistem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pengukuran</a:t>
            </a:r>
            <a:r>
              <a:rPr lang="en-US" altLang="en-US" sz="1800" i="1" dirty="0"/>
              <a:t> (MSA) (</a:t>
            </a:r>
            <a:r>
              <a:rPr lang="id-ID" altLang="en-US" sz="1800" i="1" dirty="0"/>
              <a:t>IATF</a:t>
            </a:r>
            <a:r>
              <a:rPr lang="en-US" altLang="en-US" sz="1800" i="1" dirty="0"/>
              <a:t> 7.</a:t>
            </a:r>
            <a:r>
              <a:rPr lang="id-ID" altLang="en-US" sz="1800" i="1" dirty="0"/>
              <a:t>1.5.1.1</a:t>
            </a:r>
            <a:r>
              <a:rPr lang="en-US" altLang="en-US" sz="1800" i="1" dirty="0"/>
              <a:t>) 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242160" y="361581"/>
            <a:ext cx="52562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2400" dirty="0">
                <a:solidFill>
                  <a:schemeClr val="tx2"/>
                </a:solidFill>
              </a:rPr>
              <a:t>8</a:t>
            </a:r>
            <a:r>
              <a:rPr lang="en-US" altLang="en-US" sz="2400" dirty="0">
                <a:solidFill>
                  <a:schemeClr val="tx2"/>
                </a:solidFill>
              </a:rPr>
              <a:t>.1 </a:t>
            </a:r>
            <a:r>
              <a:rPr lang="en-US" altLang="en-US" sz="2400" dirty="0" err="1">
                <a:solidFill>
                  <a:schemeClr val="tx2"/>
                </a:solidFill>
              </a:rPr>
              <a:t>Perencanaan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 err="1">
                <a:solidFill>
                  <a:schemeClr val="tx2"/>
                </a:solidFill>
              </a:rPr>
              <a:t>Realisasi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 err="1">
                <a:solidFill>
                  <a:schemeClr val="tx2"/>
                </a:solidFill>
              </a:rPr>
              <a:t>Produk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6321425" y="188913"/>
            <a:ext cx="3384550" cy="20161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615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04813"/>
            <a:ext cx="23050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722827"/>
            <a:ext cx="53340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767828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>
          <a:xfrm>
            <a:off x="86326" y="2286259"/>
            <a:ext cx="9163050" cy="545782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dirty="0" err="1"/>
              <a:t>Merencanakan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mengembangkan</a:t>
            </a:r>
            <a:r>
              <a:rPr lang="en-US" altLang="en-US" sz="1800" dirty="0"/>
              <a:t> proses yang </a:t>
            </a:r>
            <a:r>
              <a:rPr lang="en-US" altLang="en-US" sz="1800" dirty="0" err="1"/>
              <a:t>dibutuhkan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realisasi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produk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dengan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fokus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pada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pencegahan</a:t>
            </a:r>
            <a:r>
              <a:rPr lang="en-US" altLang="en-US" sz="1800" dirty="0"/>
              <a:t>,  </a:t>
            </a:r>
            <a:r>
              <a:rPr lang="en-US" altLang="en-US" sz="1800" dirty="0" err="1"/>
              <a:t>termasuk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diantaranya</a:t>
            </a:r>
            <a:r>
              <a:rPr lang="en-US" altLang="en-US" sz="1800" dirty="0"/>
              <a:t>: (</a:t>
            </a:r>
            <a:r>
              <a:rPr lang="en-US" altLang="en-US" sz="1800" dirty="0" err="1"/>
              <a:t>lanjutan</a:t>
            </a:r>
            <a:r>
              <a:rPr lang="en-US" altLang="en-US" sz="1800" dirty="0"/>
              <a:t>)</a:t>
            </a:r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dirty="0" err="1"/>
              <a:t>Menentukan</a:t>
            </a:r>
            <a:r>
              <a:rPr lang="en-US" altLang="en-US" sz="1800" dirty="0"/>
              <a:t> record yang </a:t>
            </a:r>
            <a:r>
              <a:rPr lang="en-US" altLang="en-US" sz="1800" dirty="0" err="1"/>
              <a:t>dibutuhkan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sebagai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bukti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bahwa</a:t>
            </a:r>
            <a:r>
              <a:rPr lang="en-US" altLang="en-US" sz="1800" dirty="0"/>
              <a:t> proses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produk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dibuat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memenuhi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endParaRPr lang="id-ID" altLang="en-US" sz="1800" dirty="0"/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800" b="1" i="1" u="sng" dirty="0">
                <a:solidFill>
                  <a:srgbClr val="FF0000"/>
                </a:solidFill>
              </a:rPr>
              <a:t>Persyaratan Logistic</a:t>
            </a:r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800" i="1" u="sng" dirty="0">
                <a:solidFill>
                  <a:srgbClr val="0033CC"/>
                </a:solidFill>
              </a:rPr>
              <a:t>Perencanaan project</a:t>
            </a:r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800" b="1" i="1" u="sng" dirty="0">
                <a:solidFill>
                  <a:srgbClr val="FF0000"/>
                </a:solidFill>
              </a:rPr>
              <a:t>Kemampuan proses manufacturing</a:t>
            </a:r>
            <a:endParaRPr lang="en-US" altLang="en-US" sz="1800" b="1" i="1" u="sng" dirty="0">
              <a:solidFill>
                <a:srgbClr val="FF0000"/>
              </a:solidFill>
            </a:endParaRPr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Menjaga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kerahasiaan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customer yang </a:t>
            </a:r>
            <a:r>
              <a:rPr lang="en-US" altLang="en-US" sz="1800" i="1" dirty="0" err="1"/>
              <a:t>masih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pengembangan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 8</a:t>
            </a:r>
            <a:r>
              <a:rPr lang="en-US" altLang="en-US" sz="1800" i="1" dirty="0"/>
              <a:t>.1.</a:t>
            </a:r>
            <a:r>
              <a:rPr lang="id-ID" altLang="en-US" sz="1800" i="1" dirty="0"/>
              <a:t>2</a:t>
            </a:r>
            <a:r>
              <a:rPr lang="en-US" altLang="en-US" sz="1800" i="1" dirty="0"/>
              <a:t>)</a:t>
            </a:r>
          </a:p>
          <a:p>
            <a:pPr marL="1371600" lvl="2" indent="-4572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Menentukan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kriteria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keberterimaan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bila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perlu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disetujui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Customer.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sampling data attribute </a:t>
            </a:r>
            <a:r>
              <a:rPr lang="en-US" altLang="en-US" sz="1800" i="1" dirty="0" err="1"/>
              <a:t>kriteria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keberterimaan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zero defect (</a:t>
            </a:r>
            <a:r>
              <a:rPr lang="id-ID" altLang="en-US" sz="1800" i="1" dirty="0"/>
              <a:t>IATF</a:t>
            </a:r>
            <a:r>
              <a:rPr lang="en-US" altLang="en-US" sz="1800" i="1" dirty="0"/>
              <a:t> </a:t>
            </a:r>
            <a:r>
              <a:rPr lang="id-ID" altLang="en-US" sz="1800" i="1" dirty="0"/>
              <a:t>8</a:t>
            </a:r>
            <a:r>
              <a:rPr lang="en-US" altLang="en-US" sz="1800" i="1" dirty="0"/>
              <a:t>.1.</a:t>
            </a:r>
            <a:r>
              <a:rPr lang="id-ID" altLang="en-US" sz="1800" i="1" dirty="0"/>
              <a:t>1</a:t>
            </a:r>
            <a:r>
              <a:rPr lang="en-US" altLang="en-US" sz="1800" i="1" dirty="0"/>
              <a:t>)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altLang="en-US" sz="1800" b="1" i="1" u="sng" dirty="0">
                <a:solidFill>
                  <a:srgbClr val="FF0000"/>
                </a:solidFill>
              </a:rPr>
              <a:t>Customer engineering standard/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spesifikasi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direview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didistribusi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diimplementasikan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dalam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waktu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telah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ditetapkan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(timely review),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secepat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yang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dimungkinkan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tidak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melebihi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id-ID" altLang="en-US" sz="1800" b="1" i="1" u="sng" dirty="0">
                <a:solidFill>
                  <a:srgbClr val="FF0000"/>
                </a:solidFill>
              </a:rPr>
              <a:t>10 hari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kerja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(</a:t>
            </a:r>
            <a:r>
              <a:rPr lang="id-ID" altLang="en-US" sz="1800" b="1" i="1" u="sng" dirty="0">
                <a:solidFill>
                  <a:srgbClr val="FF0000"/>
                </a:solidFill>
              </a:rPr>
              <a:t>IATF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id-ID" altLang="en-US" sz="1800" b="1" i="1" u="sng" dirty="0">
                <a:solidFill>
                  <a:srgbClr val="FF0000"/>
                </a:solidFill>
              </a:rPr>
              <a:t>7.5.3.2.2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)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en-US" altLang="en-US" sz="1800" i="1" u="sng" dirty="0">
              <a:solidFill>
                <a:srgbClr val="0033CC"/>
              </a:solidFill>
            </a:endParaRP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228600" y="404813"/>
            <a:ext cx="52562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id-ID" altLang="en-US" sz="2400" dirty="0">
                <a:solidFill>
                  <a:schemeClr val="tx2"/>
                </a:solidFill>
              </a:rPr>
              <a:t>8</a:t>
            </a:r>
            <a:r>
              <a:rPr lang="en-US" altLang="en-US" sz="2400" dirty="0">
                <a:solidFill>
                  <a:schemeClr val="tx2"/>
                </a:solidFill>
              </a:rPr>
              <a:t>.1 </a:t>
            </a:r>
            <a:r>
              <a:rPr lang="en-US" altLang="en-US" sz="2400" dirty="0" err="1">
                <a:solidFill>
                  <a:schemeClr val="tx2"/>
                </a:solidFill>
              </a:rPr>
              <a:t>Perencanaan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 err="1">
                <a:solidFill>
                  <a:schemeClr val="tx2"/>
                </a:solidFill>
              </a:rPr>
              <a:t>Realisasi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 err="1">
                <a:solidFill>
                  <a:schemeClr val="tx2"/>
                </a:solidFill>
              </a:rPr>
              <a:t>Produk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6321425" y="188913"/>
            <a:ext cx="3384550" cy="20161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pic>
        <p:nvPicPr>
          <p:cNvPr id="717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04813"/>
            <a:ext cx="23050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629034"/>
            <a:ext cx="5334000" cy="45719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3891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209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16"/>
          <p:cNvSpPr>
            <a:spLocks noGrp="1" noChangeArrowheads="1"/>
          </p:cNvSpPr>
          <p:nvPr>
            <p:ph type="title"/>
          </p:nvPr>
        </p:nvSpPr>
        <p:spPr>
          <a:xfrm>
            <a:off x="396319" y="609600"/>
            <a:ext cx="5314950" cy="866775"/>
          </a:xfrm>
        </p:spPr>
        <p:txBody>
          <a:bodyPr/>
          <a:lstStyle/>
          <a:p>
            <a:pPr eaLnBrk="1" hangingPunct="1"/>
            <a:r>
              <a:rPr lang="en-US" altLang="en-US" sz="2000" dirty="0" err="1">
                <a:solidFill>
                  <a:schemeClr val="tx1"/>
                </a:solidFill>
              </a:rPr>
              <a:t>Sistem</a:t>
            </a:r>
            <a:r>
              <a:rPr lang="en-US" altLang="en-US" sz="2000" dirty="0">
                <a:solidFill>
                  <a:schemeClr val="tx1"/>
                </a:solidFill>
              </a:rPr>
              <a:t> Traditional </a:t>
            </a:r>
            <a:r>
              <a:rPr lang="en-US" altLang="en-US" sz="2000" dirty="0" err="1">
                <a:solidFill>
                  <a:schemeClr val="tx1"/>
                </a:solidFill>
              </a:rPr>
              <a:t>vs</a:t>
            </a:r>
            <a:r>
              <a:rPr lang="en-US" altLang="en-US" sz="2000" dirty="0">
                <a:solidFill>
                  <a:schemeClr val="tx1"/>
                </a:solidFill>
              </a:rPr>
              <a:t> APQP</a:t>
            </a:r>
          </a:p>
        </p:txBody>
      </p:sp>
      <p:graphicFrame>
        <p:nvGraphicFramePr>
          <p:cNvPr id="82961" name="Group 1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873242789"/>
              </p:ext>
            </p:extLst>
          </p:nvPr>
        </p:nvGraphicFramePr>
        <p:xfrm>
          <a:off x="444500" y="1405360"/>
          <a:ext cx="9004300" cy="1501775"/>
        </p:xfrm>
        <a:graphic>
          <a:graphicData uri="http://schemas.openxmlformats.org/drawingml/2006/table">
            <a:tbl>
              <a:tblPr/>
              <a:tblGrid>
                <a:gridCol w="4481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2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APQP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7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 : </a:t>
                      </a:r>
                      <a:r>
                        <a:rPr kumimoji="0" lang="en-US" sz="16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 nanti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Mengatasi masalah setelah masalah timbul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Konsep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en-US" sz="16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Nanti</a:t>
                      </a:r>
                      <a:r>
                        <a:rPr kumimoji="0" lang="en-US" sz="16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Bagaimana</a:t>
                      </a:r>
                      <a:endParaRPr kumimoji="0" 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Mengantisipasi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potensi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Melakukan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tindakan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perbaikan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sebelum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masalah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timbul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2346325" y="3171825"/>
            <a:ext cx="5402263" cy="2128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grpSp>
        <p:nvGrpSpPr>
          <p:cNvPr id="8196" name="Group 3"/>
          <p:cNvGrpSpPr>
            <a:grpSpLocks/>
          </p:cNvGrpSpPr>
          <p:nvPr/>
        </p:nvGrpSpPr>
        <p:grpSpPr bwMode="auto">
          <a:xfrm>
            <a:off x="2995613" y="3632200"/>
            <a:ext cx="4176712" cy="1481138"/>
            <a:chOff x="1578" y="2766"/>
            <a:chExt cx="2630" cy="1072"/>
          </a:xfrm>
        </p:grpSpPr>
        <p:sp>
          <p:nvSpPr>
            <p:cNvPr id="8212" name="Line 4"/>
            <p:cNvSpPr>
              <a:spLocks noChangeShapeType="1"/>
            </p:cNvSpPr>
            <p:nvPr/>
          </p:nvSpPr>
          <p:spPr bwMode="auto">
            <a:xfrm>
              <a:off x="1791" y="3364"/>
              <a:ext cx="2389" cy="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3" name="Line 5"/>
            <p:cNvSpPr>
              <a:spLocks noChangeShapeType="1"/>
            </p:cNvSpPr>
            <p:nvPr/>
          </p:nvSpPr>
          <p:spPr bwMode="auto">
            <a:xfrm flipV="1">
              <a:off x="1791" y="3321"/>
              <a:ext cx="2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Line 6"/>
            <p:cNvSpPr>
              <a:spLocks noChangeShapeType="1"/>
            </p:cNvSpPr>
            <p:nvPr/>
          </p:nvSpPr>
          <p:spPr bwMode="auto">
            <a:xfrm>
              <a:off x="1818" y="3321"/>
              <a:ext cx="2390" cy="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5" name="Line 7"/>
            <p:cNvSpPr>
              <a:spLocks noChangeShapeType="1"/>
            </p:cNvSpPr>
            <p:nvPr/>
          </p:nvSpPr>
          <p:spPr bwMode="auto">
            <a:xfrm flipH="1">
              <a:off x="4180" y="3795"/>
              <a:ext cx="28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Oval 8"/>
            <p:cNvSpPr>
              <a:spLocks noChangeArrowheads="1"/>
            </p:cNvSpPr>
            <p:nvPr/>
          </p:nvSpPr>
          <p:spPr bwMode="auto">
            <a:xfrm>
              <a:off x="3167" y="3667"/>
              <a:ext cx="242" cy="1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8217" name="AutoShape 9"/>
            <p:cNvSpPr>
              <a:spLocks noChangeArrowheads="1"/>
            </p:cNvSpPr>
            <p:nvPr/>
          </p:nvSpPr>
          <p:spPr bwMode="auto">
            <a:xfrm>
              <a:off x="1792" y="3042"/>
              <a:ext cx="134" cy="255"/>
            </a:xfrm>
            <a:prstGeom prst="downArrow">
              <a:avLst>
                <a:gd name="adj1" fmla="val 50000"/>
                <a:gd name="adj2" fmla="val 95158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8218" name="AutoShape 10"/>
            <p:cNvSpPr>
              <a:spLocks noChangeArrowheads="1"/>
            </p:cNvSpPr>
            <p:nvPr/>
          </p:nvSpPr>
          <p:spPr bwMode="auto">
            <a:xfrm>
              <a:off x="2315" y="3150"/>
              <a:ext cx="133" cy="255"/>
            </a:xfrm>
            <a:prstGeom prst="downArrow">
              <a:avLst>
                <a:gd name="adj1" fmla="val 50000"/>
                <a:gd name="adj2" fmla="val 9587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8219" name="AutoShape 11"/>
            <p:cNvSpPr>
              <a:spLocks noChangeArrowheads="1"/>
            </p:cNvSpPr>
            <p:nvPr/>
          </p:nvSpPr>
          <p:spPr bwMode="auto">
            <a:xfrm>
              <a:off x="2864" y="3258"/>
              <a:ext cx="133" cy="255"/>
            </a:xfrm>
            <a:prstGeom prst="downArrow">
              <a:avLst>
                <a:gd name="adj1" fmla="val 50000"/>
                <a:gd name="adj2" fmla="val 95874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/>
            </a:p>
          </p:txBody>
        </p:sp>
        <p:sp>
          <p:nvSpPr>
            <p:cNvPr id="8220" name="Rectangle 12"/>
            <p:cNvSpPr>
              <a:spLocks noChangeArrowheads="1"/>
            </p:cNvSpPr>
            <p:nvPr/>
          </p:nvSpPr>
          <p:spPr bwMode="auto">
            <a:xfrm>
              <a:off x="1578" y="2766"/>
              <a:ext cx="59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Process design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1 : 1</a:t>
              </a:r>
            </a:p>
          </p:txBody>
        </p:sp>
        <p:sp>
          <p:nvSpPr>
            <p:cNvPr id="8221" name="Rectangle 13"/>
            <p:cNvSpPr>
              <a:spLocks noChangeArrowheads="1"/>
            </p:cNvSpPr>
            <p:nvPr/>
          </p:nvSpPr>
          <p:spPr bwMode="auto">
            <a:xfrm>
              <a:off x="2197" y="2857"/>
              <a:ext cx="427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Prototype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1 : 10</a:t>
              </a:r>
            </a:p>
          </p:txBody>
        </p:sp>
        <p:sp>
          <p:nvSpPr>
            <p:cNvPr id="8222" name="Rectangle 14"/>
            <p:cNvSpPr>
              <a:spLocks noChangeArrowheads="1"/>
            </p:cNvSpPr>
            <p:nvPr/>
          </p:nvSpPr>
          <p:spPr bwMode="auto">
            <a:xfrm>
              <a:off x="2677" y="2948"/>
              <a:ext cx="46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Production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1: 100</a:t>
              </a:r>
            </a:p>
          </p:txBody>
        </p:sp>
      </p:grpSp>
      <p:sp>
        <p:nvSpPr>
          <p:cNvPr id="8197" name="Text Box 15"/>
          <p:cNvSpPr txBox="1">
            <a:spLocks noChangeArrowheads="1"/>
          </p:cNvSpPr>
          <p:nvPr/>
        </p:nvSpPr>
        <p:spPr bwMode="auto">
          <a:xfrm>
            <a:off x="3433763" y="3235325"/>
            <a:ext cx="3294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 u="sng">
                <a:latin typeface="Times New Roman" panose="02020603050405020304" pitchFamily="18" charset="0"/>
              </a:rPr>
              <a:t>Dampak perubahan terhadap biaya</a:t>
            </a:r>
          </a:p>
        </p:txBody>
      </p:sp>
      <p:sp>
        <p:nvSpPr>
          <p:cNvPr id="8210" name="Rectangle 28"/>
          <p:cNvSpPr>
            <a:spLocks noChangeArrowheads="1"/>
          </p:cNvSpPr>
          <p:nvPr/>
        </p:nvSpPr>
        <p:spPr bwMode="auto">
          <a:xfrm>
            <a:off x="336387" y="5052398"/>
            <a:ext cx="8640763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Benefit :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/>
              <a:t>Cost </a:t>
            </a:r>
            <a:r>
              <a:rPr lang="en-US" altLang="en-US" sz="2000" dirty="0" err="1"/>
              <a:t>pengembangan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ditekan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tidak</a:t>
            </a:r>
            <a:r>
              <a:rPr lang="en-US" altLang="en-US" sz="2000" dirty="0"/>
              <a:t> over budget)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/>
              <a:t>Project </a:t>
            </a:r>
            <a:r>
              <a:rPr lang="en-US" altLang="en-US" sz="2000" dirty="0" err="1"/>
              <a:t>bisa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diselesaikan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waktu</a:t>
            </a:r>
            <a:r>
              <a:rPr lang="en-US" altLang="en-US" sz="2000" dirty="0"/>
              <a:t>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 err="1"/>
              <a:t>Kualitas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baik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sejak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awal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produk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dibuat</a:t>
            </a:r>
            <a:r>
              <a:rPr lang="en-US" altLang="en-US" sz="2000" dirty="0"/>
              <a:t>/ </a:t>
            </a:r>
            <a:r>
              <a:rPr lang="en-US" altLang="en-US" sz="2000" dirty="0" err="1"/>
              <a:t>dilaunch</a:t>
            </a:r>
            <a:endParaRPr lang="en-US" altLang="en-US" sz="2000" dirty="0"/>
          </a:p>
        </p:txBody>
      </p:sp>
      <p:sp>
        <p:nvSpPr>
          <p:cNvPr id="8211" name="Rectangle 29"/>
          <p:cNvSpPr>
            <a:spLocks noChangeArrowheads="1"/>
          </p:cNvSpPr>
          <p:nvPr/>
        </p:nvSpPr>
        <p:spPr bwMode="auto">
          <a:xfrm>
            <a:off x="360363" y="250825"/>
            <a:ext cx="718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u="sng" dirty="0" err="1">
                <a:latin typeface="Times New Roman" panose="02020603050405020304" pitchFamily="18" charset="0"/>
              </a:rPr>
              <a:t>Perencanaan</a:t>
            </a:r>
            <a:r>
              <a:rPr lang="en-US" altLang="en-US" sz="2800" u="sng" dirty="0">
                <a:latin typeface="Times New Roman" panose="02020603050405020304" pitchFamily="18" charset="0"/>
              </a:rPr>
              <a:t> </a:t>
            </a:r>
            <a:r>
              <a:rPr lang="en-US" altLang="en-US" sz="2800" u="sng" dirty="0" err="1">
                <a:latin typeface="Times New Roman" panose="02020603050405020304" pitchFamily="18" charset="0"/>
              </a:rPr>
              <a:t>Realisasi</a:t>
            </a:r>
            <a:r>
              <a:rPr lang="en-US" altLang="en-US" sz="2800" u="sng" dirty="0">
                <a:latin typeface="Times New Roman" panose="02020603050405020304" pitchFamily="18" charset="0"/>
              </a:rPr>
              <a:t> </a:t>
            </a:r>
            <a:r>
              <a:rPr lang="en-US" altLang="en-US" sz="2800" u="sng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2800" u="sng" dirty="0">
                <a:latin typeface="Times New Roman" panose="02020603050405020304" pitchFamily="18" charset="0"/>
              </a:rPr>
              <a:t> (</a:t>
            </a:r>
            <a:r>
              <a:rPr lang="id-ID" altLang="en-US" sz="2800" u="sng" dirty="0">
                <a:latin typeface="Times New Roman" panose="02020603050405020304" pitchFamily="18" charset="0"/>
              </a:rPr>
              <a:t>8</a:t>
            </a:r>
            <a:r>
              <a:rPr lang="en-US" altLang="en-US" sz="2800" u="sng" dirty="0">
                <a:latin typeface="Times New Roman" panose="02020603050405020304" pitchFamily="18" charset="0"/>
              </a:rPr>
              <a:t>.1) </a:t>
            </a:r>
            <a:endParaRPr lang="en-US" altLang="en-US" sz="2800" i="1" u="sng" dirty="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376F3-A19B-44F0-8020-1750D79759B2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765" y="650531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74800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09600" y="441325"/>
            <a:ext cx="36036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u="sng">
                <a:latin typeface="Times New Roman" panose="02020603050405020304" pitchFamily="18" charset="0"/>
              </a:rPr>
              <a:t>Bisnis proses </a:t>
            </a:r>
          </a:p>
          <a:p>
            <a:pPr eaLnBrk="1" hangingPunct="1"/>
            <a:r>
              <a:rPr lang="en-US" altLang="en-US" sz="2400" u="sng">
                <a:latin typeface="Times New Roman" panose="02020603050405020304" pitchFamily="18" charset="0"/>
              </a:rPr>
              <a:t>Perencanaan Mutu produksi</a:t>
            </a:r>
          </a:p>
          <a:p>
            <a:pPr eaLnBrk="1" hangingPunct="1"/>
            <a:r>
              <a:rPr lang="en-US" altLang="en-US" sz="2400" i="1" u="sng">
                <a:latin typeface="Times New Roman" panose="02020603050405020304" pitchFamily="18" charset="0"/>
              </a:rPr>
              <a:t>Quality Planning/ APQP</a:t>
            </a:r>
            <a:endParaRPr lang="en-GB" altLang="en-US" sz="2400" i="1" u="sng">
              <a:latin typeface="Times New Roman" panose="02020603050405020304" pitchFamily="18" charset="0"/>
            </a:endParaRP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2016125" y="3213100"/>
            <a:ext cx="1544638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Merancang produk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1927225" y="4410075"/>
            <a:ext cx="16033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Membuat prototype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898525" y="4411663"/>
            <a:ext cx="95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Prototype </a:t>
            </a:r>
          </a:p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control plan 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1998663" y="5589588"/>
            <a:ext cx="137636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Approval design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24" name="Text Box 7"/>
          <p:cNvSpPr txBox="1">
            <a:spLocks noChangeArrowheads="1"/>
          </p:cNvSpPr>
          <p:nvPr/>
        </p:nvSpPr>
        <p:spPr bwMode="auto">
          <a:xfrm>
            <a:off x="265113" y="3979863"/>
            <a:ext cx="65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APQP</a:t>
            </a:r>
          </a:p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Phase 2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25" name="Line 8"/>
          <p:cNvSpPr>
            <a:spLocks noChangeShapeType="1"/>
          </p:cNvSpPr>
          <p:nvPr/>
        </p:nvSpPr>
        <p:spPr bwMode="auto">
          <a:xfrm>
            <a:off x="2667000" y="4181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Line 9"/>
          <p:cNvSpPr>
            <a:spLocks noChangeShapeType="1"/>
          </p:cNvSpPr>
          <p:nvPr/>
        </p:nvSpPr>
        <p:spPr bwMode="auto">
          <a:xfrm>
            <a:off x="2667000" y="53609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Line 10"/>
          <p:cNvSpPr>
            <a:spLocks noChangeShapeType="1"/>
          </p:cNvSpPr>
          <p:nvPr/>
        </p:nvSpPr>
        <p:spPr bwMode="auto">
          <a:xfrm flipH="1">
            <a:off x="1676400" y="45815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8" name="Line 11"/>
          <p:cNvSpPr>
            <a:spLocks noChangeShapeType="1"/>
          </p:cNvSpPr>
          <p:nvPr/>
        </p:nvSpPr>
        <p:spPr bwMode="auto">
          <a:xfrm flipH="1">
            <a:off x="2711450" y="2349500"/>
            <a:ext cx="2386013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9" name="Text Box 12"/>
          <p:cNvSpPr txBox="1">
            <a:spLocks noChangeArrowheads="1"/>
          </p:cNvSpPr>
          <p:nvPr/>
        </p:nvSpPr>
        <p:spPr bwMode="auto">
          <a:xfrm>
            <a:off x="4403725" y="2057400"/>
            <a:ext cx="5413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Tidak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30" name="Rectangle 13"/>
          <p:cNvSpPr>
            <a:spLocks noChangeArrowheads="1"/>
          </p:cNvSpPr>
          <p:nvPr/>
        </p:nvSpPr>
        <p:spPr bwMode="auto">
          <a:xfrm>
            <a:off x="271463" y="2852738"/>
            <a:ext cx="3962400" cy="3276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9231" name="Text Box 14"/>
          <p:cNvSpPr txBox="1">
            <a:spLocks noChangeArrowheads="1"/>
          </p:cNvSpPr>
          <p:nvPr/>
        </p:nvSpPr>
        <p:spPr bwMode="auto">
          <a:xfrm>
            <a:off x="304800" y="1981200"/>
            <a:ext cx="252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u="sng">
                <a:latin typeface="Times New Roman" panose="02020603050405020304" pitchFamily="18" charset="0"/>
              </a:rPr>
              <a:t>Bisnis proses design produk </a:t>
            </a:r>
            <a:endParaRPr lang="en-GB" altLang="en-US" sz="1600" u="sng">
              <a:latin typeface="Times New Roman" panose="02020603050405020304" pitchFamily="18" charset="0"/>
            </a:endParaRPr>
          </a:p>
        </p:txBody>
      </p:sp>
      <p:sp>
        <p:nvSpPr>
          <p:cNvPr id="9232" name="Line 15"/>
          <p:cNvSpPr>
            <a:spLocks noChangeShapeType="1"/>
          </p:cNvSpPr>
          <p:nvPr/>
        </p:nvSpPr>
        <p:spPr bwMode="auto">
          <a:xfrm flipV="1">
            <a:off x="914400" y="22860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Text Box 16"/>
          <p:cNvSpPr txBox="1">
            <a:spLocks noChangeArrowheads="1"/>
          </p:cNvSpPr>
          <p:nvPr/>
        </p:nvSpPr>
        <p:spPr bwMode="auto">
          <a:xfrm>
            <a:off x="7239000" y="1844675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u="sng">
                <a:latin typeface="Times New Roman" panose="02020603050405020304" pitchFamily="18" charset="0"/>
              </a:rPr>
              <a:t>Bisnis perancangan proses </a:t>
            </a:r>
          </a:p>
          <a:p>
            <a:pPr eaLnBrk="1" hangingPunct="1"/>
            <a:r>
              <a:rPr lang="en-US" altLang="en-US" sz="1600" u="sng">
                <a:latin typeface="Times New Roman" panose="02020603050405020304" pitchFamily="18" charset="0"/>
              </a:rPr>
              <a:t>Produksi </a:t>
            </a:r>
            <a:endParaRPr lang="en-GB" altLang="en-US" sz="1600" u="sng">
              <a:latin typeface="Times New Roman" panose="02020603050405020304" pitchFamily="18" charset="0"/>
            </a:endParaRPr>
          </a:p>
        </p:txBody>
      </p:sp>
      <p:sp>
        <p:nvSpPr>
          <p:cNvPr id="9234" name="Text Box 17"/>
          <p:cNvSpPr txBox="1">
            <a:spLocks noChangeArrowheads="1"/>
          </p:cNvSpPr>
          <p:nvPr/>
        </p:nvSpPr>
        <p:spPr bwMode="auto">
          <a:xfrm>
            <a:off x="4191000" y="3886200"/>
            <a:ext cx="65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APQP</a:t>
            </a:r>
          </a:p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Phase 3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35" name="Text Box 18"/>
          <p:cNvSpPr txBox="1">
            <a:spLocks noChangeArrowheads="1"/>
          </p:cNvSpPr>
          <p:nvPr/>
        </p:nvSpPr>
        <p:spPr bwMode="auto">
          <a:xfrm>
            <a:off x="5149850" y="3962400"/>
            <a:ext cx="21621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Merancang sistem produksi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36" name="Text Box 19"/>
          <p:cNvSpPr txBox="1">
            <a:spLocks noChangeArrowheads="1"/>
          </p:cNvSpPr>
          <p:nvPr/>
        </p:nvSpPr>
        <p:spPr bwMode="auto">
          <a:xfrm>
            <a:off x="5302250" y="4648200"/>
            <a:ext cx="195421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Validasi proses produksi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37" name="Text Box 20"/>
          <p:cNvSpPr txBox="1">
            <a:spLocks noChangeArrowheads="1"/>
          </p:cNvSpPr>
          <p:nvPr/>
        </p:nvSpPr>
        <p:spPr bwMode="auto">
          <a:xfrm>
            <a:off x="5530850" y="5334000"/>
            <a:ext cx="1422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Approval Produk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38" name="Text Box 21"/>
          <p:cNvSpPr txBox="1">
            <a:spLocks noChangeArrowheads="1"/>
          </p:cNvSpPr>
          <p:nvPr/>
        </p:nvSpPr>
        <p:spPr bwMode="auto">
          <a:xfrm>
            <a:off x="7226300" y="5334000"/>
            <a:ext cx="17605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Approval proses produksi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39" name="Text Box 22"/>
          <p:cNvSpPr txBox="1">
            <a:spLocks noChangeArrowheads="1"/>
          </p:cNvSpPr>
          <p:nvPr/>
        </p:nvSpPr>
        <p:spPr bwMode="auto">
          <a:xfrm>
            <a:off x="7531100" y="3643313"/>
            <a:ext cx="16986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Special characteristic </a:t>
            </a:r>
          </a:p>
          <a:p>
            <a:pPr eaLnBrk="1" hangingPunct="1"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Product safety </a:t>
            </a:r>
          </a:p>
          <a:p>
            <a:pPr eaLnBrk="1" hangingPunct="1"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Process PFMEA </a:t>
            </a:r>
          </a:p>
          <a:p>
            <a:pPr eaLnBrk="1" hangingPunct="1"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Mistake Proofing </a:t>
            </a:r>
          </a:p>
          <a:p>
            <a:pPr eaLnBrk="1" hangingPunct="1"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Prelaunch control plan 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40" name="Text Box 23"/>
          <p:cNvSpPr txBox="1">
            <a:spLocks noChangeArrowheads="1"/>
          </p:cNvSpPr>
          <p:nvPr/>
        </p:nvSpPr>
        <p:spPr bwMode="auto">
          <a:xfrm>
            <a:off x="5683250" y="6019800"/>
            <a:ext cx="852488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Mass pro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41" name="Text Box 24"/>
          <p:cNvSpPr txBox="1">
            <a:spLocks noChangeArrowheads="1"/>
          </p:cNvSpPr>
          <p:nvPr/>
        </p:nvSpPr>
        <p:spPr bwMode="auto">
          <a:xfrm>
            <a:off x="4387850" y="5181600"/>
            <a:ext cx="65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APQP</a:t>
            </a:r>
          </a:p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Phase 4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42" name="Text Box 25"/>
          <p:cNvSpPr txBox="1">
            <a:spLocks noChangeArrowheads="1"/>
          </p:cNvSpPr>
          <p:nvPr/>
        </p:nvSpPr>
        <p:spPr bwMode="auto">
          <a:xfrm>
            <a:off x="7115175" y="6049963"/>
            <a:ext cx="16668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Production control plan 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43" name="Line 26"/>
          <p:cNvSpPr>
            <a:spLocks noChangeShapeType="1"/>
          </p:cNvSpPr>
          <p:nvPr/>
        </p:nvSpPr>
        <p:spPr bwMode="auto">
          <a:xfrm>
            <a:off x="5149850" y="4800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4" name="Line 27"/>
          <p:cNvSpPr>
            <a:spLocks noChangeShapeType="1"/>
          </p:cNvSpPr>
          <p:nvPr/>
        </p:nvSpPr>
        <p:spPr bwMode="auto">
          <a:xfrm>
            <a:off x="5149850" y="5486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5" name="Line 28"/>
          <p:cNvSpPr>
            <a:spLocks noChangeShapeType="1"/>
          </p:cNvSpPr>
          <p:nvPr/>
        </p:nvSpPr>
        <p:spPr bwMode="auto">
          <a:xfrm>
            <a:off x="5149850" y="48006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6" name="Line 29"/>
          <p:cNvSpPr>
            <a:spLocks noChangeShapeType="1"/>
          </p:cNvSpPr>
          <p:nvPr/>
        </p:nvSpPr>
        <p:spPr bwMode="auto">
          <a:xfrm flipH="1">
            <a:off x="4921250" y="5334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7" name="Line 30"/>
          <p:cNvSpPr>
            <a:spLocks noChangeShapeType="1"/>
          </p:cNvSpPr>
          <p:nvPr/>
        </p:nvSpPr>
        <p:spPr bwMode="auto">
          <a:xfrm flipH="1">
            <a:off x="4768850" y="4114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8" name="Line 31"/>
          <p:cNvSpPr>
            <a:spLocks noChangeShapeType="1"/>
          </p:cNvSpPr>
          <p:nvPr/>
        </p:nvSpPr>
        <p:spPr bwMode="auto">
          <a:xfrm>
            <a:off x="6064250" y="4267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9" name="Line 32"/>
          <p:cNvSpPr>
            <a:spLocks noChangeShapeType="1"/>
          </p:cNvSpPr>
          <p:nvPr/>
        </p:nvSpPr>
        <p:spPr bwMode="auto">
          <a:xfrm>
            <a:off x="6064250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0" name="Line 33"/>
          <p:cNvSpPr>
            <a:spLocks noChangeShapeType="1"/>
          </p:cNvSpPr>
          <p:nvPr/>
        </p:nvSpPr>
        <p:spPr bwMode="auto">
          <a:xfrm>
            <a:off x="606425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1" name="AutoShape 34"/>
          <p:cNvSpPr>
            <a:spLocks/>
          </p:cNvSpPr>
          <p:nvPr/>
        </p:nvSpPr>
        <p:spPr bwMode="auto">
          <a:xfrm>
            <a:off x="7359650" y="373380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9252" name="Line 35"/>
          <p:cNvSpPr>
            <a:spLocks noChangeShapeType="1"/>
          </p:cNvSpPr>
          <p:nvPr/>
        </p:nvSpPr>
        <p:spPr bwMode="auto">
          <a:xfrm>
            <a:off x="6978650" y="548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3" name="Line 36"/>
          <p:cNvSpPr>
            <a:spLocks noChangeShapeType="1"/>
          </p:cNvSpPr>
          <p:nvPr/>
        </p:nvSpPr>
        <p:spPr bwMode="auto">
          <a:xfrm>
            <a:off x="6597650" y="6172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4" name="Rectangle 37"/>
          <p:cNvSpPr>
            <a:spLocks noChangeArrowheads="1"/>
          </p:cNvSpPr>
          <p:nvPr/>
        </p:nvSpPr>
        <p:spPr bwMode="auto">
          <a:xfrm>
            <a:off x="4724400" y="2997200"/>
            <a:ext cx="4953000" cy="3479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9255" name="Text Box 38"/>
          <p:cNvSpPr txBox="1">
            <a:spLocks noChangeArrowheads="1"/>
          </p:cNvSpPr>
          <p:nvPr/>
        </p:nvSpPr>
        <p:spPr bwMode="auto">
          <a:xfrm>
            <a:off x="5253038" y="304800"/>
            <a:ext cx="15716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</a:rPr>
              <a:t>Persetujuan Project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56" name="Text Box 39"/>
          <p:cNvSpPr txBox="1">
            <a:spLocks noChangeArrowheads="1"/>
          </p:cNvSpPr>
          <p:nvPr/>
        </p:nvSpPr>
        <p:spPr bwMode="auto">
          <a:xfrm>
            <a:off x="4789488" y="1028700"/>
            <a:ext cx="2716212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Times New Roman" panose="02020603050405020304" pitchFamily="18" charset="0"/>
              </a:rPr>
              <a:t>Bentuk team untuk realisasi project</a:t>
            </a:r>
          </a:p>
          <a:p>
            <a:pPr algn="ctr" eaLnBrk="1" hangingPunct="1"/>
            <a:r>
              <a:rPr lang="en-US" altLang="en-US" sz="1400">
                <a:latin typeface="Times New Roman" panose="02020603050405020304" pitchFamily="18" charset="0"/>
              </a:rPr>
              <a:t>dan tentukan scope project 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9257" name="Line 40"/>
          <p:cNvSpPr>
            <a:spLocks noChangeShapeType="1"/>
          </p:cNvSpPr>
          <p:nvPr/>
        </p:nvSpPr>
        <p:spPr bwMode="auto">
          <a:xfrm>
            <a:off x="6064250" y="5984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8" name="Line 41"/>
          <p:cNvSpPr>
            <a:spLocks noChangeShapeType="1"/>
          </p:cNvSpPr>
          <p:nvPr/>
        </p:nvSpPr>
        <p:spPr bwMode="auto">
          <a:xfrm>
            <a:off x="6096000" y="1589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9" name="Text Box 42"/>
          <p:cNvSpPr txBox="1">
            <a:spLocks noChangeArrowheads="1"/>
          </p:cNvSpPr>
          <p:nvPr/>
        </p:nvSpPr>
        <p:spPr bwMode="auto">
          <a:xfrm>
            <a:off x="5384800" y="2032000"/>
            <a:ext cx="1441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Design </a:t>
            </a:r>
          </a:p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dari customer ?</a:t>
            </a:r>
            <a:endParaRPr lang="en-GB" altLang="en-US" sz="1600">
              <a:latin typeface="Times New Roman" panose="02020603050405020304" pitchFamily="18" charset="0"/>
            </a:endParaRPr>
          </a:p>
        </p:txBody>
      </p:sp>
      <p:sp>
        <p:nvSpPr>
          <p:cNvPr id="9260" name="AutoShape 43"/>
          <p:cNvSpPr>
            <a:spLocks noChangeArrowheads="1"/>
          </p:cNvSpPr>
          <p:nvPr/>
        </p:nvSpPr>
        <p:spPr bwMode="auto">
          <a:xfrm>
            <a:off x="5105400" y="1893888"/>
            <a:ext cx="1905000" cy="9906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9261" name="Text Box 44"/>
          <p:cNvSpPr txBox="1">
            <a:spLocks noChangeArrowheads="1"/>
          </p:cNvSpPr>
          <p:nvPr/>
        </p:nvSpPr>
        <p:spPr bwMode="auto">
          <a:xfrm>
            <a:off x="6197600" y="2781300"/>
            <a:ext cx="361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Ya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62" name="Line 45"/>
          <p:cNvSpPr>
            <a:spLocks noChangeShapeType="1"/>
          </p:cNvSpPr>
          <p:nvPr/>
        </p:nvSpPr>
        <p:spPr bwMode="auto">
          <a:xfrm flipV="1">
            <a:off x="7315200" y="2540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63" name="Text Box 46"/>
          <p:cNvSpPr txBox="1">
            <a:spLocks noChangeArrowheads="1"/>
          </p:cNvSpPr>
          <p:nvPr/>
        </p:nvSpPr>
        <p:spPr bwMode="auto">
          <a:xfrm>
            <a:off x="5410200" y="3213100"/>
            <a:ext cx="1293813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Feasibility review</a:t>
            </a:r>
            <a:endParaRPr lang="en-GB" altLang="en-US" sz="1200">
              <a:latin typeface="Times New Roman" panose="02020603050405020304" pitchFamily="18" charset="0"/>
            </a:endParaRPr>
          </a:p>
        </p:txBody>
      </p:sp>
      <p:sp>
        <p:nvSpPr>
          <p:cNvPr id="9264" name="Line 47"/>
          <p:cNvSpPr>
            <a:spLocks noChangeShapeType="1"/>
          </p:cNvSpPr>
          <p:nvPr/>
        </p:nvSpPr>
        <p:spPr bwMode="auto">
          <a:xfrm>
            <a:off x="2743200" y="2362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65" name="Text Box 48"/>
          <p:cNvSpPr txBox="1">
            <a:spLocks noChangeArrowheads="1"/>
          </p:cNvSpPr>
          <p:nvPr/>
        </p:nvSpPr>
        <p:spPr bwMode="auto">
          <a:xfrm>
            <a:off x="6842125" y="3336925"/>
            <a:ext cx="11001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Feasibility review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9266" name="Text Box 49"/>
          <p:cNvSpPr txBox="1">
            <a:spLocks noChangeArrowheads="1"/>
          </p:cNvSpPr>
          <p:nvPr/>
        </p:nvSpPr>
        <p:spPr bwMode="auto">
          <a:xfrm>
            <a:off x="2071688" y="3844925"/>
            <a:ext cx="12890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Design Review</a:t>
            </a:r>
          </a:p>
        </p:txBody>
      </p:sp>
      <p:sp>
        <p:nvSpPr>
          <p:cNvPr id="9267" name="Line 50"/>
          <p:cNvSpPr>
            <a:spLocks noChangeShapeType="1"/>
          </p:cNvSpPr>
          <p:nvPr/>
        </p:nvSpPr>
        <p:spPr bwMode="auto">
          <a:xfrm>
            <a:off x="2720975" y="350043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68" name="Text Box 51"/>
          <p:cNvSpPr txBox="1">
            <a:spLocks noChangeArrowheads="1"/>
          </p:cNvSpPr>
          <p:nvPr/>
        </p:nvSpPr>
        <p:spPr bwMode="auto">
          <a:xfrm>
            <a:off x="1638300" y="5013325"/>
            <a:ext cx="2236788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Design Verifikasi &amp; validasi</a:t>
            </a:r>
          </a:p>
        </p:txBody>
      </p:sp>
      <p:sp>
        <p:nvSpPr>
          <p:cNvPr id="9269" name="Line 52"/>
          <p:cNvSpPr>
            <a:spLocks noChangeShapeType="1"/>
          </p:cNvSpPr>
          <p:nvPr/>
        </p:nvSpPr>
        <p:spPr bwMode="auto">
          <a:xfrm>
            <a:off x="2649538" y="47244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0" name="Line 53"/>
          <p:cNvSpPr>
            <a:spLocks noChangeShapeType="1"/>
          </p:cNvSpPr>
          <p:nvPr/>
        </p:nvSpPr>
        <p:spPr bwMode="auto">
          <a:xfrm flipV="1">
            <a:off x="2720975" y="3644900"/>
            <a:ext cx="331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71" name="AutoShape 54"/>
          <p:cNvCxnSpPr>
            <a:cxnSpLocks noChangeShapeType="1"/>
          </p:cNvCxnSpPr>
          <p:nvPr/>
        </p:nvCxnSpPr>
        <p:spPr bwMode="auto">
          <a:xfrm>
            <a:off x="9055100" y="5492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72" name="AutoShape 55"/>
          <p:cNvCxnSpPr>
            <a:cxnSpLocks noChangeShapeType="1"/>
          </p:cNvCxnSpPr>
          <p:nvPr/>
        </p:nvCxnSpPr>
        <p:spPr bwMode="auto">
          <a:xfrm>
            <a:off x="9055100" y="5492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73" name="Line 56"/>
          <p:cNvSpPr>
            <a:spLocks noChangeShapeType="1"/>
          </p:cNvSpPr>
          <p:nvPr/>
        </p:nvSpPr>
        <p:spPr bwMode="auto">
          <a:xfrm>
            <a:off x="6032500" y="292417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4" name="Line 57"/>
          <p:cNvSpPr>
            <a:spLocks noChangeShapeType="1"/>
          </p:cNvSpPr>
          <p:nvPr/>
        </p:nvSpPr>
        <p:spPr bwMode="auto">
          <a:xfrm>
            <a:off x="6032500" y="3500438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5" name="AutoShape 58"/>
          <p:cNvSpPr>
            <a:spLocks/>
          </p:cNvSpPr>
          <p:nvPr/>
        </p:nvSpPr>
        <p:spPr bwMode="auto">
          <a:xfrm>
            <a:off x="776288" y="3357563"/>
            <a:ext cx="287337" cy="2519362"/>
          </a:xfrm>
          <a:prstGeom prst="leftBrace">
            <a:avLst>
              <a:gd name="adj1" fmla="val 7306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011053691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>
          <a:xfrm>
            <a:off x="422275" y="304801"/>
            <a:ext cx="8877300" cy="4572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 dirty="0" err="1"/>
              <a:t>Perancangan</a:t>
            </a:r>
            <a:r>
              <a:rPr lang="en-US" altLang="en-US" sz="3200" b="1" dirty="0"/>
              <a:t> Proses </a:t>
            </a:r>
            <a:r>
              <a:rPr lang="en-US" altLang="en-US" sz="3200" b="1" dirty="0" err="1"/>
              <a:t>Produksi</a:t>
            </a:r>
            <a:r>
              <a:rPr lang="en-US" altLang="en-US" sz="3200" b="1" dirty="0"/>
              <a:t> </a:t>
            </a:r>
            <a:endParaRPr lang="en-GB" altLang="en-US" sz="3200" b="1" dirty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898526"/>
            <a:ext cx="9448800" cy="545782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600" i="1" dirty="0"/>
              <a:t>Input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perancangan</a:t>
            </a:r>
            <a:r>
              <a:rPr lang="en-US" altLang="en-US" sz="1600" i="1" dirty="0"/>
              <a:t> proses manufacturing (IATF </a:t>
            </a:r>
            <a:r>
              <a:rPr lang="id-ID" altLang="en-US" sz="1600" i="1" dirty="0"/>
              <a:t>8</a:t>
            </a:r>
            <a:r>
              <a:rPr lang="en-US" altLang="en-US" sz="1600" i="1" dirty="0"/>
              <a:t>.3.</a:t>
            </a:r>
            <a:r>
              <a:rPr lang="id-ID" altLang="en-US" sz="1600" i="1" dirty="0"/>
              <a:t>3</a:t>
            </a:r>
            <a:r>
              <a:rPr lang="en-US" altLang="en-US" sz="1600" i="1" dirty="0"/>
              <a:t>.2)</a:t>
            </a:r>
          </a:p>
          <a:p>
            <a:pPr marL="444500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/>
              <a:t>Perusahaan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mengindentifikasi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mendokumentasikan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mereview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persyaratan</a:t>
            </a:r>
            <a:r>
              <a:rPr lang="en-US" altLang="en-US" sz="1600" i="1" dirty="0"/>
              <a:t> input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termasuk</a:t>
            </a:r>
            <a:endParaRPr lang="en-US" altLang="en-US" sz="1600" i="1" dirty="0"/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b="1" u="sng" dirty="0">
                <a:solidFill>
                  <a:srgbClr val="FF0000"/>
                </a:solidFill>
              </a:rPr>
              <a:t>Data </a:t>
            </a:r>
            <a:r>
              <a:rPr lang="en-US" altLang="en-US" sz="1600" b="1" u="sng" dirty="0" err="1">
                <a:solidFill>
                  <a:srgbClr val="FF0000"/>
                </a:solidFill>
              </a:rPr>
              <a:t>ouput</a:t>
            </a:r>
            <a:r>
              <a:rPr lang="en-US" altLang="en-US" sz="1600" b="1" u="sng" dirty="0">
                <a:solidFill>
                  <a:srgbClr val="FF0000"/>
                </a:solidFill>
              </a:rPr>
              <a:t> </a:t>
            </a:r>
            <a:r>
              <a:rPr lang="en-US" altLang="en-US" sz="1600" b="1" u="sng" dirty="0" err="1">
                <a:solidFill>
                  <a:srgbClr val="FF0000"/>
                </a:solidFill>
              </a:rPr>
              <a:t>dari</a:t>
            </a:r>
            <a:r>
              <a:rPr lang="en-US" altLang="en-US" sz="1600" b="1" u="sng" dirty="0">
                <a:solidFill>
                  <a:srgbClr val="FF0000"/>
                </a:solidFill>
              </a:rPr>
              <a:t> design </a:t>
            </a:r>
            <a:r>
              <a:rPr lang="en-US" altLang="en-US" sz="1600" b="1" u="sng" dirty="0" err="1">
                <a:solidFill>
                  <a:srgbClr val="FF0000"/>
                </a:solidFill>
              </a:rPr>
              <a:t>produk</a:t>
            </a:r>
            <a:r>
              <a:rPr lang="id-ID" altLang="en-US" sz="1600" b="1" u="sng" dirty="0">
                <a:solidFill>
                  <a:srgbClr val="FF0000"/>
                </a:solidFill>
              </a:rPr>
              <a:t> termasuk spesial karakteristik</a:t>
            </a:r>
            <a:endParaRPr lang="en-US" altLang="en-US" sz="1600" b="1" u="sng" dirty="0">
              <a:solidFill>
                <a:srgbClr val="FF0000"/>
              </a:solidFill>
            </a:endParaRP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/>
              <a:t>Target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productivity, proses capability</a:t>
            </a:r>
            <a:r>
              <a:rPr lang="id-ID" altLang="en-US" sz="1600" i="1" dirty="0"/>
              <a:t>, waktu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id-ID" altLang="en-US" sz="1600" i="1" dirty="0"/>
              <a:t>biaya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600" b="1" u="sng" dirty="0">
                <a:solidFill>
                  <a:srgbClr val="FF0000"/>
                </a:solidFill>
              </a:rPr>
              <a:t>Alternatif teknologi proses manufacturing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600" b="1" u="sng" dirty="0">
                <a:solidFill>
                  <a:srgbClr val="FF0000"/>
                </a:solidFill>
              </a:rPr>
              <a:t>Material baru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600" b="1" u="sng" dirty="0">
                <a:solidFill>
                  <a:srgbClr val="FF0000"/>
                </a:solidFill>
              </a:rPr>
              <a:t>Penanganan produk &amp; persyaratan ergonomis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id-ID" altLang="en-US" sz="1600" b="1" u="sng" dirty="0">
                <a:solidFill>
                  <a:srgbClr val="FF0000"/>
                </a:solidFill>
              </a:rPr>
              <a:t>DFM &amp; DFA</a:t>
            </a:r>
            <a:r>
              <a:rPr lang="en-US" altLang="en-US" sz="1600" b="1" u="sng" dirty="0">
                <a:solidFill>
                  <a:srgbClr val="FF0000"/>
                </a:solidFill>
              </a:rPr>
              <a:t> 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 err="1"/>
              <a:t>Persyaratan</a:t>
            </a:r>
            <a:r>
              <a:rPr lang="en-US" altLang="en-US" sz="1600" i="1" dirty="0"/>
              <a:t> customer (</a:t>
            </a:r>
            <a:r>
              <a:rPr lang="en-US" altLang="en-US" sz="1600" i="1" dirty="0" err="1"/>
              <a:t>bila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ada</a:t>
            </a:r>
            <a:r>
              <a:rPr lang="en-US" altLang="en-US" sz="1600" i="1" dirty="0"/>
              <a:t>)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 err="1"/>
              <a:t>Pengalaman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pengembangan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sebelumnya</a:t>
            </a:r>
            <a:endParaRPr lang="en-US" altLang="en-US" sz="1600" i="1" dirty="0"/>
          </a:p>
          <a:p>
            <a:pPr marL="444500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 err="1"/>
              <a:t>Catatan</a:t>
            </a:r>
            <a:r>
              <a:rPr lang="en-US" altLang="en-US" sz="1600" i="1" dirty="0"/>
              <a:t> : </a:t>
            </a:r>
            <a:r>
              <a:rPr lang="en-US" altLang="en-US" sz="1600" i="1" dirty="0" err="1"/>
              <a:t>Perancangan</a:t>
            </a:r>
            <a:r>
              <a:rPr lang="en-US" altLang="en-US" sz="1600" i="1" dirty="0"/>
              <a:t> proses manufacturing 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penggunaan</a:t>
            </a:r>
            <a:r>
              <a:rPr lang="en-US" altLang="en-US" sz="1600" i="1" dirty="0"/>
              <a:t> error–proofing </a:t>
            </a:r>
            <a:r>
              <a:rPr lang="en-US" altLang="en-US" sz="1600" i="1" dirty="0" err="1"/>
              <a:t>sesuai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kebutuhan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resiko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dihadapi</a:t>
            </a:r>
            <a:endParaRPr lang="en-US" altLang="en-US" sz="1600" i="1" dirty="0"/>
          </a:p>
          <a:p>
            <a:pPr marL="0" indent="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600" i="1" dirty="0"/>
              <a:t>Output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perancangan</a:t>
            </a:r>
            <a:r>
              <a:rPr lang="en-US" altLang="en-US" sz="1600" i="1" dirty="0"/>
              <a:t> proses manufacturing (IATF </a:t>
            </a:r>
            <a:r>
              <a:rPr lang="id-ID" altLang="en-US" sz="1600" i="1" dirty="0"/>
              <a:t>8</a:t>
            </a:r>
            <a:r>
              <a:rPr lang="en-US" altLang="en-US" sz="1600" i="1" dirty="0"/>
              <a:t>.3.</a:t>
            </a:r>
            <a:r>
              <a:rPr lang="id-ID" altLang="en-US" sz="1600" i="1" dirty="0"/>
              <a:t>5</a:t>
            </a:r>
            <a:r>
              <a:rPr lang="en-US" altLang="en-US" sz="1600" i="1" dirty="0"/>
              <a:t>.2)</a:t>
            </a:r>
          </a:p>
          <a:p>
            <a:pPr marL="444500" lvl="1" indent="-18732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/>
              <a:t>Output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perancangan</a:t>
            </a:r>
            <a:r>
              <a:rPr lang="en-US" altLang="en-US" sz="1600" i="1" dirty="0"/>
              <a:t> proses manufacturing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dalam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bentuk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bisa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periksa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kesesuaiannya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dengan</a:t>
            </a:r>
            <a:r>
              <a:rPr lang="en-US" altLang="en-US" sz="1600" i="1" dirty="0"/>
              <a:t> input , </a:t>
            </a:r>
            <a:r>
              <a:rPr lang="en-US" altLang="en-US" sz="1600" i="1" dirty="0" err="1"/>
              <a:t>outputnya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:</a:t>
            </a:r>
          </a:p>
          <a:p>
            <a:pPr marL="812800" lvl="2" indent="-188913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 i="1" dirty="0" err="1"/>
              <a:t>Spesifikasi</a:t>
            </a:r>
            <a:r>
              <a:rPr lang="en-US" altLang="en-US" sz="1600" i="1" dirty="0"/>
              <a:t>, flow proses, FMEA, control plan, </a:t>
            </a:r>
            <a:r>
              <a:rPr lang="en-US" altLang="en-US" sz="1600" i="1" dirty="0" err="1"/>
              <a:t>Instruksi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kerja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kriteria</a:t>
            </a:r>
            <a:r>
              <a:rPr lang="en-US" altLang="en-US" sz="1600" i="1" dirty="0"/>
              <a:t> proses approval, data quality, reliability, maintainability, </a:t>
            </a:r>
            <a:r>
              <a:rPr lang="en-US" altLang="en-US" sz="1600" i="1" dirty="0" err="1"/>
              <a:t>measureability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hasil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kegiatan</a:t>
            </a:r>
            <a:r>
              <a:rPr lang="en-US" altLang="en-US" sz="1600" i="1" dirty="0"/>
              <a:t> mistake proofing, </a:t>
            </a:r>
            <a:r>
              <a:rPr lang="en-US" altLang="en-US" sz="1600" i="1" dirty="0" err="1"/>
              <a:t>metode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deteksi</a:t>
            </a:r>
            <a:r>
              <a:rPr lang="en-US" altLang="en-US" sz="1600" i="1" dirty="0"/>
              <a:t> yang </a:t>
            </a:r>
            <a:r>
              <a:rPr lang="en-US" altLang="en-US" sz="1600" i="1" dirty="0" err="1"/>
              <a:t>cepat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feedback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ketidaksesuaian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/ proses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9842814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035425" y="241300"/>
            <a:ext cx="23828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Design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3810000" y="666750"/>
            <a:ext cx="3052763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Feasibility study (kemampuan manufacturing)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3354388" y="1314450"/>
            <a:ext cx="3503612" cy="55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Penentuan Special Characteristic</a:t>
            </a:r>
          </a:p>
          <a:p>
            <a:pPr algn="ctr">
              <a:spcBef>
                <a:spcPct val="50000"/>
              </a:spcBef>
              <a:buFontTx/>
              <a:buChar char="•"/>
            </a:pPr>
            <a:r>
              <a:rPr lang="en-US" altLang="en-US" sz="1200">
                <a:latin typeface="Times New Roman" panose="02020603050405020304" pitchFamily="18" charset="0"/>
              </a:rPr>
              <a:t> Safety, Fit / function dan persyaratan pemerintah 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7329488" y="404813"/>
            <a:ext cx="13081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Input dari Produk </a:t>
            </a:r>
          </a:p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yg Similar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4344988" y="2106613"/>
            <a:ext cx="19065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Flow Process/ urutan proses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3668713" y="2611438"/>
            <a:ext cx="33416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Potensi kegagalan pada tiap tahapan proses/ FMEA</a:t>
            </a:r>
          </a:p>
        </p:txBody>
      </p:sp>
      <p:sp>
        <p:nvSpPr>
          <p:cNvPr id="14345" name="Text Box 8"/>
          <p:cNvSpPr txBox="1">
            <a:spLocks noChangeArrowheads="1"/>
          </p:cNvSpPr>
          <p:nvPr/>
        </p:nvSpPr>
        <p:spPr bwMode="auto">
          <a:xfrm>
            <a:off x="1447800" y="2276475"/>
            <a:ext cx="11969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Review Quality </a:t>
            </a:r>
          </a:p>
          <a:p>
            <a:r>
              <a:rPr lang="en-US" altLang="en-US" sz="1200">
                <a:latin typeface="Times New Roman" panose="02020603050405020304" pitchFamily="18" charset="0"/>
              </a:rPr>
              <a:t>system yg ada</a:t>
            </a:r>
          </a:p>
        </p:txBody>
      </p:sp>
      <p:sp>
        <p:nvSpPr>
          <p:cNvPr id="14346" name="Text Box 9"/>
          <p:cNvSpPr txBox="1">
            <a:spLocks noChangeArrowheads="1"/>
          </p:cNvSpPr>
          <p:nvPr/>
        </p:nvSpPr>
        <p:spPr bwMode="auto">
          <a:xfrm>
            <a:off x="4524375" y="4618038"/>
            <a:ext cx="141922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Meeting Koordinasi</a:t>
            </a:r>
          </a:p>
        </p:txBody>
      </p:sp>
      <p:sp>
        <p:nvSpPr>
          <p:cNvPr id="14347" name="Text Box 10"/>
          <p:cNvSpPr txBox="1">
            <a:spLocks noChangeArrowheads="1"/>
          </p:cNvSpPr>
          <p:nvPr/>
        </p:nvSpPr>
        <p:spPr bwMode="auto">
          <a:xfrm>
            <a:off x="4800600" y="5075238"/>
            <a:ext cx="8524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Mass Pro I</a:t>
            </a:r>
          </a:p>
        </p:txBody>
      </p:sp>
      <p:sp>
        <p:nvSpPr>
          <p:cNvPr id="14348" name="Text Box 11"/>
          <p:cNvSpPr txBox="1">
            <a:spLocks noChangeArrowheads="1"/>
          </p:cNvSpPr>
          <p:nvPr/>
        </p:nvSpPr>
        <p:spPr bwMode="auto">
          <a:xfrm>
            <a:off x="4518025" y="5495925"/>
            <a:ext cx="1273175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Review hasil trail</a:t>
            </a:r>
          </a:p>
        </p:txBody>
      </p:sp>
      <p:sp>
        <p:nvSpPr>
          <p:cNvPr id="14349" name="AutoShape 12"/>
          <p:cNvSpPr>
            <a:spLocks noChangeArrowheads="1"/>
          </p:cNvSpPr>
          <p:nvPr/>
        </p:nvSpPr>
        <p:spPr bwMode="auto">
          <a:xfrm>
            <a:off x="4689475" y="5943600"/>
            <a:ext cx="1073150" cy="3048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OK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50" name="Text Box 13"/>
          <p:cNvSpPr txBox="1">
            <a:spLocks noChangeArrowheads="1"/>
          </p:cNvSpPr>
          <p:nvPr/>
        </p:nvSpPr>
        <p:spPr bwMode="auto">
          <a:xfrm>
            <a:off x="4584700" y="6380163"/>
            <a:ext cx="12827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Product Approval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4351" name="Text Box 14"/>
          <p:cNvSpPr txBox="1">
            <a:spLocks noChangeArrowheads="1"/>
          </p:cNvSpPr>
          <p:nvPr/>
        </p:nvSpPr>
        <p:spPr bwMode="auto">
          <a:xfrm>
            <a:off x="2954338" y="5227638"/>
            <a:ext cx="7032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Perbaiki</a:t>
            </a:r>
          </a:p>
        </p:txBody>
      </p:sp>
      <p:sp>
        <p:nvSpPr>
          <p:cNvPr id="14352" name="Line 15"/>
          <p:cNvSpPr>
            <a:spLocks noChangeShapeType="1"/>
          </p:cNvSpPr>
          <p:nvPr/>
        </p:nvSpPr>
        <p:spPr bwMode="auto">
          <a:xfrm>
            <a:off x="5226050" y="43815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16"/>
          <p:cNvSpPr>
            <a:spLocks noChangeShapeType="1"/>
          </p:cNvSpPr>
          <p:nvPr/>
        </p:nvSpPr>
        <p:spPr bwMode="auto">
          <a:xfrm>
            <a:off x="5226050" y="52673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Line 17"/>
          <p:cNvSpPr>
            <a:spLocks noChangeShapeType="1"/>
          </p:cNvSpPr>
          <p:nvPr/>
        </p:nvSpPr>
        <p:spPr bwMode="auto">
          <a:xfrm>
            <a:off x="5226050" y="48577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Line 18"/>
          <p:cNvSpPr>
            <a:spLocks noChangeShapeType="1"/>
          </p:cNvSpPr>
          <p:nvPr/>
        </p:nvSpPr>
        <p:spPr bwMode="auto">
          <a:xfrm>
            <a:off x="522605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19"/>
          <p:cNvSpPr>
            <a:spLocks noChangeShapeType="1"/>
          </p:cNvSpPr>
          <p:nvPr/>
        </p:nvSpPr>
        <p:spPr bwMode="auto">
          <a:xfrm>
            <a:off x="3200400" y="49720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0"/>
          <p:cNvSpPr>
            <a:spLocks noChangeShapeType="1"/>
          </p:cNvSpPr>
          <p:nvPr/>
        </p:nvSpPr>
        <p:spPr bwMode="auto">
          <a:xfrm>
            <a:off x="7905750" y="9080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8" name="Line 21"/>
          <p:cNvSpPr>
            <a:spLocks noChangeShapeType="1"/>
          </p:cNvSpPr>
          <p:nvPr/>
        </p:nvSpPr>
        <p:spPr bwMode="auto">
          <a:xfrm>
            <a:off x="6321425" y="1125538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9" name="Line 22"/>
          <p:cNvSpPr>
            <a:spLocks noChangeShapeType="1"/>
          </p:cNvSpPr>
          <p:nvPr/>
        </p:nvSpPr>
        <p:spPr bwMode="auto">
          <a:xfrm>
            <a:off x="6321425" y="1125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0" name="Line 23"/>
          <p:cNvSpPr>
            <a:spLocks noChangeShapeType="1"/>
          </p:cNvSpPr>
          <p:nvPr/>
        </p:nvSpPr>
        <p:spPr bwMode="auto">
          <a:xfrm>
            <a:off x="5105400" y="533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1" name="Line 24"/>
          <p:cNvSpPr>
            <a:spLocks noChangeShapeType="1"/>
          </p:cNvSpPr>
          <p:nvPr/>
        </p:nvSpPr>
        <p:spPr bwMode="auto">
          <a:xfrm>
            <a:off x="5105400" y="99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2" name="Line 25"/>
          <p:cNvSpPr>
            <a:spLocks noChangeShapeType="1"/>
          </p:cNvSpPr>
          <p:nvPr/>
        </p:nvSpPr>
        <p:spPr bwMode="auto">
          <a:xfrm>
            <a:off x="5105400" y="1905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3" name="Line 26"/>
          <p:cNvSpPr>
            <a:spLocks noChangeShapeType="1"/>
          </p:cNvSpPr>
          <p:nvPr/>
        </p:nvSpPr>
        <p:spPr bwMode="auto">
          <a:xfrm>
            <a:off x="510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4" name="Line 27"/>
          <p:cNvSpPr>
            <a:spLocks noChangeShapeType="1"/>
          </p:cNvSpPr>
          <p:nvPr/>
        </p:nvSpPr>
        <p:spPr bwMode="auto">
          <a:xfrm>
            <a:off x="5105400" y="2895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5" name="Line 28"/>
          <p:cNvSpPr>
            <a:spLocks noChangeShapeType="1"/>
          </p:cNvSpPr>
          <p:nvPr/>
        </p:nvSpPr>
        <p:spPr bwMode="auto">
          <a:xfrm>
            <a:off x="457200" y="31242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" name="Line 29"/>
          <p:cNvSpPr>
            <a:spLocks noChangeShapeType="1"/>
          </p:cNvSpPr>
          <p:nvPr/>
        </p:nvSpPr>
        <p:spPr bwMode="auto">
          <a:xfrm flipV="1">
            <a:off x="457200" y="43434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7" name="Text Box 30"/>
          <p:cNvSpPr txBox="1">
            <a:spLocks noChangeArrowheads="1"/>
          </p:cNvSpPr>
          <p:nvPr/>
        </p:nvSpPr>
        <p:spPr bwMode="auto">
          <a:xfrm>
            <a:off x="2333625" y="3411538"/>
            <a:ext cx="1247775" cy="55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000">
                <a:latin typeface="Times New Roman" panose="02020603050405020304" pitchFamily="18" charset="0"/>
              </a:rPr>
              <a:t>Standard </a:t>
            </a:r>
          </a:p>
          <a:p>
            <a:pPr algn="ctr"/>
            <a:r>
              <a:rPr lang="en-US" altLang="en-US" sz="1000">
                <a:latin typeface="Times New Roman" panose="02020603050405020304" pitchFamily="18" charset="0"/>
              </a:rPr>
              <a:t>Maintenance</a:t>
            </a:r>
          </a:p>
          <a:p>
            <a:pPr algn="ctr"/>
            <a:r>
              <a:rPr lang="en-US" altLang="en-US" sz="1000">
                <a:latin typeface="Times New Roman" panose="02020603050405020304" pitchFamily="18" charset="0"/>
              </a:rPr>
              <a:t>Tooling dan Mesin</a:t>
            </a:r>
          </a:p>
        </p:txBody>
      </p:sp>
      <p:sp>
        <p:nvSpPr>
          <p:cNvPr id="14368" name="Line 31"/>
          <p:cNvSpPr>
            <a:spLocks noChangeShapeType="1"/>
          </p:cNvSpPr>
          <p:nvPr/>
        </p:nvSpPr>
        <p:spPr bwMode="auto">
          <a:xfrm>
            <a:off x="2895600" y="3124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69" name="Group 32"/>
          <p:cNvGrpSpPr>
            <a:grpSpLocks/>
          </p:cNvGrpSpPr>
          <p:nvPr/>
        </p:nvGrpSpPr>
        <p:grpSpPr bwMode="auto">
          <a:xfrm>
            <a:off x="882650" y="3124200"/>
            <a:ext cx="669925" cy="1219200"/>
            <a:chOff x="460" y="1968"/>
            <a:chExt cx="422" cy="768"/>
          </a:xfrm>
        </p:grpSpPr>
        <p:sp>
          <p:nvSpPr>
            <p:cNvPr id="14419" name="Text Box 33"/>
            <p:cNvSpPr txBox="1">
              <a:spLocks noChangeArrowheads="1"/>
            </p:cNvSpPr>
            <p:nvPr/>
          </p:nvSpPr>
          <p:spPr bwMode="auto">
            <a:xfrm>
              <a:off x="460" y="2168"/>
              <a:ext cx="422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Instruksi 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kerja</a:t>
              </a:r>
            </a:p>
          </p:txBody>
        </p:sp>
        <p:sp>
          <p:nvSpPr>
            <p:cNvPr id="14420" name="Line 34"/>
            <p:cNvSpPr>
              <a:spLocks noChangeShapeType="1"/>
            </p:cNvSpPr>
            <p:nvPr/>
          </p:nvSpPr>
          <p:spPr bwMode="auto">
            <a:xfrm>
              <a:off x="672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21" name="Line 35"/>
            <p:cNvSpPr>
              <a:spLocks noChangeShapeType="1"/>
            </p:cNvSpPr>
            <p:nvPr/>
          </p:nvSpPr>
          <p:spPr bwMode="auto">
            <a:xfrm>
              <a:off x="672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70" name="Group 36"/>
          <p:cNvGrpSpPr>
            <a:grpSpLocks/>
          </p:cNvGrpSpPr>
          <p:nvPr/>
        </p:nvGrpSpPr>
        <p:grpSpPr bwMode="auto">
          <a:xfrm>
            <a:off x="1663700" y="3124200"/>
            <a:ext cx="550863" cy="1219200"/>
            <a:chOff x="1000" y="1968"/>
            <a:chExt cx="347" cy="768"/>
          </a:xfrm>
        </p:grpSpPr>
        <p:sp>
          <p:nvSpPr>
            <p:cNvPr id="14416" name="Text Box 37"/>
            <p:cNvSpPr txBox="1">
              <a:spLocks noChangeArrowheads="1"/>
            </p:cNvSpPr>
            <p:nvPr/>
          </p:nvSpPr>
          <p:spPr bwMode="auto">
            <a:xfrm>
              <a:off x="1000" y="2170"/>
              <a:ext cx="347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latin typeface="Times New Roman" panose="02020603050405020304" pitchFamily="18" charset="0"/>
                </a:rPr>
                <a:t>Check </a:t>
              </a:r>
            </a:p>
            <a:p>
              <a:r>
                <a:rPr lang="en-US" altLang="en-US" sz="1000">
                  <a:latin typeface="Times New Roman" panose="02020603050405020304" pitchFamily="18" charset="0"/>
                </a:rPr>
                <a:t>Sheet</a:t>
              </a:r>
            </a:p>
          </p:txBody>
        </p:sp>
        <p:sp>
          <p:nvSpPr>
            <p:cNvPr id="14417" name="Line 38"/>
            <p:cNvSpPr>
              <a:spLocks noChangeShapeType="1"/>
            </p:cNvSpPr>
            <p:nvPr/>
          </p:nvSpPr>
          <p:spPr bwMode="auto">
            <a:xfrm>
              <a:off x="1200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8" name="Line 39"/>
            <p:cNvSpPr>
              <a:spLocks noChangeShapeType="1"/>
            </p:cNvSpPr>
            <p:nvPr/>
          </p:nvSpPr>
          <p:spPr bwMode="auto">
            <a:xfrm>
              <a:off x="1200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71" name="Line 40"/>
          <p:cNvSpPr>
            <a:spLocks noChangeShapeType="1"/>
          </p:cNvSpPr>
          <p:nvPr/>
        </p:nvSpPr>
        <p:spPr bwMode="auto">
          <a:xfrm>
            <a:off x="28956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72" name="Group 41"/>
          <p:cNvGrpSpPr>
            <a:grpSpLocks/>
          </p:cNvGrpSpPr>
          <p:nvPr/>
        </p:nvGrpSpPr>
        <p:grpSpPr bwMode="auto">
          <a:xfrm>
            <a:off x="3733800" y="3124200"/>
            <a:ext cx="723900" cy="1219200"/>
            <a:chOff x="2544" y="1968"/>
            <a:chExt cx="456" cy="768"/>
          </a:xfrm>
        </p:grpSpPr>
        <p:sp>
          <p:nvSpPr>
            <p:cNvPr id="14413" name="Text Box 42"/>
            <p:cNvSpPr txBox="1">
              <a:spLocks noChangeArrowheads="1"/>
            </p:cNvSpPr>
            <p:nvPr/>
          </p:nvSpPr>
          <p:spPr bwMode="auto">
            <a:xfrm>
              <a:off x="2544" y="2170"/>
              <a:ext cx="456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000">
                  <a:latin typeface="Times New Roman" panose="02020603050405020304" pitchFamily="18" charset="0"/>
                </a:rPr>
                <a:t>Packaging</a:t>
              </a:r>
            </a:p>
            <a:p>
              <a:r>
                <a:rPr lang="en-US" altLang="en-US" sz="1000">
                  <a:latin typeface="Times New Roman" panose="02020603050405020304" pitchFamily="18" charset="0"/>
                </a:rPr>
                <a:t>Standard</a:t>
              </a:r>
            </a:p>
          </p:txBody>
        </p:sp>
        <p:sp>
          <p:nvSpPr>
            <p:cNvPr id="14414" name="Line 43"/>
            <p:cNvSpPr>
              <a:spLocks noChangeShapeType="1"/>
            </p:cNvSpPr>
            <p:nvPr/>
          </p:nvSpPr>
          <p:spPr bwMode="auto">
            <a:xfrm>
              <a:off x="2784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5" name="Line 44"/>
            <p:cNvSpPr>
              <a:spLocks noChangeShapeType="1"/>
            </p:cNvSpPr>
            <p:nvPr/>
          </p:nvSpPr>
          <p:spPr bwMode="auto">
            <a:xfrm>
              <a:off x="2784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73" name="Group 45"/>
          <p:cNvGrpSpPr>
            <a:grpSpLocks/>
          </p:cNvGrpSpPr>
          <p:nvPr/>
        </p:nvGrpSpPr>
        <p:grpSpPr bwMode="auto">
          <a:xfrm>
            <a:off x="5562600" y="3124200"/>
            <a:ext cx="1828800" cy="1219200"/>
            <a:chOff x="3792" y="1968"/>
            <a:chExt cx="1152" cy="768"/>
          </a:xfrm>
        </p:grpSpPr>
        <p:sp>
          <p:nvSpPr>
            <p:cNvPr id="14410" name="Text Box 46"/>
            <p:cNvSpPr txBox="1">
              <a:spLocks noChangeArrowheads="1"/>
            </p:cNvSpPr>
            <p:nvPr/>
          </p:nvSpPr>
          <p:spPr bwMode="auto">
            <a:xfrm>
              <a:off x="3792" y="2155"/>
              <a:ext cx="1152" cy="3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Proses kontrol pada setiap 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tahapan proses </a:t>
              </a:r>
            </a:p>
            <a:p>
              <a:pPr algn="ctr"/>
              <a:r>
                <a:rPr lang="en-US" altLang="en-US" sz="1000">
                  <a:latin typeface="Times New Roman" panose="02020603050405020304" pitchFamily="18" charset="0"/>
                </a:rPr>
                <a:t>(Prelaunch Control Plan)</a:t>
              </a:r>
            </a:p>
          </p:txBody>
        </p:sp>
        <p:sp>
          <p:nvSpPr>
            <p:cNvPr id="14411" name="Line 47"/>
            <p:cNvSpPr>
              <a:spLocks noChangeShapeType="1"/>
            </p:cNvSpPr>
            <p:nvPr/>
          </p:nvSpPr>
          <p:spPr bwMode="auto">
            <a:xfrm>
              <a:off x="4272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2" name="Line 48"/>
            <p:cNvSpPr>
              <a:spLocks noChangeShapeType="1"/>
            </p:cNvSpPr>
            <p:nvPr/>
          </p:nvSpPr>
          <p:spPr bwMode="auto">
            <a:xfrm>
              <a:off x="4272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374" name="Group 49"/>
          <p:cNvGrpSpPr>
            <a:grpSpLocks/>
          </p:cNvGrpSpPr>
          <p:nvPr/>
        </p:nvGrpSpPr>
        <p:grpSpPr bwMode="auto">
          <a:xfrm>
            <a:off x="7543800" y="3124200"/>
            <a:ext cx="1150938" cy="1219200"/>
            <a:chOff x="4992" y="1968"/>
            <a:chExt cx="725" cy="768"/>
          </a:xfrm>
        </p:grpSpPr>
        <p:sp>
          <p:nvSpPr>
            <p:cNvPr id="14407" name="Text Box 50"/>
            <p:cNvSpPr txBox="1">
              <a:spLocks noChangeArrowheads="1"/>
            </p:cNvSpPr>
            <p:nvPr/>
          </p:nvSpPr>
          <p:spPr bwMode="auto">
            <a:xfrm>
              <a:off x="4992" y="2157"/>
              <a:ext cx="725" cy="3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Training </a:t>
              </a:r>
            </a:p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Pembuatan produk</a:t>
              </a:r>
            </a:p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baru</a:t>
              </a:r>
              <a:endParaRPr lang="en-GB" altLang="en-US" sz="1000">
                <a:latin typeface="Times New Roman" panose="02020603050405020304" pitchFamily="18" charset="0"/>
              </a:endParaRPr>
            </a:p>
          </p:txBody>
        </p:sp>
        <p:sp>
          <p:nvSpPr>
            <p:cNvPr id="14408" name="Line 51"/>
            <p:cNvSpPr>
              <a:spLocks noChangeShapeType="1"/>
            </p:cNvSpPr>
            <p:nvPr/>
          </p:nvSpPr>
          <p:spPr bwMode="auto">
            <a:xfrm>
              <a:off x="5376" y="19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9" name="Line 52"/>
            <p:cNvSpPr>
              <a:spLocks noChangeShapeType="1"/>
            </p:cNvSpPr>
            <p:nvPr/>
          </p:nvSpPr>
          <p:spPr bwMode="auto">
            <a:xfrm>
              <a:off x="5376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75" name="Text Box 53"/>
          <p:cNvSpPr txBox="1">
            <a:spLocks noChangeArrowheads="1"/>
          </p:cNvSpPr>
          <p:nvPr/>
        </p:nvSpPr>
        <p:spPr bwMode="auto">
          <a:xfrm>
            <a:off x="7304088" y="2271713"/>
            <a:ext cx="170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Penggunaan mistake proofing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76" name="Line 54"/>
          <p:cNvSpPr>
            <a:spLocks noChangeShapeType="1"/>
          </p:cNvSpPr>
          <p:nvPr/>
        </p:nvSpPr>
        <p:spPr bwMode="auto">
          <a:xfrm flipV="1">
            <a:off x="7040563" y="2590800"/>
            <a:ext cx="655637" cy="858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7" name="Line 55"/>
          <p:cNvSpPr>
            <a:spLocks noChangeShapeType="1"/>
          </p:cNvSpPr>
          <p:nvPr/>
        </p:nvSpPr>
        <p:spPr bwMode="auto">
          <a:xfrm>
            <a:off x="2057400" y="2743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8" name="Line 56"/>
          <p:cNvSpPr>
            <a:spLocks noChangeShapeType="1"/>
          </p:cNvSpPr>
          <p:nvPr/>
        </p:nvSpPr>
        <p:spPr bwMode="auto">
          <a:xfrm>
            <a:off x="2057400" y="29718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79" name="Line 57"/>
          <p:cNvSpPr>
            <a:spLocks noChangeShapeType="1"/>
          </p:cNvSpPr>
          <p:nvPr/>
        </p:nvSpPr>
        <p:spPr bwMode="auto">
          <a:xfrm flipH="1">
            <a:off x="2057400" y="19812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0" name="Line 58"/>
          <p:cNvSpPr>
            <a:spLocks noChangeShapeType="1"/>
          </p:cNvSpPr>
          <p:nvPr/>
        </p:nvSpPr>
        <p:spPr bwMode="auto">
          <a:xfrm>
            <a:off x="2057400" y="198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1" name="Text Box 59"/>
          <p:cNvSpPr txBox="1">
            <a:spLocks noChangeArrowheads="1"/>
          </p:cNvSpPr>
          <p:nvPr/>
        </p:nvSpPr>
        <p:spPr bwMode="auto">
          <a:xfrm>
            <a:off x="6096000" y="5022850"/>
            <a:ext cx="27019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Cek kemampuan proses berdasarkan statisti/ SPC</a:t>
            </a:r>
          </a:p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Cek kemampuan sistem pengukuran / MSA</a:t>
            </a:r>
          </a:p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    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82" name="AutoShape 60"/>
          <p:cNvSpPr>
            <a:spLocks/>
          </p:cNvSpPr>
          <p:nvPr/>
        </p:nvSpPr>
        <p:spPr bwMode="auto">
          <a:xfrm>
            <a:off x="5867400" y="4953000"/>
            <a:ext cx="228600" cy="609600"/>
          </a:xfrm>
          <a:prstGeom prst="leftBrace">
            <a:avLst>
              <a:gd name="adj1" fmla="val 22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4383" name="Text Box 61"/>
          <p:cNvSpPr txBox="1">
            <a:spLocks noChangeArrowheads="1"/>
          </p:cNvSpPr>
          <p:nvPr/>
        </p:nvSpPr>
        <p:spPr bwMode="auto">
          <a:xfrm>
            <a:off x="6156325" y="6324600"/>
            <a:ext cx="1414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Product approval proses</a:t>
            </a:r>
          </a:p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Production control plan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84" name="Text Box 62"/>
          <p:cNvSpPr txBox="1">
            <a:spLocks noChangeArrowheads="1"/>
          </p:cNvSpPr>
          <p:nvPr/>
        </p:nvSpPr>
        <p:spPr bwMode="auto">
          <a:xfrm>
            <a:off x="344488" y="260350"/>
            <a:ext cx="2466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Perancangan </a:t>
            </a:r>
          </a:p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Proses Produksi</a:t>
            </a:r>
            <a:endParaRPr lang="en-GB" altLang="en-US" sz="2800" u="sng">
              <a:latin typeface="Times New Roman" panose="02020603050405020304" pitchFamily="18" charset="0"/>
            </a:endParaRPr>
          </a:p>
        </p:txBody>
      </p:sp>
      <p:sp>
        <p:nvSpPr>
          <p:cNvPr id="14385" name="Line 63"/>
          <p:cNvSpPr>
            <a:spLocks noChangeShapeType="1"/>
          </p:cNvSpPr>
          <p:nvPr/>
        </p:nvSpPr>
        <p:spPr bwMode="auto">
          <a:xfrm>
            <a:off x="3200400" y="5486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6" name="Line 64"/>
          <p:cNvSpPr>
            <a:spLocks noChangeShapeType="1"/>
          </p:cNvSpPr>
          <p:nvPr/>
        </p:nvSpPr>
        <p:spPr bwMode="auto">
          <a:xfrm flipH="1">
            <a:off x="3200400" y="60960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7" name="Line 65"/>
          <p:cNvSpPr>
            <a:spLocks noChangeShapeType="1"/>
          </p:cNvSpPr>
          <p:nvPr/>
        </p:nvSpPr>
        <p:spPr bwMode="auto">
          <a:xfrm>
            <a:off x="3200400" y="4953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8" name="Line 66"/>
          <p:cNvSpPr>
            <a:spLocks noChangeShapeType="1"/>
          </p:cNvSpPr>
          <p:nvPr/>
        </p:nvSpPr>
        <p:spPr bwMode="auto">
          <a:xfrm>
            <a:off x="5181600" y="624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89" name="Text Box 67"/>
          <p:cNvSpPr txBox="1">
            <a:spLocks noChangeArrowheads="1"/>
          </p:cNvSpPr>
          <p:nvPr/>
        </p:nvSpPr>
        <p:spPr bwMode="auto">
          <a:xfrm>
            <a:off x="4191000" y="5851525"/>
            <a:ext cx="481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Tidak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90" name="Text Box 68"/>
          <p:cNvSpPr txBox="1">
            <a:spLocks noChangeArrowheads="1"/>
          </p:cNvSpPr>
          <p:nvPr/>
        </p:nvSpPr>
        <p:spPr bwMode="auto">
          <a:xfrm>
            <a:off x="4708525" y="6156325"/>
            <a:ext cx="333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latin typeface="Times New Roman" panose="02020603050405020304" pitchFamily="18" charset="0"/>
              </a:rPr>
              <a:t>Ya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91" name="Text Box 69"/>
          <p:cNvSpPr txBox="1">
            <a:spLocks noChangeArrowheads="1"/>
          </p:cNvSpPr>
          <p:nvPr/>
        </p:nvSpPr>
        <p:spPr bwMode="auto">
          <a:xfrm>
            <a:off x="4572000" y="3224213"/>
            <a:ext cx="758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latin typeface="Times New Roman" panose="02020603050405020304" pitchFamily="18" charset="0"/>
              </a:rPr>
              <a:t>Pembuatan</a:t>
            </a:r>
          </a:p>
          <a:p>
            <a:r>
              <a:rPr lang="en-US" altLang="en-US" sz="1000">
                <a:latin typeface="Times New Roman" panose="02020603050405020304" pitchFamily="18" charset="0"/>
              </a:rPr>
              <a:t>Tooling</a:t>
            </a:r>
          </a:p>
        </p:txBody>
      </p:sp>
      <p:sp>
        <p:nvSpPr>
          <p:cNvPr id="14392" name="Line 70"/>
          <p:cNvSpPr>
            <a:spLocks noChangeShapeType="1"/>
          </p:cNvSpPr>
          <p:nvPr/>
        </p:nvSpPr>
        <p:spPr bwMode="auto">
          <a:xfrm>
            <a:off x="5029200" y="36576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93" name="Text Box 71"/>
          <p:cNvSpPr txBox="1">
            <a:spLocks noChangeArrowheads="1"/>
          </p:cNvSpPr>
          <p:nvPr/>
        </p:nvSpPr>
        <p:spPr bwMode="auto">
          <a:xfrm>
            <a:off x="4695825" y="3810000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Approval</a:t>
            </a:r>
          </a:p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tooling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94" name="AutoShape 72"/>
          <p:cNvSpPr>
            <a:spLocks noChangeArrowheads="1"/>
          </p:cNvSpPr>
          <p:nvPr/>
        </p:nvSpPr>
        <p:spPr bwMode="auto">
          <a:xfrm>
            <a:off x="4572000" y="3733800"/>
            <a:ext cx="914400" cy="5334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4395" name="Line 73"/>
          <p:cNvSpPr>
            <a:spLocks noChangeShapeType="1"/>
          </p:cNvSpPr>
          <p:nvPr/>
        </p:nvSpPr>
        <p:spPr bwMode="auto">
          <a:xfrm>
            <a:off x="5029200" y="42672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96" name="Line 74"/>
          <p:cNvSpPr>
            <a:spLocks noChangeShapeType="1"/>
          </p:cNvSpPr>
          <p:nvPr/>
        </p:nvSpPr>
        <p:spPr bwMode="auto">
          <a:xfrm>
            <a:off x="5029200" y="31242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97" name="Text Box 75"/>
          <p:cNvSpPr txBox="1">
            <a:spLocks noChangeArrowheads="1"/>
          </p:cNvSpPr>
          <p:nvPr/>
        </p:nvSpPr>
        <p:spPr bwMode="auto">
          <a:xfrm>
            <a:off x="123825" y="3429000"/>
            <a:ext cx="719138" cy="55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Floor plan</a:t>
            </a:r>
          </a:p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Lay out</a:t>
            </a:r>
          </a:p>
          <a:p>
            <a:pPr algn="ctr" eaLnBrk="1" hangingPunct="1"/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398" name="Rectangle 76"/>
          <p:cNvSpPr>
            <a:spLocks noChangeArrowheads="1"/>
          </p:cNvSpPr>
          <p:nvPr/>
        </p:nvSpPr>
        <p:spPr bwMode="auto">
          <a:xfrm>
            <a:off x="152400" y="3429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4399" name="Line 77"/>
          <p:cNvSpPr>
            <a:spLocks noChangeShapeType="1"/>
          </p:cNvSpPr>
          <p:nvPr/>
        </p:nvSpPr>
        <p:spPr bwMode="auto">
          <a:xfrm>
            <a:off x="457200" y="3124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0" name="Line 78"/>
          <p:cNvSpPr>
            <a:spLocks noChangeShapeType="1"/>
          </p:cNvSpPr>
          <p:nvPr/>
        </p:nvSpPr>
        <p:spPr bwMode="auto">
          <a:xfrm>
            <a:off x="457200" y="3886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1" name="Text Box 79"/>
          <p:cNvSpPr txBox="1">
            <a:spLocks noChangeArrowheads="1"/>
          </p:cNvSpPr>
          <p:nvPr/>
        </p:nvSpPr>
        <p:spPr bwMode="auto">
          <a:xfrm>
            <a:off x="8839200" y="3413125"/>
            <a:ext cx="8302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Perencanaan</a:t>
            </a:r>
          </a:p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MSA dan </a:t>
            </a:r>
          </a:p>
          <a:p>
            <a:pPr algn="ctr" eaLnBrk="1" hangingPunct="1"/>
            <a:r>
              <a:rPr lang="en-US" altLang="en-US" sz="1000">
                <a:latin typeface="Times New Roman" panose="02020603050405020304" pitchFamily="18" charset="0"/>
              </a:rPr>
              <a:t>SPC</a:t>
            </a:r>
            <a:endParaRPr lang="en-GB" altLang="en-US" sz="1000">
              <a:latin typeface="Times New Roman" panose="02020603050405020304" pitchFamily="18" charset="0"/>
            </a:endParaRPr>
          </a:p>
        </p:txBody>
      </p:sp>
      <p:sp>
        <p:nvSpPr>
          <p:cNvPr id="14402" name="Rectangle 80"/>
          <p:cNvSpPr>
            <a:spLocks noChangeArrowheads="1"/>
          </p:cNvSpPr>
          <p:nvPr/>
        </p:nvSpPr>
        <p:spPr bwMode="auto">
          <a:xfrm>
            <a:off x="8763000" y="3429000"/>
            <a:ext cx="914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4403" name="Line 81"/>
          <p:cNvSpPr>
            <a:spLocks noChangeShapeType="1"/>
          </p:cNvSpPr>
          <p:nvPr/>
        </p:nvSpPr>
        <p:spPr bwMode="auto">
          <a:xfrm flipV="1">
            <a:off x="9220200" y="3962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4" name="Line 82"/>
          <p:cNvSpPr>
            <a:spLocks noChangeShapeType="1"/>
          </p:cNvSpPr>
          <p:nvPr/>
        </p:nvSpPr>
        <p:spPr bwMode="auto">
          <a:xfrm>
            <a:off x="9144000" y="3124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05" name="Line 83"/>
          <p:cNvSpPr>
            <a:spLocks noChangeShapeType="1"/>
          </p:cNvSpPr>
          <p:nvPr/>
        </p:nvSpPr>
        <p:spPr bwMode="auto">
          <a:xfrm flipV="1">
            <a:off x="5410200" y="2565400"/>
            <a:ext cx="2108200" cy="67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406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5929313"/>
            <a:ext cx="1752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33337" y="6522244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33651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143000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pPr algn="ctr" eaLnBrk="1" hangingPunct="1"/>
            <a:r>
              <a:rPr lang="en-US" altLang="en-US" sz="2600" b="1" dirty="0">
                <a:solidFill>
                  <a:schemeClr val="bg1"/>
                </a:solidFill>
              </a:rPr>
              <a:t>Prototype Program </a:t>
            </a:r>
            <a:r>
              <a:rPr lang="en-US" altLang="en-US" sz="2600" b="1" dirty="0" err="1">
                <a:solidFill>
                  <a:schemeClr val="bg1"/>
                </a:solidFill>
              </a:rPr>
              <a:t>dan</a:t>
            </a:r>
            <a:r>
              <a:rPr lang="en-US" altLang="en-US" sz="2600" b="1" dirty="0">
                <a:solidFill>
                  <a:schemeClr val="bg1"/>
                </a:solidFill>
              </a:rPr>
              <a:t> Approval Proses </a:t>
            </a:r>
            <a:r>
              <a:rPr lang="en-US" altLang="en-US" sz="2600" b="1" dirty="0" err="1">
                <a:solidFill>
                  <a:schemeClr val="bg1"/>
                </a:solidFill>
              </a:rPr>
              <a:t>Produksi</a:t>
            </a:r>
            <a:endParaRPr lang="en-GB" altLang="en-US" sz="2600" b="1" dirty="0">
              <a:solidFill>
                <a:schemeClr val="bg1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91410" y="1482863"/>
            <a:ext cx="9163050" cy="4508500"/>
          </a:xfrm>
        </p:spPr>
        <p:txBody>
          <a:bodyPr/>
          <a:lstStyle/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Prototype program (</a:t>
            </a:r>
            <a:r>
              <a:rPr lang="id-ID" altLang="en-US" sz="1800" i="1" dirty="0"/>
              <a:t>IATF 8.3.4.3</a:t>
            </a:r>
            <a:r>
              <a:rPr lang="en-US" altLang="en-US" sz="1800" i="1" dirty="0"/>
              <a:t>)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Bila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diminta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mempunyai</a:t>
            </a:r>
            <a:r>
              <a:rPr lang="en-US" altLang="en-US" sz="1800" i="1" dirty="0"/>
              <a:t> prototype program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control plan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/>
              <a:t>Perusahaan (</a:t>
            </a:r>
            <a:r>
              <a:rPr lang="en-US" altLang="en-US" sz="1800" i="1" dirty="0" err="1"/>
              <a:t>bila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memungkinkan</a:t>
            </a:r>
            <a:r>
              <a:rPr lang="en-US" altLang="en-US" sz="1800" i="1" dirty="0"/>
              <a:t>) </a:t>
            </a:r>
            <a:r>
              <a:rPr lang="en-US" altLang="en-US" sz="1800" i="1" dirty="0" err="1"/>
              <a:t>seharusnya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menggunakan</a:t>
            </a:r>
            <a:r>
              <a:rPr lang="en-US" altLang="en-US" sz="1800" i="1" dirty="0"/>
              <a:t> supplier, tooling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produksi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sama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seperti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saat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produksi</a:t>
            </a:r>
            <a:endParaRPr lang="en-US" altLang="en-US" sz="1800" i="1" dirty="0"/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Semua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aktifitas</a:t>
            </a:r>
            <a:r>
              <a:rPr lang="en-US" altLang="en-US" sz="1800" i="1" dirty="0"/>
              <a:t> test performance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dimonitor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ketepatan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waktu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kesesuaian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dengan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endParaRPr lang="en-US" altLang="en-US" sz="1800" i="1" dirty="0"/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Bila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disubkan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bertanggung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jawab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terhadap</a:t>
            </a:r>
            <a:r>
              <a:rPr lang="en-US" altLang="en-US" sz="1800" i="1" dirty="0"/>
              <a:t> proses yang </a:t>
            </a:r>
            <a:r>
              <a:rPr lang="en-US" altLang="en-US" sz="1800" i="1" dirty="0" err="1"/>
              <a:t>disubkan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memberikan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teknikal</a:t>
            </a:r>
            <a:r>
              <a:rPr lang="en-US" altLang="en-US" sz="1800" i="1" dirty="0"/>
              <a:t> leadership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Proses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 8.3.4.4</a:t>
            </a:r>
            <a:r>
              <a:rPr lang="en-US" altLang="en-US" sz="1800" i="1" dirty="0"/>
              <a:t>)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/>
              <a:t>Perusahaan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mengikuti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sistem</a:t>
            </a:r>
            <a:r>
              <a:rPr lang="en-US" altLang="en-US" sz="1800" i="1" dirty="0"/>
              <a:t>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produksi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sesuai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sistem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dikenal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i="1" dirty="0" err="1"/>
              <a:t>Sistem</a:t>
            </a:r>
            <a:r>
              <a:rPr lang="en-US" altLang="en-US" sz="1800" i="1" dirty="0"/>
              <a:t> approval </a:t>
            </a:r>
            <a:r>
              <a:rPr lang="en-US" altLang="en-US" sz="1800" i="1" dirty="0" err="1"/>
              <a:t>produk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proses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diberlakukan</a:t>
            </a:r>
            <a:r>
              <a:rPr lang="en-US" altLang="en-US" sz="1800" i="1" dirty="0"/>
              <a:t> pula </a:t>
            </a:r>
            <a:r>
              <a:rPr lang="en-US" altLang="en-US" sz="1800" i="1" dirty="0" err="1"/>
              <a:t>kepada</a:t>
            </a:r>
            <a:r>
              <a:rPr lang="en-US" altLang="en-US" sz="1800" i="1" dirty="0"/>
              <a:t> supplier</a:t>
            </a:r>
          </a:p>
          <a:p>
            <a:pPr marL="990600" lvl="1" indent="-533400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en-US" sz="1800" i="1" dirty="0"/>
              <a:t>Perusahaan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training on the job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setiap</a:t>
            </a:r>
            <a:r>
              <a:rPr lang="en-US" altLang="en-US" sz="1800" i="1" dirty="0"/>
              <a:t> job </a:t>
            </a:r>
            <a:r>
              <a:rPr lang="en-US" altLang="en-US" sz="1800" i="1" dirty="0" err="1"/>
              <a:t>baru</a:t>
            </a:r>
            <a:r>
              <a:rPr lang="en-US" altLang="en-US" sz="1800" i="1" dirty="0"/>
              <a:t> (</a:t>
            </a:r>
            <a:r>
              <a:rPr lang="id-ID" altLang="en-US" sz="1800" i="1" dirty="0"/>
              <a:t>IATF 7.2.2</a:t>
            </a:r>
            <a:r>
              <a:rPr lang="en-US" altLang="en-US" sz="1800" i="1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280698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2971800" y="1066800"/>
            <a:ext cx="0" cy="2971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 rot="-5400000">
            <a:off x="1970881" y="1986757"/>
            <a:ext cx="150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Tingkat kegagalan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3657600" y="2946400"/>
            <a:ext cx="1835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Index capability &gt; 1.67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 flipH="1">
            <a:off x="3276600" y="1960563"/>
            <a:ext cx="5334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505200" y="2160588"/>
            <a:ext cx="561975" cy="7905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Line 7"/>
          <p:cNvSpPr>
            <a:spLocks noChangeShapeType="1"/>
          </p:cNvSpPr>
          <p:nvPr/>
        </p:nvSpPr>
        <p:spPr bwMode="auto">
          <a:xfrm flipV="1">
            <a:off x="3841750" y="3179763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Text Box 8"/>
          <p:cNvSpPr txBox="1">
            <a:spLocks noChangeArrowheads="1"/>
          </p:cNvSpPr>
          <p:nvPr/>
        </p:nvSpPr>
        <p:spPr bwMode="auto">
          <a:xfrm>
            <a:off x="3886200" y="166688"/>
            <a:ext cx="3898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u="sng">
                <a:latin typeface="Times New Roman" panose="02020603050405020304" pitchFamily="18" charset="0"/>
              </a:rPr>
              <a:t>Approval Proses Produksi</a:t>
            </a:r>
            <a:endParaRPr lang="en-GB" altLang="en-US" sz="2000" u="sng">
              <a:latin typeface="Times New Roman" panose="02020603050405020304" pitchFamily="18" charset="0"/>
            </a:endParaRPr>
          </a:p>
        </p:txBody>
      </p:sp>
      <p:sp>
        <p:nvSpPr>
          <p:cNvPr id="16394" name="Line 9"/>
          <p:cNvSpPr>
            <a:spLocks noChangeShapeType="1"/>
          </p:cNvSpPr>
          <p:nvPr/>
        </p:nvSpPr>
        <p:spPr bwMode="auto">
          <a:xfrm>
            <a:off x="2971800" y="4038600"/>
            <a:ext cx="5715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395" name="Picture 10" descr="pe02002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2209800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Text Box 11"/>
          <p:cNvSpPr txBox="1">
            <a:spLocks noChangeArrowheads="1"/>
          </p:cNvSpPr>
          <p:nvPr/>
        </p:nvSpPr>
        <p:spPr bwMode="auto">
          <a:xfrm>
            <a:off x="3862388" y="1866900"/>
            <a:ext cx="976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Perbaikan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397" name="Text Box 12"/>
          <p:cNvSpPr txBox="1">
            <a:spLocks noChangeArrowheads="1"/>
          </p:cNvSpPr>
          <p:nvPr/>
        </p:nvSpPr>
        <p:spPr bwMode="auto">
          <a:xfrm>
            <a:off x="4038600" y="812800"/>
            <a:ext cx="36623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Sudah dilakukan sesuai kondisi aktual produksi</a:t>
            </a:r>
          </a:p>
          <a:p>
            <a:pPr>
              <a:buFontTx/>
              <a:buChar char="•"/>
            </a:pPr>
            <a:r>
              <a:rPr lang="en-US" altLang="en-US" sz="1400">
                <a:latin typeface="Times New Roman" panose="02020603050405020304" pitchFamily="18" charset="0"/>
              </a:rPr>
              <a:t> Menggunakan tooling/ mesin produksi</a:t>
            </a:r>
          </a:p>
          <a:p>
            <a:pPr>
              <a:buFontTx/>
              <a:buChar char="•"/>
            </a:pPr>
            <a:r>
              <a:rPr lang="en-US" altLang="en-US" sz="1400">
                <a:latin typeface="Times New Roman" panose="02020603050405020304" pitchFamily="18" charset="0"/>
              </a:rPr>
              <a:t> Menggunakan orang produksi yang sebenarnya</a:t>
            </a:r>
          </a:p>
          <a:p>
            <a:pPr>
              <a:buFontTx/>
              <a:buChar char="•"/>
            </a:pPr>
            <a:r>
              <a:rPr lang="en-US" altLang="en-US" sz="1400">
                <a:latin typeface="Times New Roman" panose="02020603050405020304" pitchFamily="18" charset="0"/>
              </a:rPr>
              <a:t> Dilakukan pada kecepatan produksi normal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 flipV="1">
            <a:off x="3048000" y="1219200"/>
            <a:ext cx="9906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9" name="Text Box 14"/>
          <p:cNvSpPr txBox="1">
            <a:spLocks noChangeArrowheads="1"/>
          </p:cNvSpPr>
          <p:nvPr/>
        </p:nvSpPr>
        <p:spPr bwMode="auto">
          <a:xfrm>
            <a:off x="2273300" y="5537200"/>
            <a:ext cx="2520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Dikontrol dengan menggunakan </a:t>
            </a:r>
          </a:p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Pre-launch control plan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400" name="Text Box 15"/>
          <p:cNvSpPr txBox="1">
            <a:spLocks noChangeArrowheads="1"/>
          </p:cNvSpPr>
          <p:nvPr/>
        </p:nvSpPr>
        <p:spPr bwMode="auto">
          <a:xfrm>
            <a:off x="2620963" y="584200"/>
            <a:ext cx="822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Awal </a:t>
            </a:r>
          </a:p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mass pro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16401" name="Group 16"/>
          <p:cNvGrpSpPr>
            <a:grpSpLocks/>
          </p:cNvGrpSpPr>
          <p:nvPr/>
        </p:nvGrpSpPr>
        <p:grpSpPr bwMode="auto">
          <a:xfrm>
            <a:off x="2973388" y="1600200"/>
            <a:ext cx="838200" cy="1981200"/>
            <a:chOff x="1872" y="1008"/>
            <a:chExt cx="528" cy="1248"/>
          </a:xfrm>
        </p:grpSpPr>
        <p:sp>
          <p:nvSpPr>
            <p:cNvPr id="16416" name="Line 17"/>
            <p:cNvSpPr>
              <a:spLocks noChangeShapeType="1"/>
            </p:cNvSpPr>
            <p:nvPr/>
          </p:nvSpPr>
          <p:spPr bwMode="auto">
            <a:xfrm>
              <a:off x="1872" y="1008"/>
              <a:ext cx="480" cy="1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Freeform 18"/>
            <p:cNvSpPr>
              <a:spLocks/>
            </p:cNvSpPr>
            <p:nvPr/>
          </p:nvSpPr>
          <p:spPr bwMode="auto">
            <a:xfrm>
              <a:off x="2352" y="2208"/>
              <a:ext cx="48" cy="48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48 h 48"/>
                <a:gd name="T4" fmla="*/ 0 60000 65536"/>
                <a:gd name="T5" fmla="*/ 0 60000 65536"/>
                <a:gd name="T6" fmla="*/ 0 w 48"/>
                <a:gd name="T7" fmla="*/ 0 h 48"/>
                <a:gd name="T8" fmla="*/ 48 w 48"/>
                <a:gd name="T9" fmla="*/ 48 h 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48">
                  <a:moveTo>
                    <a:pt x="0" y="0"/>
                  </a:moveTo>
                  <a:cubicBezTo>
                    <a:pt x="20" y="20"/>
                    <a:pt x="40" y="40"/>
                    <a:pt x="48" y="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402" name="Line 19"/>
          <p:cNvSpPr>
            <a:spLocks noChangeShapeType="1"/>
          </p:cNvSpPr>
          <p:nvPr/>
        </p:nvSpPr>
        <p:spPr bwMode="auto">
          <a:xfrm>
            <a:off x="3429000" y="2895600"/>
            <a:ext cx="0" cy="12747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517525" y="4029075"/>
            <a:ext cx="25050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Proses belajar, </a:t>
            </a:r>
          </a:p>
          <a:p>
            <a:r>
              <a:rPr lang="en-US" altLang="en-US" sz="1400">
                <a:latin typeface="Times New Roman" panose="02020603050405020304" pitchFamily="18" charset="0"/>
              </a:rPr>
              <a:t>digunakan untuk produk similar </a:t>
            </a:r>
          </a:p>
          <a:p>
            <a:r>
              <a:rPr lang="en-US" altLang="en-US" sz="1400">
                <a:latin typeface="Times New Roman" panose="02020603050405020304" pitchFamily="18" charset="0"/>
              </a:rPr>
              <a:t>dimasa yang akan datang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404" name="Freeform 21"/>
          <p:cNvSpPr>
            <a:spLocks/>
          </p:cNvSpPr>
          <p:nvPr/>
        </p:nvSpPr>
        <p:spPr bwMode="auto">
          <a:xfrm>
            <a:off x="2819400" y="4170363"/>
            <a:ext cx="622300" cy="393700"/>
          </a:xfrm>
          <a:custGeom>
            <a:avLst/>
            <a:gdLst>
              <a:gd name="T0" fmla="*/ 2147483647 w 392"/>
              <a:gd name="T1" fmla="*/ 0 h 248"/>
              <a:gd name="T2" fmla="*/ 2147483647 w 392"/>
              <a:gd name="T3" fmla="*/ 2147483647 h 248"/>
              <a:gd name="T4" fmla="*/ 2147483647 w 392"/>
              <a:gd name="T5" fmla="*/ 2147483647 h 248"/>
              <a:gd name="T6" fmla="*/ 2147483647 w 392"/>
              <a:gd name="T7" fmla="*/ 2147483647 h 248"/>
              <a:gd name="T8" fmla="*/ 0 w 392"/>
              <a:gd name="T9" fmla="*/ 2147483647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248"/>
              <a:gd name="T17" fmla="*/ 392 w 392"/>
              <a:gd name="T18" fmla="*/ 248 h 2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248">
                <a:moveTo>
                  <a:pt x="384" y="0"/>
                </a:moveTo>
                <a:cubicBezTo>
                  <a:pt x="388" y="32"/>
                  <a:pt x="392" y="64"/>
                  <a:pt x="384" y="96"/>
                </a:cubicBezTo>
                <a:cubicBezTo>
                  <a:pt x="376" y="128"/>
                  <a:pt x="376" y="168"/>
                  <a:pt x="336" y="192"/>
                </a:cubicBezTo>
                <a:cubicBezTo>
                  <a:pt x="296" y="216"/>
                  <a:pt x="200" y="232"/>
                  <a:pt x="144" y="240"/>
                </a:cubicBezTo>
                <a:cubicBezTo>
                  <a:pt x="88" y="248"/>
                  <a:pt x="24" y="240"/>
                  <a:pt x="0" y="24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5" name="Line 22"/>
          <p:cNvSpPr>
            <a:spLocks noChangeShapeType="1"/>
          </p:cNvSpPr>
          <p:nvPr/>
        </p:nvSpPr>
        <p:spPr bwMode="auto">
          <a:xfrm>
            <a:off x="2971800" y="4038600"/>
            <a:ext cx="0" cy="131127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6" name="Line 23"/>
          <p:cNvSpPr>
            <a:spLocks noChangeShapeType="1"/>
          </p:cNvSpPr>
          <p:nvPr/>
        </p:nvSpPr>
        <p:spPr bwMode="auto">
          <a:xfrm>
            <a:off x="2971800" y="5197475"/>
            <a:ext cx="838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3003550" y="4656138"/>
            <a:ext cx="822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Validasi </a:t>
            </a:r>
          </a:p>
          <a:p>
            <a:pPr algn="ctr"/>
            <a:r>
              <a:rPr lang="en-US" altLang="en-US" sz="1400">
                <a:latin typeface="Times New Roman" panose="02020603050405020304" pitchFamily="18" charset="0"/>
              </a:rPr>
              <a:t>proses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1089025" y="4821238"/>
            <a:ext cx="154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</a:rPr>
              <a:t>Persiapan produksi</a:t>
            </a:r>
            <a:endParaRPr lang="en-GB" altLang="en-US" sz="1400">
              <a:latin typeface="Times New Roman" panose="02020603050405020304" pitchFamily="18" charset="0"/>
            </a:endParaRPr>
          </a:p>
        </p:txBody>
      </p:sp>
      <p:sp>
        <p:nvSpPr>
          <p:cNvPr id="16409" name="Line 26"/>
          <p:cNvSpPr>
            <a:spLocks noChangeShapeType="1"/>
          </p:cNvSpPr>
          <p:nvPr/>
        </p:nvSpPr>
        <p:spPr bwMode="auto">
          <a:xfrm>
            <a:off x="533400" y="5197475"/>
            <a:ext cx="2438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0" name="Line 27"/>
          <p:cNvSpPr>
            <a:spLocks noChangeShapeType="1"/>
          </p:cNvSpPr>
          <p:nvPr/>
        </p:nvSpPr>
        <p:spPr bwMode="auto">
          <a:xfrm>
            <a:off x="533400" y="4816475"/>
            <a:ext cx="0" cy="150812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1" name="Line 28"/>
          <p:cNvSpPr>
            <a:spLocks noChangeShapeType="1"/>
          </p:cNvSpPr>
          <p:nvPr/>
        </p:nvSpPr>
        <p:spPr bwMode="auto">
          <a:xfrm>
            <a:off x="533400" y="6096000"/>
            <a:ext cx="3276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2" name="Text Box 29"/>
          <p:cNvSpPr txBox="1">
            <a:spLocks noChangeArrowheads="1"/>
          </p:cNvSpPr>
          <p:nvPr/>
        </p:nvSpPr>
        <p:spPr bwMode="auto">
          <a:xfrm>
            <a:off x="1600200" y="5791200"/>
            <a:ext cx="638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u="sng">
                <a:latin typeface="Times New Roman" panose="02020603050405020304" pitchFamily="18" charset="0"/>
              </a:rPr>
              <a:t>APQP</a:t>
            </a:r>
            <a:endParaRPr lang="en-GB" altLang="en-US" sz="1400" u="sng">
              <a:latin typeface="Times New Roman" panose="02020603050405020304" pitchFamily="18" charset="0"/>
            </a:endParaRPr>
          </a:p>
        </p:txBody>
      </p:sp>
      <p:sp>
        <p:nvSpPr>
          <p:cNvPr id="16413" name="AutoShape 30"/>
          <p:cNvSpPr>
            <a:spLocks/>
          </p:cNvSpPr>
          <p:nvPr/>
        </p:nvSpPr>
        <p:spPr bwMode="auto">
          <a:xfrm rot="-5400000">
            <a:off x="3276600" y="5029200"/>
            <a:ext cx="228600" cy="838200"/>
          </a:xfrm>
          <a:prstGeom prst="leftBrace">
            <a:avLst>
              <a:gd name="adj1" fmla="val 30556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16414" name="Line 31"/>
          <p:cNvSpPr>
            <a:spLocks noChangeShapeType="1"/>
          </p:cNvSpPr>
          <p:nvPr/>
        </p:nvSpPr>
        <p:spPr bwMode="auto">
          <a:xfrm>
            <a:off x="3810000" y="4968875"/>
            <a:ext cx="0" cy="143192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5" name="Line 32"/>
          <p:cNvSpPr>
            <a:spLocks noChangeShapeType="1"/>
          </p:cNvSpPr>
          <p:nvPr/>
        </p:nvSpPr>
        <p:spPr bwMode="auto">
          <a:xfrm>
            <a:off x="3810000" y="3560763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422869349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396"/>
            <a:ext cx="8915400" cy="1143000"/>
          </a:xfrm>
        </p:spPr>
        <p:txBody>
          <a:bodyPr/>
          <a:lstStyle/>
          <a:p>
            <a:pPr algn="ctr" eaLnBrk="1" hangingPunct="1"/>
            <a:r>
              <a:rPr lang="en-US" altLang="en-US" sz="3200" b="1" dirty="0" err="1"/>
              <a:t>Evaluasi</a:t>
            </a:r>
            <a:r>
              <a:rPr lang="en-US" altLang="en-US" sz="3200" b="1" dirty="0"/>
              <a:t> </a:t>
            </a:r>
            <a:r>
              <a:rPr lang="en-US" altLang="en-US" sz="3200" b="1" dirty="0" err="1"/>
              <a:t>Akhir</a:t>
            </a:r>
            <a:r>
              <a:rPr lang="en-US" altLang="en-US" sz="3200" b="1" dirty="0"/>
              <a:t> Project APQP</a:t>
            </a:r>
          </a:p>
        </p:txBody>
      </p:sp>
      <p:graphicFrame>
        <p:nvGraphicFramePr>
          <p:cNvPr id="94211" name="Group 3"/>
          <p:cNvGraphicFramePr>
            <a:graphicFrameLocks noGrp="1"/>
          </p:cNvGraphicFramePr>
          <p:nvPr>
            <p:ph type="tbl" idx="1"/>
          </p:nvPr>
        </p:nvGraphicFramePr>
        <p:xfrm>
          <a:off x="495300" y="1125538"/>
          <a:ext cx="8915400" cy="516890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Project Goals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Remarks for next project APQP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Cost Development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Rp 1,3 Milyar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Cost development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Rp 1,7 Milyar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 tambahan 1 alat check yang belum teridentifikasi di awal project. Item di APQP ditambahkan keperluan alat checking.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Modifikasi tooling Rp 200 juta. FMEA harus dibuat sebelum buat tooling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Target waktu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Trial tooling : 15 Maret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Initial production : 15 April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Approval mass pro : 1 May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 waktu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Trial tooling : 17 April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Initial production : 1 May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Approval mass pro : 1 Juni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Keterlambatan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terjadi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akibat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adanya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modifikasi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tooling.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Spare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waktu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modifikasi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tooling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dalam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standard planning APQP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Target 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Reduce masalah cross joint yang terjadi pada produk similar ABCD, target : 1 %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Cpk untuk diameter posisi bearing &gt; 1,67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Reject produk baru &lt; 1%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Aktual 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Reject cross joint berhasil mencapai 0,7 %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Cpk diameter posisi bearing 1,70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Reject produk baru = 1,5%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Proses masih harus terus diperbaiki hingga mencapai target reject &lt; 1 %.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Penerapan FMEA untuk project baru masih belum konsisten, FMEA masih dibuat terlalu general, sehingga banyak masalah yang terlewat. Next project, FMEA harus dibuat lebih spesifik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9376F3-A19B-44F0-8020-1750D79759B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</a:p>
        </p:txBody>
      </p:sp>
    </p:spTree>
    <p:extLst>
      <p:ext uri="{BB962C8B-B14F-4D97-AF65-F5344CB8AC3E}">
        <p14:creationId xmlns:p14="http://schemas.microsoft.com/office/powerpoint/2010/main" val="1427955538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74"/>
          <p:cNvGraphicFramePr>
            <a:graphicFrameLocks noGrp="1" noChangeAspect="1"/>
          </p:cNvGraphicFramePr>
          <p:nvPr>
            <p:ph/>
          </p:nvPr>
        </p:nvGraphicFramePr>
        <p:xfrm>
          <a:off x="57150" y="1557338"/>
          <a:ext cx="320040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6" name="Visio" r:id="rId4" imgW="2967533" imgH="3003499" progId="Visio.Drawing.11">
                  <p:embed/>
                </p:oleObj>
              </mc:Choice>
              <mc:Fallback>
                <p:oleObj name="Visio" r:id="rId4" imgW="2967533" imgH="3003499" progId="Visio.Drawing.11">
                  <p:embed/>
                  <p:pic>
                    <p:nvPicPr>
                      <p:cNvPr id="0" name="Picture 4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1557338"/>
                        <a:ext cx="3200400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15913" y="175652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800" dirty="0">
                <a:solidFill>
                  <a:schemeClr val="tx2"/>
                </a:solidFill>
              </a:rPr>
              <a:t>8</a:t>
            </a:r>
            <a:r>
              <a:rPr lang="en-US" altLang="en-US" sz="2800" dirty="0">
                <a:solidFill>
                  <a:schemeClr val="tx2"/>
                </a:solidFill>
              </a:rPr>
              <a:t>.3. Design </a:t>
            </a:r>
            <a:r>
              <a:rPr lang="en-US" altLang="en-US" sz="2800" dirty="0" err="1">
                <a:solidFill>
                  <a:schemeClr val="tx2"/>
                </a:solidFill>
              </a:rPr>
              <a:t>Produk</a:t>
            </a:r>
            <a:endParaRPr lang="en-US" altLang="en-US" sz="2800" dirty="0">
              <a:solidFill>
                <a:schemeClr val="tx2"/>
              </a:solidFill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1928813" y="5013325"/>
            <a:ext cx="3286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A</a:t>
            </a:r>
          </a:p>
        </p:txBody>
      </p:sp>
      <p:sp>
        <p:nvSpPr>
          <p:cNvPr id="10246" name="Line 5"/>
          <p:cNvSpPr>
            <a:spLocks noChangeShapeType="1"/>
          </p:cNvSpPr>
          <p:nvPr/>
        </p:nvSpPr>
        <p:spPr bwMode="auto">
          <a:xfrm>
            <a:off x="2144713" y="4795838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3455988" y="823352"/>
            <a:ext cx="63928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Perencanaan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Pengembangan</a:t>
            </a:r>
            <a:r>
              <a:rPr lang="en-US" altLang="en-US" sz="1400" i="1" dirty="0"/>
              <a:t> design (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2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design</a:t>
            </a:r>
            <a:endParaRPr lang="id-ID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b="1" u="sng" dirty="0">
                <a:solidFill>
                  <a:srgbClr val="FF0000"/>
                </a:solidFill>
              </a:rPr>
              <a:t>Project </a:t>
            </a:r>
            <a:r>
              <a:rPr lang="en-US" altLang="en-US" sz="1400" b="1" u="sng" dirty="0" err="1">
                <a:solidFill>
                  <a:srgbClr val="FF0000"/>
                </a:solidFill>
              </a:rPr>
              <a:t>Manajemen</a:t>
            </a:r>
            <a:r>
              <a:rPr lang="en-US" altLang="en-US" sz="1400" b="1" u="sng" dirty="0">
                <a:solidFill>
                  <a:srgbClr val="FF0000"/>
                </a:solidFill>
              </a:rPr>
              <a:t> (</a:t>
            </a:r>
            <a:r>
              <a:rPr lang="en-US" altLang="en-US" sz="1400" b="1" u="sng" dirty="0" err="1">
                <a:solidFill>
                  <a:srgbClr val="FF0000"/>
                </a:solidFill>
              </a:rPr>
              <a:t>misalnya</a:t>
            </a:r>
            <a:r>
              <a:rPr lang="en-US" altLang="en-US" sz="1400" b="1" u="sng" dirty="0">
                <a:solidFill>
                  <a:srgbClr val="FF0000"/>
                </a:solidFill>
              </a:rPr>
              <a:t>, APQP </a:t>
            </a:r>
            <a:r>
              <a:rPr lang="en-US" altLang="en-US" sz="1400" b="1" u="sng" dirty="0" err="1">
                <a:solidFill>
                  <a:srgbClr val="FF0000"/>
                </a:solidFill>
              </a:rPr>
              <a:t>atau</a:t>
            </a:r>
            <a:r>
              <a:rPr lang="en-US" altLang="en-US" sz="1400" b="1" u="sng" dirty="0">
                <a:solidFill>
                  <a:srgbClr val="FF0000"/>
                </a:solidFill>
              </a:rPr>
              <a:t> VDA-RGA) (IATF 8.3.2.1)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Rencana</a:t>
            </a:r>
            <a:r>
              <a:rPr lang="en-US" altLang="en-US" sz="1400" i="1" dirty="0"/>
              <a:t> review,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,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design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penanggung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jawab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wewenang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dari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tiap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tahapan</a:t>
            </a:r>
            <a:r>
              <a:rPr lang="en-US" altLang="en-US" sz="1400" i="1" dirty="0"/>
              <a:t> design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Menetapkan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keterkaitan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antar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bagian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sehingga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komunikasi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berjalan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efektif</a:t>
            </a:r>
            <a:endParaRPr lang="en-US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i="1" dirty="0"/>
              <a:t>Note: design review, </a:t>
            </a:r>
            <a:r>
              <a:rPr lang="en-US" altLang="en-US" sz="1400" i="1" dirty="0" err="1"/>
              <a:t>verifikasi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validasi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bisa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dilakukan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direkam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terpisah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secara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bersamaan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atau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kombinasi</a:t>
            </a:r>
            <a:endParaRPr lang="en-US" altLang="en-US" sz="1400" i="1" dirty="0"/>
          </a:p>
          <a:p>
            <a:pPr eaLnBrk="1" hangingPunct="1">
              <a:buFontTx/>
              <a:buChar char="•"/>
            </a:pPr>
            <a:r>
              <a:rPr lang="en-US" altLang="en-US" sz="1400" i="1" dirty="0" err="1"/>
              <a:t>Menggunakan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pendekatan</a:t>
            </a:r>
            <a:r>
              <a:rPr lang="en-US" altLang="en-US" sz="1400" i="1" dirty="0"/>
              <a:t> multi </a:t>
            </a:r>
            <a:r>
              <a:rPr lang="en-US" altLang="en-US" sz="1400" i="1" dirty="0" err="1"/>
              <a:t>disiplin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dalam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penentuan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kontrol</a:t>
            </a:r>
            <a:r>
              <a:rPr lang="en-US" altLang="en-US" sz="1400" i="1" dirty="0"/>
              <a:t> special characteristic, </a:t>
            </a:r>
            <a:r>
              <a:rPr lang="en-US" altLang="en-US" sz="1400" i="1" dirty="0" err="1"/>
              <a:t>Pembuatan</a:t>
            </a:r>
            <a:r>
              <a:rPr lang="en-US" altLang="en-US" sz="1400" i="1" dirty="0"/>
              <a:t> FMEA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Control Plan (</a:t>
            </a:r>
            <a:r>
              <a:rPr lang="id-ID" altLang="en-US" sz="1400" i="1" dirty="0"/>
              <a:t>IATF 8.3.3.3</a:t>
            </a:r>
            <a:r>
              <a:rPr lang="en-US" altLang="en-US" sz="1400" i="1" dirty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/>
              <a:t>Team multi </a:t>
            </a:r>
            <a:r>
              <a:rPr lang="en-US" altLang="en-US" sz="1400" i="1" dirty="0" err="1"/>
              <a:t>disiplin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lazimnya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mencakup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produk</a:t>
            </a:r>
            <a:r>
              <a:rPr lang="en-US" altLang="en-US" sz="1400" i="1" dirty="0"/>
              <a:t> engineering, </a:t>
            </a:r>
            <a:r>
              <a:rPr lang="en-US" altLang="en-US" sz="1400" i="1" dirty="0" err="1"/>
              <a:t>produksi</a:t>
            </a:r>
            <a:r>
              <a:rPr lang="en-US" altLang="en-US" sz="1400" i="1" dirty="0"/>
              <a:t>, proses engineering, quality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personel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terkait</a:t>
            </a:r>
            <a:r>
              <a:rPr lang="en-US" altLang="en-US" sz="1400" i="1" dirty="0"/>
              <a:t> </a:t>
            </a:r>
          </a:p>
        </p:txBody>
      </p:sp>
      <p:sp>
        <p:nvSpPr>
          <p:cNvPr id="10248" name="Line 7"/>
          <p:cNvSpPr>
            <a:spLocks noChangeShapeType="1"/>
          </p:cNvSpPr>
          <p:nvPr/>
        </p:nvSpPr>
        <p:spPr bwMode="auto">
          <a:xfrm flipH="1">
            <a:off x="2936875" y="2636838"/>
            <a:ext cx="503238" cy="503237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3584575" y="3845366"/>
            <a:ext cx="62642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i="1" dirty="0" err="1"/>
              <a:t>Menetapkan</a:t>
            </a:r>
            <a:r>
              <a:rPr lang="en-US" altLang="en-US" sz="1400" i="1" dirty="0"/>
              <a:t> Design Input (IATF </a:t>
            </a:r>
            <a:r>
              <a:rPr lang="id-ID" altLang="en-US" sz="1400" i="1" dirty="0"/>
              <a:t>8</a:t>
            </a:r>
            <a:r>
              <a:rPr lang="en-US" altLang="en-US" sz="1400" i="1" dirty="0"/>
              <a:t>.3.</a:t>
            </a:r>
            <a:r>
              <a:rPr lang="id-ID" altLang="en-US" sz="1400" i="1" dirty="0"/>
              <a:t>3.1</a:t>
            </a:r>
            <a:r>
              <a:rPr lang="en-US" altLang="en-US" sz="1400" i="1" dirty="0"/>
              <a:t>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 err="1"/>
              <a:t>Persyaratan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fungsi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dan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performa</a:t>
            </a:r>
            <a:endParaRPr lang="id-ID" altLang="en-US" sz="1400" i="1" dirty="0"/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>
                <a:solidFill>
                  <a:srgbClr val="FF0000"/>
                </a:solidFill>
              </a:rPr>
              <a:t>Batas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interface</a:t>
            </a:r>
            <a:r>
              <a:rPr lang="id-ID" altLang="en-US" sz="1400" b="1" i="1" u="sng" dirty="0">
                <a:solidFill>
                  <a:srgbClr val="FF0000"/>
                </a:solidFill>
              </a:rPr>
              <a:t> &amp;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Pertimbangan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alternatif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desain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>
                <a:solidFill>
                  <a:srgbClr val="FF0000"/>
                </a:solidFill>
              </a:rPr>
              <a:t>Penilaian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risiko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terhadap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input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kemampuan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organisasi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mengendalikan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/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mengelola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risiko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termasuk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dari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analisis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kelayakan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;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id-ID" altLang="en-US" sz="1400" b="1" i="1" u="sng" dirty="0">
                <a:solidFill>
                  <a:srgbClr val="FF0000"/>
                </a:solidFill>
              </a:rPr>
              <a:t>H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ukum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peraturan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yang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berlaku</a:t>
            </a:r>
            <a:endParaRPr lang="id-ID" altLang="en-US" sz="1400" b="1" i="1" u="sng" dirty="0">
              <a:solidFill>
                <a:srgbClr val="FF0000"/>
              </a:solidFill>
            </a:endParaRPr>
          </a:p>
          <a:p>
            <a:pPr lvl="1" eaLnBrk="1" hangingPunct="1">
              <a:buFontTx/>
              <a:buChar char="•"/>
            </a:pPr>
            <a:r>
              <a:rPr lang="en-US" altLang="en-US" sz="1400" b="1" i="1" u="sng" dirty="0" err="1">
                <a:solidFill>
                  <a:srgbClr val="FF0000"/>
                </a:solidFill>
              </a:rPr>
              <a:t>Persyaratan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software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tertanam</a:t>
            </a:r>
            <a:endParaRPr lang="en-US" altLang="en-US" sz="1400" b="1" i="1" u="sng" dirty="0">
              <a:solidFill>
                <a:srgbClr val="FF0000"/>
              </a:solidFill>
            </a:endParaRP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3297238" y="4292600"/>
            <a:ext cx="504825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584575" y="5877272"/>
            <a:ext cx="6264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 u="sng" dirty="0">
                <a:solidFill>
                  <a:srgbClr val="FF0000"/>
                </a:solidFill>
              </a:rPr>
              <a:t>Salah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satu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pendekatan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untuk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mempertimbangkan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alternatif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desain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adalah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penggunaan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kurva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trade-off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386501-DA1C-4344-9E69-51CE62158031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52400" y="6433953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/>
              <a:t>Awareness IATF 16949 1/Rev 01(c) Copyright, Sentral Sistem Juni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6349</TotalTime>
  <Words>14814</Words>
  <Application>Microsoft Office PowerPoint</Application>
  <PresentationFormat>A4 Paper (210x297 mm)</PresentationFormat>
  <Paragraphs>2281</Paragraphs>
  <Slides>159</Slides>
  <Notes>159</Notes>
  <HiddenSlides>0</HiddenSlides>
  <MMClips>0</MMClips>
  <ScaleCrop>false</ScaleCrop>
  <HeadingPairs>
    <vt:vector size="8" baseType="variant">
      <vt:variant>
        <vt:lpstr>Fonts Used</vt:lpstr>
      </vt:variant>
      <vt:variant>
        <vt:i4>27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159</vt:i4>
      </vt:variant>
    </vt:vector>
  </HeadingPairs>
  <TitlesOfParts>
    <vt:vector size="192" baseType="lpstr">
      <vt:lpstr>Arial Unicode MS</vt:lpstr>
      <vt:lpstr>MS Mincho</vt:lpstr>
      <vt:lpstr>ＭＳ Ｐゴシック</vt:lpstr>
      <vt:lpstr>Accidental Presidency</vt:lpstr>
      <vt:lpstr>Arial</vt:lpstr>
      <vt:lpstr>Arial Black</vt:lpstr>
      <vt:lpstr>Arial Narrow</vt:lpstr>
      <vt:lpstr>Bell MT</vt:lpstr>
      <vt:lpstr>Berlin Sans FB</vt:lpstr>
      <vt:lpstr>Browallia New</vt:lpstr>
      <vt:lpstr>Calibri</vt:lpstr>
      <vt:lpstr>Calibri Light</vt:lpstr>
      <vt:lpstr>Cambria Math</vt:lpstr>
      <vt:lpstr>Century Gothic</vt:lpstr>
      <vt:lpstr>CG Omega</vt:lpstr>
      <vt:lpstr>Comic Sans MS</vt:lpstr>
      <vt:lpstr>Cordia New</vt:lpstr>
      <vt:lpstr>Gill Sans MT</vt:lpstr>
      <vt:lpstr>Impact</vt:lpstr>
      <vt:lpstr>Juice ITC</vt:lpstr>
      <vt:lpstr>Symbol</vt:lpstr>
      <vt:lpstr>Tahoma</vt:lpstr>
      <vt:lpstr>Times New Roman</vt:lpstr>
      <vt:lpstr>Trebuchet MS</vt:lpstr>
      <vt:lpstr>Verdana</vt:lpstr>
      <vt:lpstr>Vladimir Script</vt:lpstr>
      <vt:lpstr>Wingdings</vt:lpstr>
      <vt:lpstr>Custom Design</vt:lpstr>
      <vt:lpstr>Office Theme</vt:lpstr>
      <vt:lpstr>Clip</vt:lpstr>
      <vt:lpstr>Worksheet</vt:lpstr>
      <vt:lpstr>Visio</vt:lpstr>
      <vt:lpstr>Slide</vt:lpstr>
      <vt:lpstr>PowerPoint Presentation</vt:lpstr>
      <vt:lpstr>PowerPoint Presentation</vt:lpstr>
      <vt:lpstr>Sasaran Pelatihan</vt:lpstr>
      <vt:lpstr>Penjelasan Training</vt:lpstr>
      <vt:lpstr>PowerPoint Presentation</vt:lpstr>
      <vt:lpstr>PowerPoint Presentation</vt:lpstr>
      <vt:lpstr>PowerPoint Presentation</vt:lpstr>
      <vt:lpstr>PDCA Cycle Pada IATF 16949:2016</vt:lpstr>
      <vt:lpstr>PowerPoint Presentation</vt:lpstr>
      <vt:lpstr>Global 3rd Party Nonconformity Trends (data temuan audit jan-juni 2016)</vt:lpstr>
      <vt:lpstr>PowerPoint Presentation</vt:lpstr>
      <vt:lpstr>PowerPoint Presentation</vt:lpstr>
      <vt:lpstr>Why Preventive ? Why Risk Management ?</vt:lpstr>
      <vt:lpstr>Beralih dari fokus Perbaikan ke Pencegahan (Perpindahan Energi dari “Usaha Perbaikan” ke “Usaha Pencegahan”)  </vt:lpstr>
      <vt:lpstr>PowerPoint Presentation</vt:lpstr>
      <vt:lpstr>PowerPoint Presentation</vt:lpstr>
      <vt:lpstr>PowerPoint Presentation</vt:lpstr>
      <vt:lpstr>Sistem Management Yang Efektif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Internal</vt:lpstr>
      <vt:lpstr>Input Eksternal</vt:lpstr>
      <vt:lpstr>PowerPoint Presentation</vt:lpstr>
      <vt:lpstr>Case Study 1</vt:lpstr>
      <vt:lpstr>PowerPoint Presentation</vt:lpstr>
      <vt:lpstr>PowerPoint Presentation</vt:lpstr>
      <vt:lpstr>PowerPoint Presentation</vt:lpstr>
      <vt:lpstr>PowerPoint Presentation</vt:lpstr>
      <vt:lpstr>Turtle Diagram Tradisional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 Management Yang Efektif </vt:lpstr>
      <vt:lpstr>PowerPoint Presentation</vt:lpstr>
      <vt:lpstr>Kepemimpinan dan Komitmen</vt:lpstr>
      <vt:lpstr>PowerPoint Presentation</vt:lpstr>
      <vt:lpstr>Kepemimpinan dan Komitmen</vt:lpstr>
      <vt:lpstr>PowerPoint Presentation</vt:lpstr>
      <vt:lpstr>Sistem Management Yang Efektif </vt:lpstr>
      <vt:lpstr>PowerPoint Presentation</vt:lpstr>
      <vt:lpstr>Why Preventive ? Why Risk Management ?</vt:lpstr>
      <vt:lpstr>Tindakan untuk mengatasi Resiko dan Peluang</vt:lpstr>
      <vt:lpstr>Faktor Risiko di Proses Penjualan </vt:lpstr>
      <vt:lpstr>Sasaran Mutu dan Rencana Untuk Mencapai Sasaran </vt:lpstr>
      <vt:lpstr>Bagaimana Metode paling efektif  untuk mencapai target ?</vt:lpstr>
      <vt:lpstr>Case Study 3</vt:lpstr>
      <vt:lpstr>Pelajari Konsep Perubahan</vt:lpstr>
      <vt:lpstr>Pelajari Konsep Perubahan</vt:lpstr>
      <vt:lpstr>JADI ……</vt:lpstr>
      <vt:lpstr>Program Kerja Improvement / Bukan ………. </vt:lpstr>
      <vt:lpstr>Program Kerja Improvement Adalah …….</vt:lpstr>
      <vt:lpstr>Sasaran Mutu dan Rencana Untuk Mencapai Sasaran </vt:lpstr>
      <vt:lpstr>Rencana Perubahan (6.3) </vt:lpstr>
      <vt:lpstr>Sistem Management Yang Efektif </vt:lpstr>
      <vt:lpstr>Sistem Management Yang Efektif </vt:lpstr>
      <vt:lpstr>Sistem Management Yang Efektif </vt:lpstr>
      <vt:lpstr>Motivasi Karyawan</vt:lpstr>
      <vt:lpstr>Penjelasan Contingency Plan</vt:lpstr>
      <vt:lpstr>PowerPoint Presentation</vt:lpstr>
      <vt:lpstr>9.3 Tinjauan Manajemen (9.3.1 &amp; 9.3.2)</vt:lpstr>
      <vt:lpstr>Inputan Tinjauan Manajemen </vt:lpstr>
      <vt:lpstr>Contoh Agenda Tinjauan Manajemen</vt:lpstr>
      <vt:lpstr>Analisa Data (IATF 9.1.3)</vt:lpstr>
      <vt:lpstr>PowerPoint Presentation</vt:lpstr>
      <vt:lpstr>Manajemen Review Sebaiknya Berdasarkan laporan pencapaian Performa, bukan berdasarkan laporan aktifitas</vt:lpstr>
      <vt:lpstr>Case Study 4</vt:lpstr>
      <vt:lpstr>PowerPoint Presentation</vt:lpstr>
      <vt:lpstr>Implementasi Cost Of Poor Quality</vt:lpstr>
      <vt:lpstr>Implementasi Cost Of Poor Quality</vt:lpstr>
      <vt:lpstr>Implementasi Cost Of Poor Quality</vt:lpstr>
      <vt:lpstr>Implementasi Cost Of Poor Quality</vt:lpstr>
      <vt:lpstr>Contoh Form Perhitungan Cost Of Poor Quality</vt:lpstr>
      <vt:lpstr>PowerPoint Presentation</vt:lpstr>
      <vt:lpstr>PowerPoint Presentation</vt:lpstr>
      <vt:lpstr>PowerPoint Presentation</vt:lpstr>
      <vt:lpstr>KUALIFIKASI INTERNAL AUDITOR (IATF 7.2.3)</vt:lpstr>
      <vt:lpstr>KUALIFIKASI INTERNAL AUDITOR (IATF 7.2.3)</vt:lpstr>
      <vt:lpstr>10.2  Ketidaksesuaian dan Tindakan Korektif</vt:lpstr>
      <vt:lpstr>10.3 Peningkatan Berkelanjutan</vt:lpstr>
      <vt:lpstr>Kepuasan Customer (9.1.2)</vt:lpstr>
      <vt:lpstr>PowerPoint Presentation</vt:lpstr>
      <vt:lpstr>8.2.1. Komunikasi dengan pelanggan </vt:lpstr>
      <vt:lpstr>8.2.2.Penetapan Persyaratan Produk Jasa  8.2.3. Peninjauan Kemampuan Perusahaan</vt:lpstr>
      <vt:lpstr>8.2.4. Perubahan Persyaratan Produk dan Jasa</vt:lpstr>
      <vt:lpstr>PowerPoint Presentation</vt:lpstr>
      <vt:lpstr>PowerPoint Presentation</vt:lpstr>
      <vt:lpstr>Sistem Traditional vs APQP</vt:lpstr>
      <vt:lpstr>PowerPoint Presentation</vt:lpstr>
      <vt:lpstr>Perancangan Proses Produksi </vt:lpstr>
      <vt:lpstr>PowerPoint Presentation</vt:lpstr>
      <vt:lpstr>Prototype Program dan Approval Proses Produksi</vt:lpstr>
      <vt:lpstr>PowerPoint Presentation</vt:lpstr>
      <vt:lpstr>Evaluasi Akhir Project APQP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Produksi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Produksi (Terkait Control Plan)</vt:lpstr>
      <vt:lpstr>Proses Produksi (Pemantauan dan Pengukuran proses)</vt:lpstr>
      <vt:lpstr>PowerPoint Presentation</vt:lpstr>
      <vt:lpstr>Identifikasi dan mampu telusur (IATF 8.5.2.1)</vt:lpstr>
      <vt:lpstr>Pengendalian Produk Tidak Sesuai</vt:lpstr>
      <vt:lpstr>Pengendalian Produk Tidak Sesuai</vt:lpstr>
      <vt:lpstr>Pengendalian produk yang tidak sesuai</vt:lpstr>
      <vt:lpstr>Perencanaan Produksi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IATF 8.4.2.3 Pengembangan Sistem Manajemen Mutu Supplier</vt:lpstr>
      <vt:lpstr>PowerPoint Presentation</vt:lpstr>
      <vt:lpstr>PowerPoint Presentation</vt:lpstr>
      <vt:lpstr>Pengendalian Proses yang disubkan</vt:lpstr>
      <vt:lpstr>PowerPoint Presentation</vt:lpstr>
      <vt:lpstr>8.5.3 Pengendalian Barang Milik Pelanggan atau Penyedia Eksternal</vt:lpstr>
      <vt:lpstr>PowerPoint Presentation</vt:lpstr>
      <vt:lpstr>Servicing</vt:lpstr>
      <vt:lpstr>PowerPoint Presentation</vt:lpstr>
      <vt:lpstr>Penyediaan Sumber Daya Manusia </vt:lpstr>
      <vt:lpstr>PowerPoint Presentation</vt:lpstr>
      <vt:lpstr>PowerPoint Presentation</vt:lpstr>
      <vt:lpstr>PowerPoint Presentation</vt:lpstr>
      <vt:lpstr>Penyediaan Sumber Daya Manusia</vt:lpstr>
      <vt:lpstr>PowerPoint Presentation</vt:lpstr>
      <vt:lpstr>PowerPoint Presentation</vt:lpstr>
      <vt:lpstr>Persyaratan Terkait Training IATF</vt:lpstr>
      <vt:lpstr>PROSES PELATIHAN</vt:lpstr>
      <vt:lpstr>7.4 Komunikasi</vt:lpstr>
      <vt:lpstr>PowerPoint Presentation</vt:lpstr>
      <vt:lpstr>Total Productive Maintenance</vt:lpstr>
      <vt:lpstr>Total Productive Maintenance</vt:lpstr>
      <vt:lpstr>PowerPoint Presentation</vt:lpstr>
      <vt:lpstr>Manajemen Tooling Produksi (IATF 8.5.1.6)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Up Dokumen, Data dan Record</vt:lpstr>
      <vt:lpstr>PowerPoint Presentation</vt:lpstr>
    </vt:vector>
  </TitlesOfParts>
  <Company>PT. SSPM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Sasaran Pelatihan</dc:title>
  <dc:creator>Iman</dc:creator>
  <cp:lastModifiedBy>nash</cp:lastModifiedBy>
  <cp:revision>463</cp:revision>
  <cp:lastPrinted>2017-05-15T10:01:05Z</cp:lastPrinted>
  <dcterms:created xsi:type="dcterms:W3CDTF">2007-03-03T15:55:14Z</dcterms:created>
  <dcterms:modified xsi:type="dcterms:W3CDTF">2018-04-12T04:57:35Z</dcterms:modified>
</cp:coreProperties>
</file>